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5" r:id="rId32"/>
    <p:sldId id="287" r:id="rId33"/>
    <p:sldId id="286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1307-7599-4EA4-AB3B-B9C7BFCB2F5E}" type="datetimeFigureOut">
              <a:rPr lang="ru-RU" smtClean="0"/>
              <a:pPr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958166" cy="5572164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Механизм логического вывода</a:t>
            </a:r>
            <a:br>
              <a:rPr lang="ru-RU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6000" dirty="0" smtClean="0">
                <a:solidFill>
                  <a:srgbClr val="0070C0"/>
                </a:solidFill>
              </a:rPr>
              <a:t>интерпретатор знаний, </a:t>
            </a:r>
            <a:br>
              <a:rPr lang="ru-RU" sz="6000" dirty="0" smtClean="0">
                <a:solidFill>
                  <a:srgbClr val="0070C0"/>
                </a:solidFill>
              </a:rPr>
            </a:br>
            <a:r>
              <a:rPr lang="ru-RU" sz="6000" dirty="0" smtClean="0">
                <a:solidFill>
                  <a:srgbClr val="0070C0"/>
                </a:solidFill>
              </a:rPr>
              <a:t>решатель задач, машина вывода)</a:t>
            </a:r>
            <a:endParaRPr lang="ru-RU" sz="6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86" y="1000109"/>
            <a:ext cx="862207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357298"/>
            <a:ext cx="884045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53972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604" y="714356"/>
            <a:ext cx="7398734" cy="129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6900" y="2357429"/>
            <a:ext cx="5916868" cy="33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50019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общем виде продукционная система и МЛВ представляется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01056" cy="4286280"/>
          </a:xfrm>
        </p:spPr>
        <p:txBody>
          <a:bodyPr>
            <a:normAutofit/>
          </a:bodyPr>
          <a:lstStyle/>
          <a:p>
            <a:pPr hangingPunct="0"/>
            <a:r>
              <a:rPr lang="en-US" sz="4000" i="1" dirty="0" smtClean="0">
                <a:solidFill>
                  <a:srgbClr val="7030A0"/>
                </a:solidFill>
              </a:rPr>
              <a:t>S = ( F , R , I ) </a:t>
            </a:r>
            <a:endParaRPr lang="ru-RU" sz="4000" dirty="0" smtClean="0">
              <a:solidFill>
                <a:srgbClr val="7030A0"/>
              </a:solidFill>
            </a:endParaRPr>
          </a:p>
          <a:p>
            <a:pPr algn="l" hangingPunct="0"/>
            <a:r>
              <a:rPr lang="ru-RU" sz="4000" dirty="0" smtClean="0"/>
              <a:t>	</a:t>
            </a:r>
            <a:r>
              <a:rPr lang="ru-RU" sz="4000" dirty="0" smtClean="0">
                <a:solidFill>
                  <a:srgbClr val="002060"/>
                </a:solidFill>
              </a:rPr>
              <a:t>где </a:t>
            </a:r>
          </a:p>
          <a:p>
            <a:pPr algn="l" hangingPunct="0"/>
            <a:r>
              <a:rPr lang="ru-RU" sz="4000" i="1" dirty="0" smtClean="0">
                <a:solidFill>
                  <a:srgbClr val="002060"/>
                </a:solidFill>
              </a:rPr>
              <a:t>	F</a:t>
            </a:r>
            <a:r>
              <a:rPr lang="ru-RU" sz="4000" dirty="0" smtClean="0">
                <a:solidFill>
                  <a:srgbClr val="002060"/>
                </a:solidFill>
              </a:rPr>
              <a:t> - факты, </a:t>
            </a:r>
          </a:p>
          <a:p>
            <a:pPr algn="l" hangingPunct="0"/>
            <a:r>
              <a:rPr lang="ru-RU" sz="4000" i="1" dirty="0" smtClean="0">
                <a:solidFill>
                  <a:srgbClr val="002060"/>
                </a:solidFill>
              </a:rPr>
              <a:t>	R</a:t>
            </a:r>
            <a:r>
              <a:rPr lang="ru-RU" sz="4000" dirty="0" smtClean="0">
                <a:solidFill>
                  <a:srgbClr val="002060"/>
                </a:solidFill>
              </a:rPr>
              <a:t> - правила, </a:t>
            </a:r>
          </a:p>
          <a:p>
            <a:pPr algn="l" hangingPunct="0"/>
            <a:r>
              <a:rPr lang="ru-RU" sz="4000" i="1" dirty="0" smtClean="0">
                <a:solidFill>
                  <a:srgbClr val="002060"/>
                </a:solidFill>
              </a:rPr>
              <a:t>	I</a:t>
            </a:r>
            <a:r>
              <a:rPr lang="ru-RU" sz="4000" dirty="0" smtClean="0">
                <a:solidFill>
                  <a:srgbClr val="002060"/>
                </a:solidFill>
              </a:rPr>
              <a:t> - интерпретатор.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1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Интерпретатор представляется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1428736"/>
            <a:ext cx="7072362" cy="4572032"/>
          </a:xfrm>
        </p:spPr>
        <p:txBody>
          <a:bodyPr>
            <a:normAutofit/>
          </a:bodyPr>
          <a:lstStyle/>
          <a:p>
            <a:pPr hangingPunct="0"/>
            <a:r>
              <a:rPr lang="en-US" b="1" i="1" dirty="0" smtClean="0">
                <a:solidFill>
                  <a:srgbClr val="0070C0"/>
                </a:solidFill>
              </a:rPr>
              <a:t>I = ( V , M , C , W )</a:t>
            </a:r>
            <a:endParaRPr lang="ru-RU" dirty="0" smtClean="0">
              <a:solidFill>
                <a:srgbClr val="0070C0"/>
              </a:solidFill>
            </a:endParaRPr>
          </a:p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где </a:t>
            </a:r>
          </a:p>
          <a:p>
            <a:pPr algn="l" hangingPunct="0"/>
            <a:r>
              <a:rPr lang="ru-RU" i="1" dirty="0" smtClean="0">
                <a:solidFill>
                  <a:srgbClr val="7030A0"/>
                </a:solidFill>
              </a:rPr>
              <a:t>V</a:t>
            </a:r>
            <a:r>
              <a:rPr lang="ru-RU" dirty="0" smtClean="0">
                <a:solidFill>
                  <a:srgbClr val="7030A0"/>
                </a:solidFill>
              </a:rPr>
              <a:t> - процесс выбора из множества </a:t>
            </a:r>
            <a:r>
              <a:rPr lang="ru-RU" i="1" dirty="0" smtClean="0">
                <a:solidFill>
                  <a:srgbClr val="7030A0"/>
                </a:solidFill>
              </a:rPr>
              <a:t>F</a:t>
            </a:r>
            <a:r>
              <a:rPr lang="ru-RU" dirty="0" smtClean="0">
                <a:solidFill>
                  <a:srgbClr val="7030A0"/>
                </a:solidFill>
              </a:rPr>
              <a:t> и </a:t>
            </a:r>
            <a:r>
              <a:rPr lang="ru-RU" i="1" dirty="0" smtClean="0">
                <a:solidFill>
                  <a:srgbClr val="7030A0"/>
                </a:solidFill>
              </a:rPr>
              <a:t>R</a:t>
            </a:r>
            <a:r>
              <a:rPr lang="ru-RU" dirty="0" smtClean="0">
                <a:solidFill>
                  <a:srgbClr val="7030A0"/>
                </a:solidFill>
              </a:rPr>
              <a:t> 	активных фактов и правил;</a:t>
            </a:r>
          </a:p>
          <a:p>
            <a:pPr algn="l" hangingPunct="0"/>
            <a:r>
              <a:rPr lang="ru-RU" i="1" dirty="0" smtClean="0">
                <a:solidFill>
                  <a:srgbClr val="7030A0"/>
                </a:solidFill>
              </a:rPr>
              <a:t>M</a:t>
            </a:r>
            <a:r>
              <a:rPr lang="ru-RU" dirty="0" smtClean="0">
                <a:solidFill>
                  <a:srgbClr val="7030A0"/>
                </a:solidFill>
              </a:rPr>
              <a:t> - процесс сопоставления;   </a:t>
            </a:r>
          </a:p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i="1" dirty="0" smtClean="0">
                <a:solidFill>
                  <a:srgbClr val="7030A0"/>
                </a:solidFill>
              </a:rPr>
              <a:t>C</a:t>
            </a:r>
            <a:r>
              <a:rPr lang="ru-RU" dirty="0" smtClean="0">
                <a:solidFill>
                  <a:srgbClr val="7030A0"/>
                </a:solidFill>
              </a:rPr>
              <a:t> - процесс разрешения конфликтов;</a:t>
            </a:r>
          </a:p>
          <a:p>
            <a:pPr algn="l" hangingPunct="0"/>
            <a:r>
              <a:rPr lang="ru-RU" i="1" dirty="0" smtClean="0">
                <a:solidFill>
                  <a:srgbClr val="7030A0"/>
                </a:solidFill>
              </a:rPr>
              <a:t>W</a:t>
            </a:r>
            <a:r>
              <a:rPr lang="ru-RU" dirty="0" smtClean="0">
                <a:solidFill>
                  <a:srgbClr val="7030A0"/>
                </a:solidFill>
              </a:rPr>
              <a:t> - процесс выполнения выбранного 	означенного правила (действие).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8101042" cy="100013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Процесс выбора из множеств F и R активных фактов и правил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14488"/>
            <a:ext cx="5072098" cy="93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496"/>
            <a:ext cx="6215106" cy="363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4287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Простейший случай получения активных фактов: 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071678"/>
            <a:ext cx="1900243" cy="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857496"/>
            <a:ext cx="5715040" cy="297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468350" cy="487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285852" y="357166"/>
            <a:ext cx="7072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Сложный случай:</a:t>
            </a:r>
            <a:endParaRPr lang="ru-RU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00013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Условия порождения нового факта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66837"/>
            <a:ext cx="6072229" cy="473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785794"/>
            <a:ext cx="82868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Механизм логического вывода </a:t>
            </a:r>
            <a:endParaRPr lang="en-US" sz="4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4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реализует некоторую стратегию выбора соответствующего правила, факта</a:t>
            </a:r>
            <a:r>
              <a:rPr lang="en-US" sz="4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4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фрейма</a:t>
            </a:r>
            <a:r>
              <a:rPr lang="en-US" sz="4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4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из базы знаний. </a:t>
            </a:r>
            <a:endParaRPr lang="en-US" sz="4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неполное, т.к. выбор не главное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428596" y="714356"/>
          <a:ext cx="8286808" cy="2714644"/>
        </p:xfrm>
        <a:graphic>
          <a:graphicData uri="http://schemas.openxmlformats.org/presentationml/2006/ole">
            <p:oleObj spid="_x0000_s32769" name="Точечный рисунок" r:id="rId3" imgW="4162409" imgH="1876543" progId="PBrush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28596" y="3857628"/>
          <a:ext cx="6717701" cy="2357454"/>
        </p:xfrm>
        <a:graphic>
          <a:graphicData uri="http://schemas.openxmlformats.org/presentationml/2006/ole">
            <p:oleObj spid="_x0000_s32771" name="Точечный рисунок" r:id="rId4" imgW="3067478" imgH="1181265" progId="PBrush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444" y="776995"/>
            <a:ext cx="6523141" cy="515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1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Схема МЛВ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431187" y="1714488"/>
          <a:ext cx="8069903" cy="4458372"/>
        </p:xfrm>
        <a:graphic>
          <a:graphicData uri="http://schemas.openxmlformats.org/presentationml/2006/ole">
            <p:oleObj spid="_x0000_s34817" name="Точечный рисунок" r:id="rId3" imgW="5723810" imgH="2438095" progId="PBrush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hangingPunct="0"/>
            <a:r>
              <a:rPr lang="ru-RU" b="1" dirty="0" smtClean="0">
                <a:solidFill>
                  <a:srgbClr val="0070C0"/>
                </a:solidFill>
              </a:rPr>
              <a:t>Механизм логического вывода применительно к фреймам</a:t>
            </a:r>
            <a:endParaRPr lang="ru-RU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Означивание по конъюнкции слотов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2"/>
            <a:ext cx="8857931" cy="34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35732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Означивание по конъюнкции группы слотов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426" y="2109788"/>
            <a:ext cx="5929094" cy="413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928825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>
                <a:solidFill>
                  <a:srgbClr val="0070C0"/>
                </a:solidFill>
              </a:rPr>
              <a:t>Означивание по достаточному признаку </a:t>
            </a:r>
            <a:br>
              <a:rPr lang="ru-RU" dirty="0" smtClean="0">
                <a:solidFill>
                  <a:srgbClr val="0070C0"/>
                </a:solidFill>
              </a:rPr>
            </a:br>
            <a:r>
              <a:rPr lang="ru-RU" dirty="0" smtClean="0">
                <a:solidFill>
                  <a:srgbClr val="0070C0"/>
                </a:solidFill>
              </a:rPr>
              <a:t>(по информативному слоту)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3" y="2530898"/>
            <a:ext cx="5643602" cy="403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143007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Означивание по порогу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7399491" cy="358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571635"/>
          </a:xfrm>
        </p:spPr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Способы управления выводом во фреймовых системах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215370" cy="4286280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Выделяют следующие способы:</a:t>
            </a:r>
          </a:p>
          <a:p>
            <a:endParaRPr lang="ru-RU" dirty="0" smtClean="0"/>
          </a:p>
          <a:p>
            <a:pPr algn="l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с помощью присоединительных процедур </a:t>
            </a:r>
          </a:p>
          <a:p>
            <a:pPr lvl="1" algn="l"/>
            <a:r>
              <a:rPr lang="ru-RU" dirty="0" smtClean="0"/>
              <a:t>     (</a:t>
            </a:r>
            <a:r>
              <a:rPr lang="ru-RU" dirty="0" smtClean="0">
                <a:solidFill>
                  <a:srgbClr val="C00000"/>
                </a:solidFill>
              </a:rPr>
              <a:t>демонов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C00000"/>
                </a:solidFill>
              </a:rPr>
              <a:t>служебных процедур</a:t>
            </a:r>
            <a:r>
              <a:rPr lang="ru-RU" dirty="0" smtClean="0"/>
              <a:t>)</a:t>
            </a:r>
          </a:p>
          <a:p>
            <a:pPr lvl="1" algn="l"/>
            <a:endParaRPr lang="ru-RU" dirty="0" smtClean="0">
              <a:solidFill>
                <a:srgbClr val="7030A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 с помощью механизма наследования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subTitle" idx="1"/>
          </p:nvPr>
        </p:nvSpPr>
        <p:spPr>
          <a:xfrm>
            <a:off x="642938" y="214313"/>
            <a:ext cx="7929562" cy="6286500"/>
          </a:xfrm>
        </p:spPr>
        <p:txBody>
          <a:bodyPr>
            <a:normAutofit/>
          </a:bodyPr>
          <a:lstStyle/>
          <a:p>
            <a:pPr algn="l" hangingPunct="0">
              <a:buFont typeface="Wingdings" pitchFamily="2" charset="2"/>
              <a:buChar char="Ø"/>
            </a:pPr>
            <a:r>
              <a:rPr lang="ru-RU" i="1" dirty="0" smtClean="0"/>
              <a:t>Определение</a:t>
            </a:r>
            <a:r>
              <a:rPr lang="ru-RU" dirty="0" smtClean="0"/>
              <a:t>. </a:t>
            </a:r>
            <a:r>
              <a:rPr lang="ru-RU" dirty="0" smtClean="0">
                <a:solidFill>
                  <a:srgbClr val="7030A0"/>
                </a:solidFill>
              </a:rPr>
              <a:t>Демон - это процедура, связанная со слотом фрейма и автоматически запускаемая при обращении к слоту. Отличие демона от служебной процедуры в том, что он конкретизирует слот без обращения к другим фреймам. </a:t>
            </a:r>
          </a:p>
          <a:p>
            <a:pPr algn="l" hangingPunct="0">
              <a:buFont typeface="Wingdings" pitchFamily="2" charset="2"/>
              <a:buChar char="Ø"/>
            </a:pPr>
            <a:r>
              <a:rPr lang="ru-RU" i="1" dirty="0" smtClean="0"/>
              <a:t>Определение.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7030A0"/>
                </a:solidFill>
              </a:rPr>
              <a:t>Служебная процедура - это процедура, которая позволяет конкретизировать слот на основе означенного фрейма более низкого уровня.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785794"/>
            <a:ext cx="821537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Машина вывода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это универсальный механизм (программа или аппарат), который с помощью правил базы знаний строит новые выводы, задает дополнительные вопросы и так далее до тех пор, пока не придет к какому-нибудь приемлемому конечному результату или ответу.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309563"/>
            <a:ext cx="782955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2171715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Механизм логического вывода в семантических сетях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135732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Два способа организации процедур: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2143116"/>
            <a:ext cx="7643866" cy="400052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ru-RU" sz="4400" i="1" dirty="0" smtClean="0">
                <a:solidFill>
                  <a:srgbClr val="7030A0"/>
                </a:solidFill>
              </a:rPr>
              <a:t>способ сопоставления           частей сетевой структуры</a:t>
            </a:r>
          </a:p>
          <a:p>
            <a:pPr algn="l"/>
            <a:r>
              <a:rPr lang="ru-RU" sz="4400" i="1" dirty="0" smtClean="0">
                <a:solidFill>
                  <a:srgbClr val="7030A0"/>
                </a:solidFill>
              </a:rPr>
              <a:t> </a:t>
            </a:r>
          </a:p>
          <a:p>
            <a:pPr algn="l">
              <a:buFont typeface="Wingdings" pitchFamily="2" charset="2"/>
              <a:buChar char="Ø"/>
            </a:pPr>
            <a:r>
              <a:rPr lang="ru-RU" sz="4400" i="1" dirty="0" smtClean="0">
                <a:solidFill>
                  <a:srgbClr val="7030A0"/>
                </a:solidFill>
              </a:rPr>
              <a:t>способ перекрестного поиска</a:t>
            </a:r>
            <a:endParaRPr lang="ru-RU" sz="4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785786" y="714356"/>
          <a:ext cx="7998267" cy="3300872"/>
        </p:xfrm>
        <a:graphic>
          <a:graphicData uri="http://schemas.openxmlformats.org/presentationml/2006/ole">
            <p:oleObj spid="_x0000_s67585" name="Точечный рисунок" r:id="rId3" imgW="4143049" imgH="1666575" progId="PBrush">
              <p:embed/>
            </p:oleObj>
          </a:graphicData>
        </a:graphic>
      </p:graphicFrame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714480" y="4143380"/>
          <a:ext cx="5429288" cy="2286016"/>
        </p:xfrm>
        <a:graphic>
          <a:graphicData uri="http://schemas.openxmlformats.org/presentationml/2006/ole">
            <p:oleObj spid="_x0000_s67587" name="Точечный рисунок" r:id="rId4" imgW="1952877" imgH="1600221" progId="PBrush">
              <p:embed/>
            </p:oleObj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214546" y="214290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Способ сопоставления</a:t>
            </a:r>
            <a:endParaRPr lang="ru-RU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452368" y="1857364"/>
          <a:ext cx="8185604" cy="3929090"/>
        </p:xfrm>
        <a:graphic>
          <a:graphicData uri="http://schemas.openxmlformats.org/presentationml/2006/ole">
            <p:oleObj spid="_x0000_s76801" name="Точечный рисунок" r:id="rId3" imgW="6076190" imgH="3172268" progId="PBrush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42976" y="642918"/>
            <a:ext cx="64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7030A0"/>
                </a:solidFill>
              </a:rPr>
              <a:t>Перекрестный поиск</a:t>
            </a:r>
            <a:endParaRPr lang="ru-RU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357167"/>
            <a:ext cx="7529538" cy="64294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Что такое средние разряды?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478337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Общая стратегия МЛВ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70734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522063" cy="418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510061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18394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71472" y="1195864"/>
            <a:ext cx="807249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МЛВ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это модуль интеллектуальной системы, в котором реализованы методы обработки знаний, позволяющие на основе известных знаний (фактов и правил – для продукционной системы) получать новые знания способствующие достижению цели системы.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876300"/>
            <a:ext cx="8067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870071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00034" y="857232"/>
            <a:ext cx="828680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МЛВ зависит от: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предметной области 	экспертизы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цели создания экспертной 	системы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способов представления 	знаний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28596" y="2071678"/>
            <a:ext cx="792961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МЛВ в продукционных системах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57232"/>
            <a:ext cx="870963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8186976" cy="429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570" y="714356"/>
            <a:ext cx="807249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320</Words>
  <Application>Microsoft Office PowerPoint</Application>
  <PresentationFormat>Экран (4:3)</PresentationFormat>
  <Paragraphs>53</Paragraphs>
  <Slides>41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3" baseType="lpstr">
      <vt:lpstr>Тема Office</vt:lpstr>
      <vt:lpstr>Точечный рисунок</vt:lpstr>
      <vt:lpstr>Механизм логического вывода (интерпретатор знаний,  решатель задач, машина вывода)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В общем виде продукционная система и МЛВ представляется </vt:lpstr>
      <vt:lpstr>Интерпретатор представляется</vt:lpstr>
      <vt:lpstr>Процесс выбора из множеств F и R активных фактов и правил</vt:lpstr>
      <vt:lpstr>Простейший случай получения активных фактов: </vt:lpstr>
      <vt:lpstr>Слайд 18</vt:lpstr>
      <vt:lpstr>Условия порождения нового факта </vt:lpstr>
      <vt:lpstr>Слайд 20</vt:lpstr>
      <vt:lpstr>Слайд 21</vt:lpstr>
      <vt:lpstr>Схема МЛВ</vt:lpstr>
      <vt:lpstr>Механизм логического вывода применительно к фреймам</vt:lpstr>
      <vt:lpstr>Означивание по конъюнкции слотов</vt:lpstr>
      <vt:lpstr>Означивание по конъюнкции группы слотов</vt:lpstr>
      <vt:lpstr>Означивание по достаточному признаку  (по информативному слоту)</vt:lpstr>
      <vt:lpstr>Означивание по порогу</vt:lpstr>
      <vt:lpstr>Способы управления выводом во фреймовых системах</vt:lpstr>
      <vt:lpstr>Слайд 29</vt:lpstr>
      <vt:lpstr>Слайд 30</vt:lpstr>
      <vt:lpstr>Механизм логического вывода в семантических сетях</vt:lpstr>
      <vt:lpstr>Два способа организации процедур:</vt:lpstr>
      <vt:lpstr>Слайд 33</vt:lpstr>
      <vt:lpstr>Слайд 34</vt:lpstr>
      <vt:lpstr>Что такое средние разряды?</vt:lpstr>
      <vt:lpstr>Общая стратегия МЛВ</vt:lpstr>
      <vt:lpstr>Слайд 37</vt:lpstr>
      <vt:lpstr>Слайд 38</vt:lpstr>
      <vt:lpstr>Слайд 39</vt:lpstr>
      <vt:lpstr>Слайд 40</vt:lpstr>
      <vt:lpstr>Слайд 41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интеллектуальных систем </dc:title>
  <dc:creator>Евгений</dc:creator>
  <cp:lastModifiedBy>Евгений</cp:lastModifiedBy>
  <cp:revision>114</cp:revision>
  <dcterms:created xsi:type="dcterms:W3CDTF">2015-09-09T19:02:18Z</dcterms:created>
  <dcterms:modified xsi:type="dcterms:W3CDTF">2015-12-02T21:44:50Z</dcterms:modified>
</cp:coreProperties>
</file>