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83" r:id="rId9"/>
    <p:sldId id="265" r:id="rId10"/>
    <p:sldId id="284" r:id="rId11"/>
    <p:sldId id="266" r:id="rId12"/>
    <p:sldId id="267" r:id="rId13"/>
    <p:sldId id="268" r:id="rId14"/>
    <p:sldId id="269" r:id="rId15"/>
    <p:sldId id="270" r:id="rId16"/>
    <p:sldId id="285" r:id="rId17"/>
    <p:sldId id="271" r:id="rId18"/>
    <p:sldId id="286" r:id="rId19"/>
    <p:sldId id="273" r:id="rId20"/>
    <p:sldId id="287" r:id="rId21"/>
    <p:sldId id="288" r:id="rId22"/>
    <p:sldId id="274" r:id="rId23"/>
    <p:sldId id="275" r:id="rId24"/>
    <p:sldId id="276" r:id="rId25"/>
    <p:sldId id="277" r:id="rId26"/>
    <p:sldId id="278" r:id="rId27"/>
    <p:sldId id="279" r:id="rId28"/>
    <p:sldId id="289" r:id="rId29"/>
    <p:sldId id="280" r:id="rId30"/>
    <p:sldId id="281" r:id="rId31"/>
    <p:sldId id="282" r:id="rId32"/>
    <p:sldId id="29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1307-7599-4EA4-AB3B-B9C7BFCB2F5E}" type="datetimeFigureOut">
              <a:rPr lang="ru-RU" smtClean="0"/>
              <a:pPr/>
              <a:t>16.08.2022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2714644"/>
          </a:xfrm>
        </p:spPr>
        <p:txBody>
          <a:bodyPr>
            <a:noAutofit/>
          </a:bodyPr>
          <a:lstStyle/>
          <a:p>
            <a:r>
              <a:rPr lang="ru-RU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Методы представления знаний в системах ИИ</a:t>
            </a:r>
            <a:endParaRPr lang="ru-RU" sz="6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5643578"/>
            <a:ext cx="8215370" cy="428628"/>
          </a:xfrm>
        </p:spPr>
        <p:txBody>
          <a:bodyPr>
            <a:noAutofit/>
          </a:bodyPr>
          <a:lstStyle/>
          <a:p>
            <a:pPr hangingPunct="0"/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8"/>
            <a:ext cx="7772400" cy="551553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Примеры правил:</a:t>
            </a:r>
            <a:endParaRPr lang="ru-RU" sz="36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1111" y="980728"/>
            <a:ext cx="7933337" cy="561662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C00000"/>
                </a:solidFill>
              </a:rPr>
              <a:t>		</a:t>
            </a:r>
          </a:p>
          <a:p>
            <a:pPr algn="l"/>
            <a:r>
              <a:rPr lang="en-US" sz="1800" dirty="0">
                <a:solidFill>
                  <a:srgbClr val="C00000"/>
                </a:solidFill>
              </a:rPr>
              <a:t>		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0A65C4-0B69-46DA-88B7-34627C0E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66" y="980728"/>
            <a:ext cx="824759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21444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Особенности и достоинства правил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2143116"/>
            <a:ext cx="8143932" cy="4357718"/>
          </a:xfrm>
        </p:spPr>
        <p:txBody>
          <a:bodyPr>
            <a:normAutofit fontScale="85000" lnSpcReduction="10000"/>
          </a:bodyPr>
          <a:lstStyle/>
          <a:p>
            <a:pPr algn="l" hangingPunct="0"/>
            <a:r>
              <a:rPr lang="ru-RU" dirty="0">
                <a:solidFill>
                  <a:srgbClr val="0070C0"/>
                </a:solidFill>
              </a:rPr>
              <a:t>1. Большая часть знаний может бать представлена в форме продукций.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2. Системы продукций являются модульными. 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3. Продукции эффективно обрабатываются на ЭВМ.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4. Продукции могут объединяться с другими моделями представления знаний.</a:t>
            </a:r>
          </a:p>
          <a:p>
            <a:pPr algn="l" hangingPunct="0"/>
            <a:r>
              <a:rPr lang="ru-RU" dirty="0">
                <a:solidFill>
                  <a:srgbClr val="0070C0"/>
                </a:solidFill>
              </a:rPr>
              <a:t>5. Продукции можно обрабатывать параллельно и асинхронно.</a:t>
            </a:r>
            <a:endParaRPr lang="en-US" dirty="0">
              <a:solidFill>
                <a:srgbClr val="0070C0"/>
              </a:solidFill>
            </a:endParaRPr>
          </a:p>
          <a:p>
            <a:pPr algn="l" hangingPunct="0"/>
            <a:r>
              <a:rPr lang="en-US" dirty="0">
                <a:solidFill>
                  <a:srgbClr val="0070C0"/>
                </a:solidFill>
              </a:rPr>
              <a:t>6. </a:t>
            </a:r>
            <a:r>
              <a:rPr lang="ru-RU" dirty="0">
                <a:solidFill>
                  <a:srgbClr val="0070C0"/>
                </a:solidFill>
              </a:rPr>
              <a:t>Результаты заключений продукций являются качественными, т.е. можем получить новое знание.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71569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Недостатки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правил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500174"/>
            <a:ext cx="8001056" cy="4214842"/>
          </a:xfrm>
        </p:spPr>
        <p:txBody>
          <a:bodyPr>
            <a:normAutofit fontScale="92500" lnSpcReduction="10000"/>
          </a:bodyPr>
          <a:lstStyle/>
          <a:p>
            <a:pPr algn="l" hangingPunct="0"/>
            <a:r>
              <a:rPr lang="ru-RU" dirty="0">
                <a:solidFill>
                  <a:srgbClr val="7030A0"/>
                </a:solidFill>
              </a:rPr>
              <a:t>1. При большом числе продукций (более 1000) усложняется проверка на непротиворечивость системы продукций (базы знаний).</a:t>
            </a:r>
          </a:p>
          <a:p>
            <a:pPr algn="l" hangingPunct="0"/>
            <a:r>
              <a:rPr lang="ru-RU" dirty="0">
                <a:solidFill>
                  <a:srgbClr val="7030A0"/>
                </a:solidFill>
              </a:rPr>
              <a:t>2. Продукционным моделям не хватает строгой теории, определяющим являются эвристики ( в итоге нельзя быть уверенным в полноте и непротиворечивости).</a:t>
            </a:r>
          </a:p>
          <a:p>
            <a:pPr algn="l" hangingPunct="0"/>
            <a:r>
              <a:rPr lang="ru-RU" dirty="0">
                <a:solidFill>
                  <a:srgbClr val="7030A0"/>
                </a:solidFill>
              </a:rPr>
              <a:t>3. Не все знания могут быть приведены к форме продукций.</a:t>
            </a:r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7156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Фреймовая модель</a:t>
            </a:r>
            <a:br>
              <a:rPr lang="ru-RU" dirty="0">
                <a:solidFill>
                  <a:srgbClr val="0070C0"/>
                </a:solidFill>
              </a:rPr>
            </a:b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071546"/>
            <a:ext cx="7643866" cy="5286412"/>
          </a:xfrm>
        </p:spPr>
        <p:txBody>
          <a:bodyPr>
            <a:normAutofit/>
          </a:bodyPr>
          <a:lstStyle/>
          <a:p>
            <a:pPr algn="l" hangingPunct="0">
              <a:buFont typeface="Wingdings" pitchFamily="2" charset="2"/>
              <a:buChar char="ü"/>
            </a:pPr>
            <a:r>
              <a:rPr lang="ru-RU" dirty="0">
                <a:solidFill>
                  <a:srgbClr val="7030A0"/>
                </a:solidFill>
              </a:rPr>
              <a:t>Фрейм - это знание, полученное на основании факта, которым является 	имя фрейма.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>
                <a:solidFill>
                  <a:srgbClr val="7030A0"/>
                </a:solidFill>
              </a:rPr>
              <a:t>Фрейм - формальный шаблон, соответствующий объекту, событию, понятию, явлению, состоянию и пр. </a:t>
            </a:r>
          </a:p>
          <a:p>
            <a:pPr algn="l" hangingPunct="0">
              <a:buFont typeface="Wingdings" pitchFamily="2" charset="2"/>
              <a:buChar char="ü"/>
            </a:pPr>
            <a:r>
              <a:rPr lang="ru-RU" dirty="0">
                <a:solidFill>
                  <a:srgbClr val="7030A0"/>
                </a:solidFill>
              </a:rPr>
              <a:t>Фрейм - это отдельные единицы представления знаний, и в них содержится информация, относящаяся только к описываемому этой структурой объекту.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143007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Формальная структура фрейма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571612"/>
            <a:ext cx="7715304" cy="464347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7098" y="1785926"/>
            <a:ext cx="477122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1430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Возможные значения слота: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1643050"/>
            <a:ext cx="7572428" cy="4857784"/>
          </a:xfrm>
        </p:spPr>
        <p:txBody>
          <a:bodyPr>
            <a:normAutofit fontScale="92500" lnSpcReduction="20000"/>
          </a:bodyPr>
          <a:lstStyle/>
          <a:p>
            <a:pPr lvl="0" algn="l" hangingPunct="0">
              <a:buFont typeface="Wingdings" pitchFamily="2" charset="2"/>
              <a:buChar char="q"/>
            </a:pPr>
            <a:r>
              <a:rPr lang="ru-RU" dirty="0">
                <a:solidFill>
                  <a:srgbClr val="002060"/>
                </a:solidFill>
              </a:rPr>
              <a:t>числа, математические соотношения, тексты на естественном языке; 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>
                <a:solidFill>
                  <a:srgbClr val="002060"/>
                </a:solidFill>
              </a:rPr>
              <a:t>программы, правила вывода или ссылки на другие слоты данного фрейма или других фреймов;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>
                <a:solidFill>
                  <a:srgbClr val="002060"/>
                </a:solidFill>
              </a:rPr>
              <a:t>слоты могут содержать присоединительные процедуры, позволяющие производить некоторые операции для получения значения этого слота. 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>
                <a:solidFill>
                  <a:srgbClr val="002060"/>
                </a:solidFill>
              </a:rPr>
              <a:t>слоты могут быть и незаполненными (пустыми).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764704"/>
            <a:ext cx="7572428" cy="5736130"/>
          </a:xfrm>
        </p:spPr>
        <p:txBody>
          <a:bodyPr>
            <a:normAutofit fontScale="92500" lnSpcReduction="10000"/>
          </a:bodyPr>
          <a:lstStyle/>
          <a:p>
            <a:pPr lvl="0" algn="just" hangingPunct="0"/>
            <a:r>
              <a:rPr lang="ru-RU" dirty="0">
                <a:solidFill>
                  <a:srgbClr val="002060"/>
                </a:solidFill>
              </a:rPr>
              <a:t>	Вышеперечисленные свойства фреймов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удовлетворяют требованиям структурированности знаний</a:t>
            </a:r>
            <a:r>
              <a:rPr lang="ru-RU" dirty="0">
                <a:solidFill>
                  <a:srgbClr val="002060"/>
                </a:solidFill>
              </a:rPr>
              <a:t>. Другими словами, фреймы - это формализованные знания. </a:t>
            </a:r>
          </a:p>
          <a:p>
            <a:pPr lvl="0" algn="just" hangingPunct="0"/>
            <a:r>
              <a:rPr lang="ru-RU" dirty="0">
                <a:solidFill>
                  <a:srgbClr val="002060"/>
                </a:solidFill>
              </a:rPr>
              <a:t>	В результате фрейм можно рассматривать как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семантический модуль </a:t>
            </a:r>
            <a:r>
              <a:rPr lang="ru-RU" dirty="0">
                <a:solidFill>
                  <a:srgbClr val="002060"/>
                </a:solidFill>
              </a:rPr>
              <a:t>модели представления знаний.</a:t>
            </a:r>
          </a:p>
          <a:p>
            <a:pPr lvl="0" algn="just" hangingPunct="0"/>
            <a:r>
              <a:rPr lang="ru-RU" dirty="0">
                <a:solidFill>
                  <a:srgbClr val="002060"/>
                </a:solidFill>
              </a:rPr>
              <a:t>	Фреймы в модели могут быть связаны, например, в виде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«дерева» </a:t>
            </a:r>
            <a:r>
              <a:rPr lang="ru-RU" dirty="0">
                <a:solidFill>
                  <a:srgbClr val="002060"/>
                </a:solidFill>
              </a:rPr>
              <a:t>или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сети</a:t>
            </a:r>
            <a:r>
              <a:rPr lang="ru-RU" dirty="0">
                <a:solidFill>
                  <a:srgbClr val="002060"/>
                </a:solidFill>
              </a:rPr>
              <a:t>. При этом, как минимум, должен быть один целевой фрейм. </a:t>
            </a:r>
          </a:p>
          <a:p>
            <a:pPr lvl="0" algn="l" hangingPunct="0"/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8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85852" y="285728"/>
            <a:ext cx="6215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0070C0"/>
                </a:solidFill>
              </a:rPr>
              <a:t>Фрагмент взаимосвязанных фреймов</a:t>
            </a:r>
          </a:p>
          <a:p>
            <a:pPr algn="ctr"/>
            <a:endParaRPr lang="ru-RU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30" y="1721645"/>
            <a:ext cx="766494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3BAC7C-5628-4C36-B136-496D9D42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04" y="4484122"/>
            <a:ext cx="7232002" cy="8064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2B581B-1DE9-4616-A56A-6D0CE73D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95" y="5356820"/>
            <a:ext cx="6986667" cy="6810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8F2818-856A-45E3-AA44-7C4E371A57C4}"/>
              </a:ext>
            </a:extLst>
          </p:cNvPr>
          <p:cNvSpPr/>
          <p:nvPr/>
        </p:nvSpPr>
        <p:spPr>
          <a:xfrm>
            <a:off x="1043608" y="476673"/>
            <a:ext cx="74888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6">
                    <a:lumMod val="75000"/>
                  </a:schemeClr>
                </a:solidFill>
              </a:rPr>
              <a:t>Особенности:</a:t>
            </a:r>
          </a:p>
          <a:p>
            <a:r>
              <a:rPr lang="ru-RU" sz="2400" dirty="0"/>
              <a:t>	</a:t>
            </a:r>
            <a:r>
              <a:rPr lang="ru-RU" sz="2400" dirty="0">
                <a:solidFill>
                  <a:srgbClr val="002060"/>
                </a:solidFill>
              </a:rPr>
              <a:t>Значениями слотов могут быть имена систем, в памяти которых хранится </a:t>
            </a:r>
            <a:r>
              <a:rPr lang="en-US" sz="2400" dirty="0">
                <a:solidFill>
                  <a:srgbClr val="002060"/>
                </a:solidFill>
              </a:rPr>
              <a:t>SI </a:t>
            </a:r>
            <a:r>
              <a:rPr lang="ru-RU" sz="2400" dirty="0">
                <a:solidFill>
                  <a:srgbClr val="002060"/>
                </a:solidFill>
              </a:rPr>
              <a:t>всех форм представления.</a:t>
            </a:r>
          </a:p>
          <a:p>
            <a:r>
              <a:rPr lang="ru-RU" sz="2400" dirty="0">
                <a:solidFill>
                  <a:srgbClr val="002060"/>
                </a:solidFill>
              </a:rPr>
              <a:t>С другой стороны, слоты могут быть пустыми, и заполняться в процессе активизации фрейма в соответствии с определенными условиями. Это придает свойство адаптивности модели представления знаний.</a:t>
            </a:r>
          </a:p>
          <a:p>
            <a:r>
              <a:rPr lang="ru-RU" sz="2400" dirty="0"/>
              <a:t>	В целом выделяют две части 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набор фреймов, образующих библиотеку внутреннего представления знаний;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accent1">
                    <a:lumMod val="50000"/>
                  </a:schemeClr>
                </a:solidFill>
              </a:rPr>
              <a:t>механизм их преобразования или связывания между собой.</a:t>
            </a:r>
          </a:p>
          <a:p>
            <a:r>
              <a:rPr lang="ru-RU" sz="2400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23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071569"/>
          </a:xfrm>
        </p:spPr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Структура данных фрейма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4414" y="1571612"/>
            <a:ext cx="7286676" cy="442915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0576" y="1611732"/>
            <a:ext cx="6055468" cy="404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00100" y="857232"/>
            <a:ext cx="7072362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>
              <a:spcAft>
                <a:spcPts val="3000"/>
              </a:spcAft>
            </a:pPr>
            <a:r>
              <a:rPr lang="ru-RU" sz="5400" dirty="0">
                <a:solidFill>
                  <a:srgbClr val="7030A0"/>
                </a:solidFill>
              </a:rPr>
              <a:t>Наиболее распространены: </a:t>
            </a:r>
          </a:p>
          <a:p>
            <a:pPr hangingPunct="0">
              <a:spcAft>
                <a:spcPts val="1800"/>
              </a:spcAft>
              <a:buFontTx/>
              <a:buChar char="-"/>
            </a:pPr>
            <a:r>
              <a:rPr lang="ru-RU" sz="4000" dirty="0">
                <a:solidFill>
                  <a:schemeClr val="accent6">
                    <a:lumMod val="50000"/>
                  </a:schemeClr>
                </a:solidFill>
              </a:rPr>
              <a:t> продукционная модель</a:t>
            </a:r>
          </a:p>
          <a:p>
            <a:pPr hangingPunct="0">
              <a:spcAft>
                <a:spcPts val="1800"/>
              </a:spcAft>
              <a:buFontTx/>
              <a:buChar char="-"/>
            </a:pPr>
            <a:r>
              <a:rPr lang="ru-RU" sz="4000" dirty="0">
                <a:solidFill>
                  <a:schemeClr val="accent6">
                    <a:lumMod val="50000"/>
                  </a:schemeClr>
                </a:solidFill>
              </a:rPr>
              <a:t> фреймовая модель</a:t>
            </a:r>
          </a:p>
          <a:p>
            <a:pPr hangingPunct="0">
              <a:buFontTx/>
              <a:buChar char="-"/>
            </a:pPr>
            <a:r>
              <a:rPr lang="ru-RU" sz="4000" dirty="0">
                <a:solidFill>
                  <a:schemeClr val="accent6">
                    <a:lumMod val="50000"/>
                  </a:schemeClr>
                </a:solidFill>
              </a:rPr>
              <a:t> модель семантических сетей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35718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Параметры фрейма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980729"/>
            <a:ext cx="7916416" cy="537722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Имя фрейма </a:t>
            </a:r>
            <a:r>
              <a:rPr lang="ru-RU" dirty="0"/>
              <a:t>- идентификатор, уникальное имя фрейма в данной фреймовой системе.</a:t>
            </a:r>
          </a:p>
          <a:p>
            <a:pPr algn="l"/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Имя слота </a:t>
            </a:r>
            <a:r>
              <a:rPr lang="ru-RU" dirty="0"/>
              <a:t>- уникальное имя во фрейме, к которому он принадлежит. Отображают структуру конкретного знания, которое имеет имя совпадающее с именем фрейма нижнего уровня. Некоторые слоты могут быть системными (служебными). Например, слот </a:t>
            </a:r>
            <a:r>
              <a:rPr lang="en-US" dirty="0"/>
              <a:t>IS-A </a:t>
            </a:r>
            <a:r>
              <a:rPr lang="ru-RU" dirty="0"/>
              <a:t>показывает фрейм -родитель данного фрейма.</a:t>
            </a:r>
          </a:p>
          <a:p>
            <a:pPr algn="l"/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Указатели наследования </a:t>
            </a:r>
            <a:r>
              <a:rPr lang="ru-RU" dirty="0"/>
              <a:t>- используются только во фреймовых системах иерархического типа, основанных на отношениях «абстрактное -конкретное». Они показывают, какую информацию об атрибутах слотов во фрейме верхнего уровня наследуют слоты с такими же именами во фрейме нижнего уровня.</a:t>
            </a:r>
          </a:p>
          <a:p>
            <a:pPr algn="l"/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Указатель атрибутов слота  </a:t>
            </a:r>
            <a:r>
              <a:rPr lang="ru-RU" dirty="0"/>
              <a:t>- указывает тип значения слота (текст, число, процедура, указатель и т.п.) </a:t>
            </a:r>
          </a:p>
          <a:p>
            <a:pPr algn="l"/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Значение слота </a:t>
            </a:r>
            <a:r>
              <a:rPr lang="ru-RU" dirty="0"/>
              <a:t>- непосредственно значение в соответствии с типом.</a:t>
            </a:r>
          </a:p>
        </p:txBody>
      </p:sp>
    </p:spTree>
    <p:extLst>
      <p:ext uri="{BB962C8B-B14F-4D97-AF65-F5344CB8AC3E}">
        <p14:creationId xmlns:p14="http://schemas.microsoft.com/office/powerpoint/2010/main" val="98891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35718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Процедуры фрейма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980729"/>
            <a:ext cx="7916416" cy="5377228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процедура, автоматически запускаемая при обращении к соответствующему слоту, если его значение не было установлено. </a:t>
            </a:r>
          </a:p>
          <a:p>
            <a:pPr algn="l"/>
            <a:r>
              <a:rPr lang="ru-RU" sz="28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 является разновидностью присоединительной процедуры. </a:t>
            </a:r>
          </a:p>
          <a:p>
            <a:pPr algn="l"/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Присоединительная процедура 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 качестве значения слота можно использовать программу процедурного типа 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языке ЛИСП ее называют служебной - </a:t>
            </a:r>
            <a:r>
              <a:rPr lang="en-US" sz="2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servant, </a:t>
            </a:r>
            <a:r>
              <a:rPr lang="ru-RU" sz="22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СМОЛТОК ее называют методом. СМОЛТОК - язык фреймового и объектного типа).</a:t>
            </a:r>
          </a:p>
        </p:txBody>
      </p:sp>
    </p:spTree>
    <p:extLst>
      <p:ext uri="{BB962C8B-B14F-4D97-AF65-F5344CB8AC3E}">
        <p14:creationId xmlns:p14="http://schemas.microsoft.com/office/powerpoint/2010/main" val="168426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428605"/>
            <a:ext cx="7929618" cy="171451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7030A0"/>
                </a:solidFill>
              </a:rPr>
              <a:t>Пример декларативного фрейма БЗ и исходного (входного, процедурного) фрейма 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842268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357167"/>
            <a:ext cx="7815290" cy="1143007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0070C0"/>
                </a:solidFill>
              </a:rPr>
              <a:t>Пример целевого  фрейма, где цель купить квартиру: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2143116"/>
            <a:ext cx="7572428" cy="414340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71744"/>
            <a:ext cx="4441442" cy="353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Пример сети (дерева) фреймов  </a:t>
            </a:r>
            <a:r>
              <a:rPr lang="ru-RU" dirty="0">
                <a:solidFill>
                  <a:srgbClr val="002060"/>
                </a:solidFill>
              </a:rPr>
              <a:t>(</a:t>
            </a:r>
            <a:r>
              <a:rPr lang="ru-RU" sz="3200" dirty="0">
                <a:solidFill>
                  <a:srgbClr val="002060"/>
                </a:solidFill>
              </a:rPr>
              <a:t>возможны отношения </a:t>
            </a:r>
            <a:r>
              <a:rPr lang="en-US" sz="3200" dirty="0">
                <a:solidFill>
                  <a:srgbClr val="002060"/>
                </a:solidFill>
              </a:rPr>
              <a:t>IS</a:t>
            </a:r>
            <a:r>
              <a:rPr lang="ru-RU" sz="3200" dirty="0">
                <a:solidFill>
                  <a:srgbClr val="002060"/>
                </a:solidFill>
              </a:rPr>
              <a:t>-</a:t>
            </a:r>
            <a:r>
              <a:rPr lang="en-US" sz="3200" dirty="0">
                <a:solidFill>
                  <a:srgbClr val="002060"/>
                </a:solidFill>
              </a:rPr>
              <a:t>A</a:t>
            </a:r>
            <a:r>
              <a:rPr lang="ru-RU" sz="3200" dirty="0">
                <a:solidFill>
                  <a:srgbClr val="002060"/>
                </a:solidFill>
              </a:rPr>
              <a:t> и </a:t>
            </a:r>
            <a:r>
              <a:rPr lang="en-US" sz="3200" dirty="0">
                <a:solidFill>
                  <a:srgbClr val="002060"/>
                </a:solidFill>
              </a:rPr>
              <a:t>PART</a:t>
            </a:r>
            <a:r>
              <a:rPr lang="ru-RU" sz="3200" dirty="0">
                <a:solidFill>
                  <a:srgbClr val="002060"/>
                </a:solidFill>
              </a:rPr>
              <a:t>-</a:t>
            </a:r>
            <a:r>
              <a:rPr lang="en-US" sz="3200" dirty="0">
                <a:solidFill>
                  <a:srgbClr val="002060"/>
                </a:solidFill>
              </a:rPr>
              <a:t>OF</a:t>
            </a:r>
            <a:r>
              <a:rPr lang="ru-RU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2071678"/>
            <a:ext cx="8001056" cy="414340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00306"/>
            <a:ext cx="6089650" cy="318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Представление знаний с помощью семантических сетей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857255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Определения: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285860"/>
            <a:ext cx="8143932" cy="5214974"/>
          </a:xfrm>
        </p:spPr>
        <p:txBody>
          <a:bodyPr>
            <a:normAutofit fontScale="92500" lnSpcReduction="20000"/>
          </a:bodyPr>
          <a:lstStyle/>
          <a:p>
            <a:pPr algn="just" hangingPunct="0">
              <a:buFont typeface="Arial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Семантическая сеть - это знание, позволяющее на основе факта, которым является имя сети получить новые знания.</a:t>
            </a:r>
          </a:p>
          <a:p>
            <a:pPr algn="just" hangingPunct="0">
              <a:buFont typeface="Arial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Семантическая сеть - это модель представления знаний, в основе которой находится понятие сети, образованной с помощью узлов (точек, вершин) и дуг (связей). </a:t>
            </a:r>
          </a:p>
          <a:p>
            <a:pPr algn="just" hangingPunct="0">
              <a:buFont typeface="Arial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Семантические сети , включающие узлы с собственной внутренней структурой, называют иерархическими сетями. </a:t>
            </a:r>
          </a:p>
          <a:p>
            <a:pPr algn="just" hangingPunct="0">
              <a:buFont typeface="Arial" pitchFamily="34" charset="0"/>
              <a:buChar char="•"/>
            </a:pPr>
            <a:r>
              <a:rPr lang="ru-RU" dirty="0">
                <a:solidFill>
                  <a:srgbClr val="7030A0"/>
                </a:solidFill>
              </a:rPr>
              <a:t>Семантические сети, в которых нет узлов с собственной внутренней структурой, называют простыми сетями</a:t>
            </a:r>
            <a:r>
              <a:rPr lang="ru-RU" dirty="0"/>
              <a:t>.</a:t>
            </a: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7030A0"/>
                </a:solidFill>
              </a:rPr>
              <a:t>Фрагмент иерархической 3-х уровневой семантической сети</a:t>
            </a:r>
            <a:endParaRPr lang="ru-RU" sz="3200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474653"/>
              </p:ext>
            </p:extLst>
          </p:nvPr>
        </p:nvGraphicFramePr>
        <p:xfrm>
          <a:off x="685800" y="1428736"/>
          <a:ext cx="8223301" cy="4924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Точечный рисунок" r:id="rId3" imgW="5105630" imgH="3057614" progId="PBrush">
                  <p:embed/>
                </p:oleObj>
              </mc:Choice>
              <mc:Fallback>
                <p:oleObj name="Точечный рисунок" r:id="rId3" imgW="5105630" imgH="3057614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28736"/>
                        <a:ext cx="8223301" cy="4924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7188C-0216-4860-B347-E955B09B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1" y="1124744"/>
            <a:ext cx="8585527" cy="44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72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35732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7030A0"/>
                </a:solidFill>
              </a:rPr>
              <a:t>Иерархическая семантическая сеть фреймов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438307" y="1711100"/>
          <a:ext cx="8419973" cy="486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Точечный рисунок" r:id="rId3" imgW="5295820" imgH="3057614" progId="PBrush">
                  <p:embed/>
                </p:oleObj>
              </mc:Choice>
              <mc:Fallback>
                <p:oleObj name="Точечный рисунок" r:id="rId3" imgW="5295820" imgH="3057614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7" y="1711100"/>
                        <a:ext cx="8419973" cy="4861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1500198"/>
          </a:xfrm>
        </p:spPr>
        <p:txBody>
          <a:bodyPr>
            <a:normAutofit fontScale="90000"/>
          </a:bodyPr>
          <a:lstStyle/>
          <a:p>
            <a:pPr hangingPunct="0"/>
            <a:r>
              <a:rPr lang="ru-RU" sz="4000" b="1" dirty="0">
                <a:solidFill>
                  <a:schemeClr val="accent6">
                    <a:lumMod val="50000"/>
                  </a:schemeClr>
                </a:solidFill>
              </a:rPr>
              <a:t>Продукционная модель</a:t>
            </a:r>
            <a:r>
              <a:rPr lang="ru-RU" sz="4000" dirty="0"/>
              <a:t> </a:t>
            </a:r>
            <a:r>
              <a:rPr lang="ru-RU" sz="3600" dirty="0">
                <a:solidFill>
                  <a:srgbClr val="002060"/>
                </a:solidFill>
              </a:rPr>
              <a:t>(представление знаний с помощью правил)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2492896"/>
            <a:ext cx="7929618" cy="3222120"/>
          </a:xfrm>
        </p:spPr>
        <p:txBody>
          <a:bodyPr>
            <a:normAutofit fontScale="85000" lnSpcReduction="20000"/>
          </a:bodyPr>
          <a:lstStyle/>
          <a:p>
            <a:pPr algn="just" hangingPunct="0"/>
            <a:r>
              <a:rPr lang="ru-RU" sz="3600" dirty="0">
                <a:solidFill>
                  <a:srgbClr val="C00000"/>
                </a:solidFill>
              </a:rPr>
              <a:t>Правило (продукция) - это знание, позволяющее из известных фактов вывести новое знание. </a:t>
            </a:r>
          </a:p>
          <a:p>
            <a:pPr algn="just" hangingPunct="0"/>
            <a:endParaRPr lang="ru-RU" sz="3600" dirty="0">
              <a:solidFill>
                <a:srgbClr val="C00000"/>
              </a:solidFill>
            </a:endParaRPr>
          </a:p>
          <a:p>
            <a:pPr algn="just" hangingPunct="0"/>
            <a:r>
              <a:rPr lang="ru-RU" sz="3600" dirty="0">
                <a:solidFill>
                  <a:srgbClr val="002060"/>
                </a:solidFill>
              </a:rPr>
              <a:t>Множество фактов и правил определенной предметной области называются базой знаний (продукционной).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85725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Недостатки семантической сети:</a:t>
            </a:r>
            <a:br>
              <a:rPr lang="ru-RU" dirty="0">
                <a:solidFill>
                  <a:srgbClr val="7030A0"/>
                </a:solidFill>
              </a:rPr>
            </a:b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1000108"/>
            <a:ext cx="8143932" cy="5500726"/>
          </a:xfrm>
        </p:spPr>
        <p:txBody>
          <a:bodyPr>
            <a:normAutofit lnSpcReduction="10000"/>
          </a:bodyPr>
          <a:lstStyle/>
          <a:p>
            <a:pPr algn="l" hangingPunct="0"/>
            <a:r>
              <a:rPr lang="ru-RU" dirty="0">
                <a:solidFill>
                  <a:srgbClr val="0070C0"/>
                </a:solidFill>
              </a:rPr>
              <a:t>- </a:t>
            </a:r>
            <a:r>
              <a:rPr lang="ru-RU" i="1" dirty="0">
                <a:solidFill>
                  <a:srgbClr val="0070C0"/>
                </a:solidFill>
              </a:rPr>
              <a:t>реализация семантической сети на ЭВМ имеет ограничения;</a:t>
            </a:r>
          </a:p>
          <a:p>
            <a:pPr algn="l" hangingPunct="0"/>
            <a:r>
              <a:rPr lang="ru-RU" i="1" dirty="0">
                <a:solidFill>
                  <a:srgbClr val="0070C0"/>
                </a:solidFill>
              </a:rPr>
              <a:t>- существуют трудности при реализации интерфейса с пользователем, т.к. информацию необходимо представлять в графической форме;</a:t>
            </a:r>
          </a:p>
          <a:p>
            <a:pPr algn="l" hangingPunct="0"/>
            <a:r>
              <a:rPr lang="ru-RU" i="1" dirty="0">
                <a:solidFill>
                  <a:srgbClr val="0070C0"/>
                </a:solidFill>
              </a:rPr>
              <a:t>- не существует строгой теории позволяющей классифицировать отношения, сущности и пространства;</a:t>
            </a:r>
          </a:p>
          <a:p>
            <a:pPr algn="l" hangingPunct="0"/>
            <a:r>
              <a:rPr lang="ru-RU" i="1" dirty="0">
                <a:solidFill>
                  <a:srgbClr val="0070C0"/>
                </a:solidFill>
              </a:rPr>
              <a:t>- не все знания удобно представлять с помощью семантических сетей. </a:t>
            </a:r>
          </a:p>
          <a:p>
            <a:pPr algn="l"/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38AD03-E140-458C-8983-B2F5E8F25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2776"/>
            <a:ext cx="7647035" cy="4392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5C1D92-3EB6-4CD4-A2F1-616B255073E7}"/>
              </a:ext>
            </a:extLst>
          </p:cNvPr>
          <p:cNvSpPr txBox="1"/>
          <p:nvPr/>
        </p:nvSpPr>
        <p:spPr>
          <a:xfrm>
            <a:off x="1043608" y="6206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Пример из ОС</a:t>
            </a:r>
            <a:r>
              <a:rPr lang="ru-RU" dirty="0"/>
              <a:t>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36604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29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2918"/>
            <a:ext cx="7129122" cy="55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24" y="357167"/>
            <a:ext cx="7600976" cy="2423761"/>
          </a:xfrm>
        </p:spPr>
        <p:txBody>
          <a:bodyPr>
            <a:normAutofit fontScale="90000"/>
          </a:bodyPr>
          <a:lstStyle/>
          <a:p>
            <a:pPr algn="l" hangingPunct="0"/>
            <a:r>
              <a:rPr lang="ru-RU" sz="3600" dirty="0">
                <a:solidFill>
                  <a:srgbClr val="002060"/>
                </a:solidFill>
              </a:rPr>
              <a:t>Пример</a:t>
            </a:r>
            <a:r>
              <a:rPr lang="ru-RU" sz="3600" dirty="0"/>
              <a:t> </a:t>
            </a:r>
            <a:br>
              <a:rPr lang="ru-RU" sz="2200" dirty="0"/>
            </a:br>
            <a:r>
              <a:rPr lang="ru-RU" sz="4900" i="1" dirty="0">
                <a:solidFill>
                  <a:srgbClr val="C00000"/>
                </a:solidFill>
              </a:rPr>
              <a:t>ЕСЛИ</a:t>
            </a:r>
            <a:r>
              <a:rPr lang="ru-RU" sz="3100" dirty="0"/>
              <a:t> </a:t>
            </a:r>
            <a:r>
              <a:rPr lang="ru-RU" sz="3100" dirty="0">
                <a:solidFill>
                  <a:srgbClr val="FF0000"/>
                </a:solidFill>
              </a:rPr>
              <a:t>у человека температура больше 38</a:t>
            </a:r>
            <a:r>
              <a:rPr lang="ru-RU" sz="3100" baseline="30000" dirty="0">
                <a:solidFill>
                  <a:srgbClr val="FF0000"/>
                </a:solidFill>
              </a:rPr>
              <a:t>о</a:t>
            </a:r>
            <a:r>
              <a:rPr lang="ru-RU" sz="3100" dirty="0">
                <a:solidFill>
                  <a:srgbClr val="FF0000"/>
                </a:solidFill>
              </a:rPr>
              <a:t> С </a:t>
            </a:r>
            <a:br>
              <a:rPr lang="ru-RU" sz="3100" dirty="0">
                <a:solidFill>
                  <a:srgbClr val="FF0000"/>
                </a:solidFill>
              </a:rPr>
            </a:br>
            <a:r>
              <a:rPr lang="ru-RU" sz="3100" dirty="0">
                <a:solidFill>
                  <a:srgbClr val="FF0000"/>
                </a:solidFill>
              </a:rPr>
              <a:t>	     и человек кашляет и потеет</a:t>
            </a:r>
            <a:r>
              <a:rPr lang="ru-RU" sz="3100" dirty="0"/>
              <a:t>, </a:t>
            </a:r>
            <a:br>
              <a:rPr lang="ru-RU" sz="3100" dirty="0"/>
            </a:br>
            <a:r>
              <a:rPr lang="ru-RU" sz="4900" i="1" dirty="0">
                <a:solidFill>
                  <a:srgbClr val="C00000"/>
                </a:solidFill>
              </a:rPr>
              <a:t>ТО</a:t>
            </a:r>
            <a:r>
              <a:rPr lang="ru-RU" sz="3100" dirty="0">
                <a:solidFill>
                  <a:srgbClr val="C00000"/>
                </a:solidFill>
              </a:rPr>
              <a:t> </a:t>
            </a:r>
            <a:r>
              <a:rPr lang="ru-RU" sz="3100" dirty="0">
                <a:solidFill>
                  <a:srgbClr val="0070C0"/>
                </a:solidFill>
              </a:rPr>
              <a:t>возможно у него грипп</a:t>
            </a:r>
            <a:r>
              <a:rPr lang="ru-RU" sz="3100" dirty="0"/>
              <a:t>.</a:t>
            </a:r>
            <a:br>
              <a:rPr lang="ru-RU" sz="2200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2996952"/>
            <a:ext cx="7358114" cy="314669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Формализованный вид примера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 </a:t>
            </a:r>
            <a:br>
              <a:rPr lang="ru-RU" dirty="0"/>
            </a:br>
            <a:r>
              <a:rPr lang="ru-RU" i="1" dirty="0"/>
              <a:t>где </a:t>
            </a:r>
            <a:r>
              <a:rPr lang="en-US" i="1" dirty="0"/>
              <a:t>A,B,C,Z </a:t>
            </a:r>
            <a:r>
              <a:rPr lang="ru-RU" i="1" dirty="0"/>
              <a:t>это факты, которые имеют собственную структуру. </a:t>
            </a:r>
            <a:br>
              <a:rPr lang="ru-RU" i="1" dirty="0"/>
            </a:br>
            <a:endParaRPr lang="ru-RU" i="1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677616"/>
              </p:ext>
            </p:extLst>
          </p:nvPr>
        </p:nvGraphicFramePr>
        <p:xfrm>
          <a:off x="2514575" y="3573016"/>
          <a:ext cx="4286274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Формула" r:id="rId3" imgW="812520" imgH="203040" progId="Equation.3">
                  <p:embed/>
                </p:oleObj>
              </mc:Choice>
              <mc:Fallback>
                <p:oleObj name="Формула" r:id="rId3" imgW="8125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75" y="3573016"/>
                        <a:ext cx="4286274" cy="1071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928670"/>
            <a:ext cx="807249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Правило задается конструкцией вида:</a:t>
            </a:r>
            <a:br>
              <a:rPr lang="ru-RU" sz="3600" dirty="0"/>
            </a:br>
            <a:endParaRPr lang="ru-RU" sz="3600" dirty="0"/>
          </a:p>
          <a:p>
            <a:endParaRPr lang="ru-RU" dirty="0"/>
          </a:p>
          <a:p>
            <a:r>
              <a:rPr lang="ru-RU" sz="2800" dirty="0"/>
              <a:t>где </a:t>
            </a:r>
          </a:p>
          <a:p>
            <a:r>
              <a:rPr lang="ru-RU" sz="2800" dirty="0"/>
              <a:t>		</a:t>
            </a:r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 - условие;   </a:t>
            </a:r>
          </a:p>
          <a:p>
            <a:endParaRPr lang="ru-RU" sz="2800" dirty="0"/>
          </a:p>
          <a:p>
            <a:r>
              <a:rPr lang="ru-RU" sz="2800" dirty="0"/>
              <a:t>		- </a:t>
            </a:r>
            <a:r>
              <a:rPr lang="ru-RU" sz="2800" dirty="0">
                <a:solidFill>
                  <a:srgbClr val="00B050"/>
                </a:solidFill>
              </a:rPr>
              <a:t>заключение.</a:t>
            </a:r>
            <a:br>
              <a:rPr lang="ru-RU" sz="2800" dirty="0"/>
            </a:br>
            <a:r>
              <a:rPr lang="ru-RU" sz="2000" dirty="0">
                <a:solidFill>
                  <a:srgbClr val="002060"/>
                </a:solidFill>
              </a:rPr>
              <a:t>   </a:t>
            </a:r>
          </a:p>
          <a:p>
            <a:r>
              <a:rPr lang="ru-RU" sz="2000" dirty="0">
                <a:solidFill>
                  <a:srgbClr val="002060"/>
                </a:solidFill>
              </a:rPr>
              <a:t>В большинстве случаев правила являются эвристиками (от греч. отыскиваю, открываю), а также  совокупность приемов и методов), т.е. </a:t>
            </a:r>
            <a:r>
              <a:rPr lang="ru-RU" sz="2000" dirty="0">
                <a:solidFill>
                  <a:srgbClr val="C00000"/>
                </a:solidFill>
              </a:rPr>
              <a:t>эмпирическими знаниями </a:t>
            </a:r>
            <a:r>
              <a:rPr lang="ru-RU" sz="2000" dirty="0">
                <a:solidFill>
                  <a:srgbClr val="002060"/>
                </a:solidFill>
              </a:rPr>
              <a:t>(Эмпиризм от греч. - опыт), т.е. </a:t>
            </a:r>
            <a:r>
              <a:rPr lang="ru-RU" sz="2000" dirty="0">
                <a:solidFill>
                  <a:srgbClr val="C00000"/>
                </a:solidFill>
              </a:rPr>
              <a:t>знания из опыта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br>
              <a:rPr lang="ru-RU" sz="2000" dirty="0"/>
            </a:br>
            <a:r>
              <a:rPr lang="ru-RU" sz="2000" dirty="0">
                <a:solidFill>
                  <a:srgbClr val="002060"/>
                </a:solidFill>
              </a:rPr>
              <a:t>* Условие и заключение должны иметь одинаковое синтаксическое представление. </a:t>
            </a:r>
            <a:br>
              <a:rPr lang="ru-RU" sz="2800" dirty="0"/>
            </a:br>
            <a:endParaRPr lang="ru-RU" sz="2800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392363" y="1714500"/>
          <a:ext cx="37877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Формула" r:id="rId3" imgW="660240" imgH="241200" progId="Equation.3">
                  <p:embed/>
                </p:oleObj>
              </mc:Choice>
              <mc:Fallback>
                <p:oleObj name="Формула" r:id="rId3" imgW="6602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714500"/>
                        <a:ext cx="37877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349182"/>
              </p:ext>
            </p:extLst>
          </p:nvPr>
        </p:nvGraphicFramePr>
        <p:xfrm>
          <a:off x="645859" y="2675987"/>
          <a:ext cx="1857388" cy="681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Формула" r:id="rId5" imgW="571320" imgH="266400" progId="Equation.3">
                  <p:embed/>
                </p:oleObj>
              </mc:Choice>
              <mc:Fallback>
                <p:oleObj name="Формула" r:id="rId5" imgW="571320" imgH="266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59" y="2675987"/>
                        <a:ext cx="1857388" cy="681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41216"/>
              </p:ext>
            </p:extLst>
          </p:nvPr>
        </p:nvGraphicFramePr>
        <p:xfrm>
          <a:off x="571472" y="3429000"/>
          <a:ext cx="1928826" cy="76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Формула" r:id="rId7" imgW="622080" imgH="266400" progId="Equation.3">
                  <p:embed/>
                </p:oleObj>
              </mc:Choice>
              <mc:Fallback>
                <p:oleObj name="Формула" r:id="rId7" imgW="62208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429000"/>
                        <a:ext cx="1928826" cy="765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285728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Общий вид продукции: </a:t>
            </a:r>
            <a:endParaRPr lang="ru-RU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648828"/>
              </p:ext>
            </p:extLst>
          </p:nvPr>
        </p:nvGraphicFramePr>
        <p:xfrm>
          <a:off x="1187450" y="1000125"/>
          <a:ext cx="74564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Формула" r:id="rId3" imgW="1320480" imgH="203040" progId="Equation.3">
                  <p:embed/>
                </p:oleObj>
              </mc:Choice>
              <mc:Fallback>
                <p:oleObj name="Формула" r:id="rId3" imgW="1320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00125"/>
                        <a:ext cx="745648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428596" y="2214554"/>
            <a:ext cx="83582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знак правила;</a:t>
            </a:r>
          </a:p>
          <a:p>
            <a:pPr algn="just" hangingPunct="0"/>
            <a:r>
              <a:rPr lang="ru-RU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имя правила (или порядковый номер правила в базе знаний, с помощью которого данное правило выделяется из множества правил);</a:t>
            </a:r>
          </a:p>
          <a:p>
            <a:pPr algn="just" hangingPunct="0"/>
            <a:r>
              <a:rPr lang="ru-RU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характеризует сферу применения правила.( Такие сферы легко выделяются в когнитивных структурах человека. Разбиение знаний на отдельные сферы позволяет экономить время при поиске нужных знаний.);</a:t>
            </a:r>
          </a:p>
          <a:p>
            <a:pPr algn="just" hangingPunct="0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A→B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ядро продукции, </a:t>
            </a:r>
          </a:p>
          <a:p>
            <a:pPr algn="just" hangingPunct="0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знак секвенции (обычное прочтение ядра выглядит так: "ЕСЛИ А, ТО В" или "В следует из А");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285728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Общий вид продукции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продолжение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endParaRPr lang="ru-RU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AE4AAD-93BD-4DC1-805D-E383019F8EE9}"/>
              </a:ext>
            </a:extLst>
          </p:cNvPr>
          <p:cNvSpPr/>
          <p:nvPr/>
        </p:nvSpPr>
        <p:spPr>
          <a:xfrm>
            <a:off x="899592" y="1340768"/>
            <a:ext cx="74888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условие применимости ядра продукции (обычно   представляет собой предикат. Когда   принимает значение "истина", ядро продукции активизируется, если   ложно, то ядро продукции не может быть исполнено);</a:t>
            </a:r>
          </a:p>
          <a:p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обеспечивает постусловия продукции. </a:t>
            </a:r>
          </a:p>
          <a:p>
            <a:pPr algn="just"/>
            <a:r>
              <a: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Постусловия активизируются только в том случае, если ядро продукции реализовалось. Постусловия продукции описывают действия и процедуры, которые необходимо выполнить после реализации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ru-RU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3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857255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Классификация ядер продукции</a:t>
            </a:r>
            <a:endParaRPr lang="ru-RU" sz="36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1214422"/>
            <a:ext cx="7429552" cy="5357850"/>
          </a:xfrm>
        </p:spPr>
        <p:txBody>
          <a:bodyPr>
            <a:normAutofit fontScale="92500"/>
          </a:bodyPr>
          <a:lstStyle/>
          <a:p>
            <a:pPr algn="l" hangingPunct="0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l" hangingPunct="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детерминированные;</a:t>
            </a:r>
          </a:p>
          <a:p>
            <a:pPr marL="457200" indent="-457200" algn="l" hangingPunct="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недетерминированные.</a:t>
            </a:r>
          </a:p>
          <a:p>
            <a:pPr algn="just" hangingPunct="0"/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 детерминированных ядрах при актуализации ядра и при выполнении условий A  правая часть ядра (B) выполняется обязательно.</a:t>
            </a:r>
          </a:p>
          <a:p>
            <a:pPr algn="just"/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 недетерминированных ядрах требование обязательного выполнения правой части ядра (</a:t>
            </a:r>
            <a:r>
              <a:rPr lang="ru-RU" i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) является нестрогим.</a:t>
            </a:r>
            <a:r>
              <a:rPr lang="en-US" sz="1800" dirty="0">
                <a:solidFill>
                  <a:srgbClr val="C00000"/>
                </a:solidFill>
              </a:rPr>
              <a:t>	</a:t>
            </a:r>
          </a:p>
          <a:p>
            <a:pPr algn="l"/>
            <a:r>
              <a:rPr lang="en-US" sz="1800" dirty="0">
                <a:solidFill>
                  <a:srgbClr val="C00000"/>
                </a:solidFill>
              </a:rPr>
              <a:t>		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842</Words>
  <Application>Microsoft Office PowerPoint</Application>
  <PresentationFormat>Экран (4:3)</PresentationFormat>
  <Paragraphs>104</Paragraphs>
  <Slides>32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Тема Office</vt:lpstr>
      <vt:lpstr>Формула</vt:lpstr>
      <vt:lpstr>Точечный рисунок</vt:lpstr>
      <vt:lpstr>Equation.3</vt:lpstr>
      <vt:lpstr>Методы представления знаний в системах ИИ</vt:lpstr>
      <vt:lpstr>Презентация PowerPoint</vt:lpstr>
      <vt:lpstr>Продукционная модель (представление знаний с помощью правил)</vt:lpstr>
      <vt:lpstr>Презентация PowerPoint</vt:lpstr>
      <vt:lpstr>Пример  ЕСЛИ у человека температура больше 38о С        и человек кашляет и потеет,  ТО возможно у него грипп. </vt:lpstr>
      <vt:lpstr>Презентация PowerPoint</vt:lpstr>
      <vt:lpstr>Презентация PowerPoint</vt:lpstr>
      <vt:lpstr>Презентация PowerPoint</vt:lpstr>
      <vt:lpstr>Классификация ядер продукции</vt:lpstr>
      <vt:lpstr>Примеры правил:</vt:lpstr>
      <vt:lpstr>Особенности и достоинства правил</vt:lpstr>
      <vt:lpstr>Недостатки правил</vt:lpstr>
      <vt:lpstr>Фреймовая модель </vt:lpstr>
      <vt:lpstr>Формальная структура фрейма</vt:lpstr>
      <vt:lpstr>Возможные значения слота: </vt:lpstr>
      <vt:lpstr>Презентация PowerPoint</vt:lpstr>
      <vt:lpstr>Презентация PowerPoint</vt:lpstr>
      <vt:lpstr>Презентация PowerPoint</vt:lpstr>
      <vt:lpstr>Структура данных фрейма </vt:lpstr>
      <vt:lpstr>Параметры фрейма </vt:lpstr>
      <vt:lpstr>Процедуры фрейма </vt:lpstr>
      <vt:lpstr>Пример декларативного фрейма БЗ и исходного (входного, процедурного) фрейма :</vt:lpstr>
      <vt:lpstr>Пример целевого  фрейма, где цель купить квартиру:</vt:lpstr>
      <vt:lpstr>Пример сети (дерева) фреймов  (возможны отношения IS-A и PART-OF)</vt:lpstr>
      <vt:lpstr>Представление знаний с помощью семантических сетей </vt:lpstr>
      <vt:lpstr>Определения:</vt:lpstr>
      <vt:lpstr>Фрагмент иерархической 3-х уровневой семантической сети</vt:lpstr>
      <vt:lpstr>Презентация PowerPoint</vt:lpstr>
      <vt:lpstr>Иерархическая семантическая сеть фреймов</vt:lpstr>
      <vt:lpstr>Недостатки семантической сети: 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интеллектуальных систем </dc:title>
  <dc:creator>Евгений</dc:creator>
  <cp:lastModifiedBy>Win 10 Pro</cp:lastModifiedBy>
  <cp:revision>82</cp:revision>
  <dcterms:created xsi:type="dcterms:W3CDTF">2015-09-09T19:02:18Z</dcterms:created>
  <dcterms:modified xsi:type="dcterms:W3CDTF">2022-08-16T22:57:58Z</dcterms:modified>
</cp:coreProperties>
</file>