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HASP/SIAP&amp;action=edit&amp;redlink=1" TargetMode="External"/><Relationship Id="rId3" Type="http://schemas.openxmlformats.org/officeDocument/2006/relationships/hyperlink" Target="https://ru.wikipedia.org/wiki/CLIPS" TargetMode="External"/><Relationship Id="rId7" Type="http://schemas.openxmlformats.org/officeDocument/2006/relationships/hyperlink" Target="https://ru.wikipedia.org/wiki/MYCIN" TargetMode="External"/><Relationship Id="rId2" Type="http://schemas.openxmlformats.org/officeDocument/2006/relationships/hyperlink" Target="https://ru.wikipedia.org/w/index.php?title=Simptomus&amp;action=edit&amp;redlink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WolframAlpha" TargetMode="External"/><Relationship Id="rId5" Type="http://schemas.openxmlformats.org/officeDocument/2006/relationships/hyperlink" Target="https://ru.wikipedia.org/wiki/%D0%9E%D0%BD%D1%82%D0%BE%D0%BB%D0%BE%D0%B3%D0%B8%D1%8F_(%D0%B8%D0%BD%D1%84%D0%BE%D1%80%D0%BC%D0%B0%D1%82%D0%B8%D0%BA%D0%B0)" TargetMode="External"/><Relationship Id="rId4" Type="http://schemas.openxmlformats.org/officeDocument/2006/relationships/hyperlink" Target="https://ru.wikipedia.org/wiki/OpenCyc" TargetMode="External"/><Relationship Id="rId9" Type="http://schemas.openxmlformats.org/officeDocument/2006/relationships/hyperlink" Target="https://ru.wikipedia.org/wiki/IBM_Wats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Классификация ЭС</a:t>
            </a:r>
            <a:r>
              <a:rPr lang="ru-RU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по назначению</a:t>
            </a:r>
            <a:endParaRPr lang="ru-RU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042" y="1785926"/>
            <a:ext cx="5786478" cy="4429156"/>
          </a:xfrm>
        </p:spPr>
        <p:txBody>
          <a:bodyPr>
            <a:normAutofit fontScale="85000" lnSpcReduction="20000"/>
          </a:bodyPr>
          <a:lstStyle/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Наблюдение </a:t>
            </a:r>
            <a:r>
              <a:rPr lang="ru-RU" dirty="0">
                <a:solidFill>
                  <a:srgbClr val="002060"/>
                </a:solidFill>
              </a:rPr>
              <a:t>и </a:t>
            </a:r>
            <a:r>
              <a:rPr lang="ru-RU" dirty="0" smtClean="0">
                <a:solidFill>
                  <a:srgbClr val="002060"/>
                </a:solidFill>
              </a:rPr>
              <a:t>интерпретация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Прогноз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Диагностика 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Проектирование 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Планирование 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Отладка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Ремонт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Обучение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Управление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Классификация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2143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428604"/>
            <a:ext cx="8001056" cy="5929354"/>
          </a:xfrm>
        </p:spPr>
        <p:txBody>
          <a:bodyPr>
            <a:normAutofit fontScale="92500" lnSpcReduction="20000"/>
          </a:bodyPr>
          <a:lstStyle/>
          <a:p>
            <a:pPr algn="l" hangingPunct="0"/>
            <a:r>
              <a:rPr lang="ru-RU" i="1" dirty="0" smtClean="0">
                <a:solidFill>
                  <a:srgbClr val="7030A0"/>
                </a:solidFill>
              </a:rPr>
              <a:t>По режимам функционирования:</a:t>
            </a:r>
            <a:endParaRPr lang="ru-RU" dirty="0" smtClean="0">
              <a:solidFill>
                <a:srgbClr val="7030A0"/>
              </a:solidFill>
            </a:endParaRPr>
          </a:p>
          <a:p>
            <a:pPr lvl="0" algn="l" hangingPunct="0"/>
            <a:r>
              <a:rPr lang="ru-RU" dirty="0" smtClean="0"/>
              <a:t>*Статические </a:t>
            </a:r>
          </a:p>
          <a:p>
            <a:pPr lvl="0" algn="l" hangingPunct="0"/>
            <a:r>
              <a:rPr lang="ru-RU" dirty="0" smtClean="0"/>
              <a:t>*Динамические (реального времени) </a:t>
            </a:r>
          </a:p>
          <a:p>
            <a:pPr algn="l" hangingPunct="0"/>
            <a:r>
              <a:rPr lang="ru-RU" dirty="0" smtClean="0"/>
              <a:t> </a:t>
            </a:r>
          </a:p>
          <a:p>
            <a:pPr algn="l" hangingPunct="0"/>
            <a:r>
              <a:rPr lang="ru-RU" i="1" dirty="0" smtClean="0">
                <a:solidFill>
                  <a:srgbClr val="7030A0"/>
                </a:solidFill>
              </a:rPr>
              <a:t>По способу выработки заключения (вывода):  </a:t>
            </a:r>
            <a:endParaRPr lang="ru-RU" dirty="0" smtClean="0">
              <a:solidFill>
                <a:srgbClr val="7030A0"/>
              </a:solidFill>
            </a:endParaRPr>
          </a:p>
          <a:p>
            <a:pPr lvl="0" algn="l" hangingPunct="0"/>
            <a:r>
              <a:rPr lang="ru-RU" dirty="0" smtClean="0"/>
              <a:t>*Поверхностные </a:t>
            </a:r>
          </a:p>
          <a:p>
            <a:pPr lvl="0" algn="l" hangingPunct="0"/>
            <a:r>
              <a:rPr lang="ru-RU" dirty="0" smtClean="0"/>
              <a:t>*Глубинные </a:t>
            </a:r>
          </a:p>
          <a:p>
            <a:pPr algn="l" hangingPunct="0"/>
            <a:endParaRPr lang="ru-RU" dirty="0" smtClean="0"/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Активно </a:t>
            </a:r>
            <a:r>
              <a:rPr lang="ru-RU" dirty="0">
                <a:solidFill>
                  <a:srgbClr val="7030A0"/>
                </a:solidFill>
              </a:rPr>
              <a:t>применяются: </a:t>
            </a:r>
          </a:p>
          <a:p>
            <a:pPr algn="l" hangingPunct="0"/>
            <a:r>
              <a:rPr lang="ru-RU" dirty="0" smtClean="0"/>
              <a:t> </a:t>
            </a:r>
            <a:r>
              <a:rPr lang="ru-RU" dirty="0"/>
              <a:t>в военном деле; </a:t>
            </a:r>
            <a:r>
              <a:rPr lang="ru-RU" dirty="0" smtClean="0"/>
              <a:t> </a:t>
            </a:r>
            <a:r>
              <a:rPr lang="ru-RU" dirty="0"/>
              <a:t>геологии; </a:t>
            </a:r>
            <a:r>
              <a:rPr lang="ru-RU" dirty="0" smtClean="0"/>
              <a:t> </a:t>
            </a:r>
            <a:r>
              <a:rPr lang="ru-RU" dirty="0"/>
              <a:t>медицине; </a:t>
            </a:r>
            <a:r>
              <a:rPr lang="ru-RU" dirty="0" smtClean="0"/>
              <a:t> </a:t>
            </a:r>
            <a:r>
              <a:rPr lang="ru-RU" dirty="0"/>
              <a:t>космосе; </a:t>
            </a:r>
            <a:r>
              <a:rPr lang="ru-RU" dirty="0" smtClean="0"/>
              <a:t> </a:t>
            </a:r>
            <a:r>
              <a:rPr lang="ru-RU" dirty="0"/>
              <a:t>производстве; </a:t>
            </a:r>
            <a:r>
              <a:rPr lang="ru-RU" dirty="0" smtClean="0"/>
              <a:t> </a:t>
            </a:r>
            <a:r>
              <a:rPr lang="ru-RU" dirty="0"/>
              <a:t>электронике; </a:t>
            </a:r>
            <a:r>
              <a:rPr lang="ru-RU" dirty="0" smtClean="0"/>
              <a:t> </a:t>
            </a:r>
            <a:r>
              <a:rPr lang="ru-RU" dirty="0"/>
              <a:t>химии.</a:t>
            </a:r>
          </a:p>
          <a:p>
            <a:pPr algn="l" hangingPunct="0"/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85883"/>
          </a:xfrm>
        </p:spPr>
        <p:txBody>
          <a:bodyPr/>
          <a:lstStyle/>
          <a:p>
            <a:r>
              <a:rPr lang="ru-RU" i="1" dirty="0" smtClean="0"/>
              <a:t>По классам в структуре </a:t>
            </a:r>
            <a:r>
              <a:rPr lang="en-US" i="1" dirty="0" smtClean="0"/>
              <a:t>ISS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1928802"/>
            <a:ext cx="7143800" cy="4429156"/>
          </a:xfrm>
        </p:spPr>
        <p:txBody>
          <a:bodyPr>
            <a:normAutofit fontScale="77500" lnSpcReduction="20000"/>
          </a:bodyPr>
          <a:lstStyle/>
          <a:p>
            <a:pPr algn="l" hangingPunct="0"/>
            <a:r>
              <a:rPr lang="ru-RU" dirty="0" smtClean="0">
                <a:solidFill>
                  <a:srgbClr val="002060"/>
                </a:solidFill>
              </a:rPr>
              <a:t>Основой </a:t>
            </a:r>
            <a:r>
              <a:rPr lang="ru-RU" dirty="0">
                <a:solidFill>
                  <a:srgbClr val="002060"/>
                </a:solidFill>
              </a:rPr>
              <a:t>классификации является критерий вида</a:t>
            </a:r>
            <a:r>
              <a:rPr lang="ru-RU" dirty="0" smtClean="0">
                <a:solidFill>
                  <a:srgbClr val="002060"/>
                </a:solidFill>
              </a:rPr>
              <a:t>:</a:t>
            </a:r>
          </a:p>
          <a:p>
            <a:pPr algn="l" hangingPunct="0"/>
            <a:endParaRPr lang="ru-RU" dirty="0">
              <a:solidFill>
                <a:srgbClr val="002060"/>
              </a:solidFill>
            </a:endParaRPr>
          </a:p>
          <a:p>
            <a:pPr hangingPunct="0"/>
            <a:r>
              <a:rPr lang="en-US" i="1" dirty="0">
                <a:solidFill>
                  <a:srgbClr val="C00000"/>
                </a:solidFill>
              </a:rPr>
              <a:t>K is A^B^C</a:t>
            </a:r>
            <a:endParaRPr lang="ru-RU" dirty="0">
              <a:solidFill>
                <a:srgbClr val="C00000"/>
              </a:solidFill>
            </a:endParaRPr>
          </a:p>
          <a:p>
            <a:pPr algn="l" hangingPunct="0"/>
            <a:r>
              <a:rPr lang="ru-RU" dirty="0" smtClean="0"/>
              <a:t>где </a:t>
            </a:r>
            <a:endParaRPr lang="ru-RU" dirty="0"/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К  - комплексный логический критерий, определяющий класс ЭС: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А - количество целей, достигаемых в процессе решения задания;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В - вид обработки знаний (сосредоточенная, распределенная).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С - характеризует обмен знаниями между участниками в процессе решения задачи.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85883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гибкой обработки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2000240"/>
            <a:ext cx="7286676" cy="4071966"/>
          </a:xfrm>
        </p:spPr>
        <p:txBody>
          <a:bodyPr>
            <a:normAutofit/>
          </a:bodyPr>
          <a:lstStyle/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Параллельная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ru-RU" dirty="0" smtClean="0">
                <a:solidFill>
                  <a:srgbClr val="0070C0"/>
                </a:solidFill>
              </a:rPr>
              <a:t>распределенная</a:t>
            </a:r>
          </a:p>
          <a:p>
            <a:pPr marL="514350" lvl="0" indent="-514350" algn="l" hangingPunct="0">
              <a:buAutoNum type="arabicPeriod"/>
            </a:pPr>
            <a:r>
              <a:rPr lang="ru-RU" dirty="0" err="1" smtClean="0">
                <a:solidFill>
                  <a:srgbClr val="0070C0"/>
                </a:solidFill>
              </a:rPr>
              <a:t>Мультимедийная</a:t>
            </a:r>
            <a:r>
              <a:rPr lang="ru-RU" dirty="0" smtClean="0">
                <a:solidFill>
                  <a:srgbClr val="0070C0"/>
                </a:solidFill>
              </a:rPr>
              <a:t> информация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Работа </a:t>
            </a:r>
            <a:r>
              <a:rPr lang="ru-RU" dirty="0">
                <a:solidFill>
                  <a:srgbClr val="0070C0"/>
                </a:solidFill>
              </a:rPr>
              <a:t>с неполной и зашумленной </a:t>
            </a:r>
            <a:r>
              <a:rPr lang="ru-RU" dirty="0" smtClean="0">
                <a:solidFill>
                  <a:srgbClr val="0070C0"/>
                </a:solidFill>
              </a:rPr>
              <a:t>информацией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Самообучение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Интуиция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85852" y="1571612"/>
            <a:ext cx="7215238" cy="4600588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title"/>
          </p:nvPr>
        </p:nvSpPr>
        <p:spPr>
          <a:xfrm>
            <a:off x="1357290" y="428604"/>
            <a:ext cx="7358085" cy="92869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Схема структурная обобщенной экспертной системы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81" y="1928803"/>
            <a:ext cx="690864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49" y="1142984"/>
            <a:ext cx="805730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357290" y="142853"/>
            <a:ext cx="6715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Структура диагностической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экспертной системы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928693"/>
          </a:xfrm>
        </p:spPr>
        <p:txBody>
          <a:bodyPr/>
          <a:lstStyle/>
          <a:p>
            <a:r>
              <a:rPr lang="ru-RU" dirty="0" smtClean="0"/>
              <a:t>Наиболее известные ЭС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428736"/>
            <a:ext cx="7786742" cy="4857784"/>
          </a:xfrm>
        </p:spPr>
        <p:txBody>
          <a:bodyPr>
            <a:normAutofit fontScale="70000" lnSpcReduction="20000"/>
          </a:bodyPr>
          <a:lstStyle/>
          <a:p>
            <a:pPr lvl="0" algn="l"/>
            <a:r>
              <a:rPr lang="ru-RU" dirty="0" err="1" smtClean="0">
                <a:hlinkClick r:id="rId2"/>
              </a:rPr>
              <a:t>Simptomus</a:t>
            </a:r>
            <a:r>
              <a:rPr lang="ru-RU" dirty="0" smtClean="0"/>
              <a:t> — определяет диагноз пациента.</a:t>
            </a:r>
          </a:p>
          <a:p>
            <a:pPr lvl="0" algn="l"/>
            <a:r>
              <a:rPr lang="ru-RU" dirty="0" smtClean="0">
                <a:hlinkClick r:id="rId3"/>
              </a:rPr>
              <a:t>CLIPS</a:t>
            </a:r>
            <a:r>
              <a:rPr lang="ru-RU" dirty="0" smtClean="0"/>
              <a:t> — оболочка для построения ЭС.</a:t>
            </a:r>
          </a:p>
          <a:p>
            <a:pPr lvl="0" algn="l"/>
            <a:r>
              <a:rPr lang="ru-RU" dirty="0" err="1" smtClean="0">
                <a:hlinkClick r:id="rId4"/>
              </a:rPr>
              <a:t>OpenCyc</a:t>
            </a:r>
            <a:r>
              <a:rPr lang="ru-RU" dirty="0" smtClean="0"/>
              <a:t> — динамическая ЭС с глобальной </a:t>
            </a:r>
            <a:r>
              <a:rPr lang="ru-RU" dirty="0" smtClean="0">
                <a:hlinkClick r:id="rId5"/>
              </a:rPr>
              <a:t>онтологической моделью</a:t>
            </a:r>
            <a:r>
              <a:rPr lang="ru-RU" dirty="0" smtClean="0"/>
              <a:t> (т.е. такая модель легко реализуется на компьютере);</a:t>
            </a:r>
          </a:p>
          <a:p>
            <a:pPr lvl="0" algn="l"/>
            <a:r>
              <a:rPr lang="ru-RU" dirty="0" err="1" smtClean="0">
                <a:hlinkClick r:id="rId6"/>
              </a:rPr>
              <a:t>WolframAlpha</a:t>
            </a:r>
            <a:r>
              <a:rPr lang="ru-RU" dirty="0" smtClean="0"/>
              <a:t> — база знаний и набор вычислительных алгоритмов, интеллектуальный «вычислительный движок знаний»</a:t>
            </a:r>
          </a:p>
          <a:p>
            <a:pPr lvl="0" algn="l"/>
            <a:r>
              <a:rPr lang="ru-RU" dirty="0" smtClean="0">
                <a:hlinkClick r:id="rId7"/>
              </a:rPr>
              <a:t>MYCIN</a:t>
            </a:r>
            <a:r>
              <a:rPr lang="ru-RU" dirty="0" smtClean="0"/>
              <a:t> —для диагностики и наблюдения за состоянием больного при менингите и бактериальных инфекциях.</a:t>
            </a:r>
          </a:p>
          <a:p>
            <a:pPr lvl="0" algn="l"/>
            <a:r>
              <a:rPr lang="ru-RU" dirty="0" smtClean="0">
                <a:hlinkClick r:id="rId8"/>
              </a:rPr>
              <a:t>HASP/SIAP</a:t>
            </a:r>
            <a:r>
              <a:rPr lang="ru-RU" dirty="0" smtClean="0"/>
              <a:t> — интерпретирующая система, которая определяет местоположение и типы судов в Тихом океане по данным акустических систем слежения.</a:t>
            </a:r>
          </a:p>
          <a:p>
            <a:pPr lvl="0" algn="l"/>
            <a:r>
              <a:rPr lang="ru-RU" dirty="0" smtClean="0">
                <a:hlinkClick r:id="rId9"/>
              </a:rPr>
              <a:t>IBM </a:t>
            </a:r>
            <a:r>
              <a:rPr lang="ru-RU" dirty="0" err="1" smtClean="0">
                <a:hlinkClick r:id="rId9"/>
              </a:rPr>
              <a:t>Watson</a:t>
            </a:r>
            <a:r>
              <a:rPr lang="ru-RU" dirty="0" smtClean="0"/>
              <a:t> — суперкомпьютер фирмы IBM, способный понимать вопросы, сформулированные на естественном языке, и находить на них ответы в базе данных.</a:t>
            </a:r>
          </a:p>
          <a:p>
            <a:pPr algn="l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525" y="142875"/>
            <a:ext cx="658495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50019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Виды систем машинного перевода</a:t>
            </a:r>
            <a:r>
              <a:rPr lang="ru-RU" sz="2800" dirty="0" smtClean="0">
                <a:solidFill>
                  <a:srgbClr val="0070C0"/>
                </a:solidFill>
              </a:rPr>
              <a:t/>
            </a:r>
            <a:br>
              <a:rPr lang="ru-RU" sz="2800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143932" cy="3929090"/>
          </a:xfrm>
        </p:spPr>
        <p:txBody>
          <a:bodyPr>
            <a:normAutofit/>
          </a:bodyPr>
          <a:lstStyle/>
          <a:p>
            <a:pPr lvl="1"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</a:rPr>
              <a:t>Системы на основе грамматических правил</a:t>
            </a:r>
          </a:p>
          <a:p>
            <a:pPr lvl="1" algn="l"/>
            <a:r>
              <a:rPr lang="ru-RU" dirty="0" smtClean="0">
                <a:solidFill>
                  <a:srgbClr val="7030A0"/>
                </a:solidFill>
              </a:rPr>
              <a:t> 	(</a:t>
            </a:r>
            <a:r>
              <a:rPr lang="ru-RU" dirty="0" err="1" smtClean="0">
                <a:solidFill>
                  <a:srgbClr val="7030A0"/>
                </a:solidFill>
              </a:rPr>
              <a:t>Rule-Based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Machine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Translation</a:t>
            </a:r>
            <a:r>
              <a:rPr lang="ru-RU" dirty="0" smtClean="0">
                <a:solidFill>
                  <a:srgbClr val="7030A0"/>
                </a:solidFill>
              </a:rPr>
              <a:t>, RBMT)</a:t>
            </a:r>
            <a:endParaRPr lang="ru-RU" sz="1600" dirty="0" smtClean="0">
              <a:solidFill>
                <a:srgbClr val="7030A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</a:rPr>
              <a:t>Статистические системы</a:t>
            </a:r>
          </a:p>
          <a:p>
            <a:pPr lvl="1" algn="l"/>
            <a:r>
              <a:rPr lang="ru-RU" smtClean="0">
                <a:solidFill>
                  <a:srgbClr val="7030A0"/>
                </a:solidFill>
              </a:rPr>
              <a:t>	(</a:t>
            </a:r>
            <a:r>
              <a:rPr lang="ru-RU" dirty="0" err="1" smtClean="0">
                <a:solidFill>
                  <a:srgbClr val="7030A0"/>
                </a:solidFill>
              </a:rPr>
              <a:t>Statistical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Machine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Translation</a:t>
            </a:r>
            <a:r>
              <a:rPr lang="ru-RU" dirty="0" smtClean="0">
                <a:solidFill>
                  <a:srgbClr val="7030A0"/>
                </a:solidFill>
              </a:rPr>
              <a:t>, </a:t>
            </a:r>
            <a:r>
              <a:rPr lang="ru-RU" dirty="0" smtClean="0">
                <a:solidFill>
                  <a:srgbClr val="7030A0"/>
                </a:solidFill>
              </a:rPr>
              <a:t>SMT</a:t>
            </a:r>
            <a:endParaRPr lang="ru-RU" sz="1600" dirty="0" smtClean="0">
              <a:solidFill>
                <a:srgbClr val="7030A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</a:rPr>
              <a:t>Гибридные системы.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Office PowerPoint</Application>
  <PresentationFormat>Экран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Классификация ЭС по назначению</vt:lpstr>
      <vt:lpstr>Слайд 2</vt:lpstr>
      <vt:lpstr>По классам в структуре ISS</vt:lpstr>
      <vt:lpstr>Особенности гибкой обработки</vt:lpstr>
      <vt:lpstr>Схема структурная обобщенной экспертной системы</vt:lpstr>
      <vt:lpstr>Слайд 6</vt:lpstr>
      <vt:lpstr>Наиболее известные ЭС</vt:lpstr>
      <vt:lpstr>Слайд 8</vt:lpstr>
      <vt:lpstr>Виды систем машинного перевода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Евгений</cp:lastModifiedBy>
  <cp:revision>10</cp:revision>
  <dcterms:created xsi:type="dcterms:W3CDTF">2015-09-09T21:47:50Z</dcterms:created>
  <dcterms:modified xsi:type="dcterms:W3CDTF">2015-09-29T10:05:59Z</dcterms:modified>
</cp:coreProperties>
</file>