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8EE155-3568-4E67-81DD-D20348F99D73}" type="datetimeFigureOut">
              <a:rPr lang="ru-RU" smtClean="0"/>
              <a:t>28.10.2015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EB20C-6CF2-4421-9EE6-27C90C84EA66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EB20C-6CF2-4421-9EE6-27C90C84EA66}" type="slidenum">
              <a:rPr lang="ru-RU" smtClean="0"/>
              <a:t>17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D2B4-F882-449E-8F2D-2847C89C21BE}" type="datetimeFigureOut">
              <a:rPr lang="ru-RU" smtClean="0"/>
              <a:pPr/>
              <a:t>28.10.2015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E306-5DC1-4945-99FE-679AD3233C4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D2B4-F882-449E-8F2D-2847C89C21BE}" type="datetimeFigureOut">
              <a:rPr lang="ru-RU" smtClean="0"/>
              <a:pPr/>
              <a:t>28.10.2015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E306-5DC1-4945-99FE-679AD3233C4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D2B4-F882-449E-8F2D-2847C89C21BE}" type="datetimeFigureOut">
              <a:rPr lang="ru-RU" smtClean="0"/>
              <a:pPr/>
              <a:t>28.10.2015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E306-5DC1-4945-99FE-679AD3233C4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D2B4-F882-449E-8F2D-2847C89C21BE}" type="datetimeFigureOut">
              <a:rPr lang="ru-RU" smtClean="0"/>
              <a:pPr/>
              <a:t>28.10.2015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E306-5DC1-4945-99FE-679AD3233C4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D2B4-F882-449E-8F2D-2847C89C21BE}" type="datetimeFigureOut">
              <a:rPr lang="ru-RU" smtClean="0"/>
              <a:pPr/>
              <a:t>28.10.2015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E306-5DC1-4945-99FE-679AD3233C4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D2B4-F882-449E-8F2D-2847C89C21BE}" type="datetimeFigureOut">
              <a:rPr lang="ru-RU" smtClean="0"/>
              <a:pPr/>
              <a:t>28.10.2015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E306-5DC1-4945-99FE-679AD3233C4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D2B4-F882-449E-8F2D-2847C89C21BE}" type="datetimeFigureOut">
              <a:rPr lang="ru-RU" smtClean="0"/>
              <a:pPr/>
              <a:t>28.10.2015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E306-5DC1-4945-99FE-679AD3233C4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D2B4-F882-449E-8F2D-2847C89C21BE}" type="datetimeFigureOut">
              <a:rPr lang="ru-RU" smtClean="0"/>
              <a:pPr/>
              <a:t>28.10.2015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E306-5DC1-4945-99FE-679AD3233C4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D2B4-F882-449E-8F2D-2847C89C21BE}" type="datetimeFigureOut">
              <a:rPr lang="ru-RU" smtClean="0"/>
              <a:pPr/>
              <a:t>28.10.2015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E306-5DC1-4945-99FE-679AD3233C4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D2B4-F882-449E-8F2D-2847C89C21BE}" type="datetimeFigureOut">
              <a:rPr lang="ru-RU" smtClean="0"/>
              <a:pPr/>
              <a:t>28.10.2015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E306-5DC1-4945-99FE-679AD3233C4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D2B4-F882-449E-8F2D-2847C89C21BE}" type="datetimeFigureOut">
              <a:rPr lang="ru-RU" smtClean="0"/>
              <a:pPr/>
              <a:t>28.10.2015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E306-5DC1-4945-99FE-679AD3233C4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9D2B4-F882-449E-8F2D-2847C89C21BE}" type="datetimeFigureOut">
              <a:rPr lang="ru-RU" smtClean="0"/>
              <a:pPr/>
              <a:t>28.10.2015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AE306-5DC1-4945-99FE-679AD3233C4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071547"/>
            <a:ext cx="7772400" cy="2928957"/>
          </a:xfrm>
        </p:spPr>
        <p:txBody>
          <a:bodyPr>
            <a:normAutofit/>
          </a:bodyPr>
          <a:lstStyle/>
          <a:p>
            <a:r>
              <a:rPr lang="ru-RU" sz="5400" b="1" dirty="0" smtClean="0">
                <a:solidFill>
                  <a:schemeClr val="accent2">
                    <a:lumMod val="75000"/>
                  </a:schemeClr>
                </a:solidFill>
              </a:rPr>
              <a:t>Семантический интерфейс</a:t>
            </a:r>
            <a:endParaRPr lang="ru-RU" sz="5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71472" y="357167"/>
            <a:ext cx="7886728" cy="1143007"/>
          </a:xfrm>
        </p:spPr>
        <p:txBody>
          <a:bodyPr>
            <a:normAutofit/>
          </a:bodyPr>
          <a:lstStyle/>
          <a:p>
            <a:r>
              <a:rPr lang="ru-RU" sz="3200" i="1" dirty="0" smtClean="0">
                <a:solidFill>
                  <a:schemeClr val="accent2">
                    <a:lumMod val="50000"/>
                  </a:schemeClr>
                </a:solidFill>
              </a:rPr>
              <a:t>Пример структуры</a:t>
            </a:r>
            <a:r>
              <a:rPr lang="ru-RU" sz="3200" dirty="0" smtClean="0">
                <a:solidFill>
                  <a:schemeClr val="accent2">
                    <a:lumMod val="50000"/>
                  </a:schemeClr>
                </a:solidFill>
              </a:rPr>
              <a:t> прикладной единицы базы знаний</a:t>
            </a:r>
            <a:endParaRPr lang="ru-RU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217" name="Object 1"/>
          <p:cNvGraphicFramePr>
            <a:graphicFrameLocks noChangeAspect="1"/>
          </p:cNvGraphicFramePr>
          <p:nvPr/>
        </p:nvGraphicFramePr>
        <p:xfrm>
          <a:off x="403097" y="2071678"/>
          <a:ext cx="8135875" cy="3643338"/>
        </p:xfrm>
        <a:graphic>
          <a:graphicData uri="http://schemas.openxmlformats.org/presentationml/2006/ole">
            <p:oleObj spid="_x0000_s9217" name="Точечный рисунок" r:id="rId3" imgW="4829622" imgH="2343137" progId="Paint.Picture">
              <p:embed/>
            </p:oleObj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4289"/>
            <a:ext cx="7772400" cy="1214447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</a:rPr>
              <a:t>Основные принципы проектирования МН</a:t>
            </a:r>
            <a:endParaRPr lang="ru-RU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14348" y="4643446"/>
            <a:ext cx="8001056" cy="1143008"/>
          </a:xfrm>
        </p:spPr>
        <p:txBody>
          <a:bodyPr>
            <a:normAutofit/>
          </a:bodyPr>
          <a:lstStyle/>
          <a:p>
            <a:r>
              <a:rPr lang="ru-RU" sz="4000" dirty="0" smtClean="0">
                <a:solidFill>
                  <a:schemeClr val="accent6">
                    <a:lumMod val="50000"/>
                  </a:schemeClr>
                </a:solidFill>
              </a:rPr>
              <a:t>Какую роль играет МН ?</a:t>
            </a:r>
            <a:endParaRPr lang="ru-RU" sz="4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2769" name="Object 1"/>
          <p:cNvGraphicFramePr>
            <a:graphicFrameLocks noChangeAspect="1"/>
          </p:cNvGraphicFramePr>
          <p:nvPr/>
        </p:nvGraphicFramePr>
        <p:xfrm>
          <a:off x="1214414" y="2000240"/>
          <a:ext cx="6257945" cy="2278803"/>
        </p:xfrm>
        <a:graphic>
          <a:graphicData uri="http://schemas.openxmlformats.org/presentationml/2006/ole">
            <p:oleObj spid="_x0000_s32769" name="Точечный рисунок" r:id="rId3" imgW="2677607" imgH="971686" progId="Paint.Picture">
              <p:embed/>
            </p:oleObj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85729"/>
            <a:ext cx="7772400" cy="1214445"/>
          </a:xfrm>
        </p:spPr>
        <p:txBody>
          <a:bodyPr/>
          <a:lstStyle/>
          <a:p>
            <a:r>
              <a:rPr lang="ru-RU" dirty="0" smtClean="0">
                <a:solidFill>
                  <a:srgbClr val="002060"/>
                </a:solidFill>
              </a:rPr>
              <a:t>Операции МН: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42910" y="1714488"/>
            <a:ext cx="8286808" cy="4500594"/>
          </a:xfrm>
        </p:spPr>
        <p:txBody>
          <a:bodyPr>
            <a:normAutofit/>
          </a:bodyPr>
          <a:lstStyle/>
          <a:p>
            <a:pPr lvl="0" algn="l" hangingPunct="0">
              <a:buFont typeface="Wingdings" pitchFamily="2" charset="2"/>
              <a:buChar char="Ø"/>
            </a:pPr>
            <a:r>
              <a:rPr lang="ru-RU" sz="4000" dirty="0" smtClean="0">
                <a:solidFill>
                  <a:srgbClr val="7030A0"/>
                </a:solidFill>
              </a:rPr>
              <a:t> преобразование </a:t>
            </a:r>
            <a:r>
              <a:rPr lang="en-US" sz="4000" dirty="0" smtClean="0">
                <a:solidFill>
                  <a:srgbClr val="7030A0"/>
                </a:solidFill>
              </a:rPr>
              <a:t>SI</a:t>
            </a:r>
            <a:r>
              <a:rPr lang="ru-RU" sz="4000" dirty="0" smtClean="0">
                <a:solidFill>
                  <a:srgbClr val="7030A0"/>
                </a:solidFill>
              </a:rPr>
              <a:t> </a:t>
            </a:r>
            <a:r>
              <a:rPr lang="ru-RU" sz="4000" dirty="0" smtClean="0">
                <a:solidFill>
                  <a:srgbClr val="7030A0"/>
                </a:solidFill>
              </a:rPr>
              <a:t>из одной формы представления </a:t>
            </a:r>
            <a:r>
              <a:rPr lang="ru-RU" sz="4000" dirty="0" smtClean="0">
                <a:solidFill>
                  <a:srgbClr val="7030A0"/>
                </a:solidFill>
              </a:rPr>
              <a:t>в другую;</a:t>
            </a:r>
            <a:endParaRPr lang="ru-RU" sz="4000" dirty="0" smtClean="0">
              <a:solidFill>
                <a:srgbClr val="7030A0"/>
              </a:solidFill>
            </a:endParaRPr>
          </a:p>
          <a:p>
            <a:pPr lvl="0" algn="l" hangingPunct="0">
              <a:buFont typeface="Wingdings" pitchFamily="2" charset="2"/>
              <a:buChar char="Ø"/>
            </a:pPr>
            <a:r>
              <a:rPr lang="ru-RU" sz="4000" dirty="0" smtClean="0">
                <a:solidFill>
                  <a:srgbClr val="7030A0"/>
                </a:solidFill>
              </a:rPr>
              <a:t> преобразование первичной  </a:t>
            </a:r>
            <a:r>
              <a:rPr lang="en-US" sz="4000" dirty="0" smtClean="0">
                <a:solidFill>
                  <a:srgbClr val="7030A0"/>
                </a:solidFill>
              </a:rPr>
              <a:t>SI </a:t>
            </a:r>
            <a:r>
              <a:rPr lang="ru-RU" sz="4000" dirty="0" smtClean="0">
                <a:solidFill>
                  <a:srgbClr val="7030A0"/>
                </a:solidFill>
              </a:rPr>
              <a:t>во вторичную; </a:t>
            </a:r>
            <a:endParaRPr lang="ru-RU" sz="4000" dirty="0" smtClean="0">
              <a:solidFill>
                <a:srgbClr val="7030A0"/>
              </a:solidFill>
            </a:endParaRPr>
          </a:p>
          <a:p>
            <a:pPr lvl="0" algn="l" hangingPunct="0">
              <a:buFont typeface="Wingdings" pitchFamily="2" charset="2"/>
              <a:buChar char="Ø"/>
            </a:pPr>
            <a:r>
              <a:rPr lang="ru-RU" sz="4000" dirty="0" smtClean="0">
                <a:solidFill>
                  <a:srgbClr val="7030A0"/>
                </a:solidFill>
              </a:rPr>
              <a:t> добавление знаний; </a:t>
            </a:r>
          </a:p>
          <a:p>
            <a:pPr lvl="0" algn="l" hangingPunct="0">
              <a:buFont typeface="Wingdings" pitchFamily="2" charset="2"/>
              <a:buChar char="Ø"/>
            </a:pPr>
            <a:r>
              <a:rPr lang="ru-RU" sz="4000" dirty="0" smtClean="0">
                <a:solidFill>
                  <a:srgbClr val="7030A0"/>
                </a:solidFill>
              </a:rPr>
              <a:t> удаление знаний и др.</a:t>
            </a:r>
            <a:endParaRPr lang="ru-RU" sz="40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428605"/>
            <a:ext cx="7772400" cy="1285883"/>
          </a:xfrm>
        </p:spPr>
        <p:txBody>
          <a:bodyPr/>
          <a:lstStyle/>
          <a:p>
            <a:r>
              <a:rPr lang="ru-RU" b="1" dirty="0" smtClean="0">
                <a:solidFill>
                  <a:srgbClr val="7030A0"/>
                </a:solidFill>
              </a:rPr>
              <a:t>Особенности реализации МН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00100" y="1500174"/>
            <a:ext cx="7715304" cy="4929222"/>
          </a:xfrm>
        </p:spPr>
        <p:txBody>
          <a:bodyPr>
            <a:normAutofit fontScale="85000" lnSpcReduction="10000"/>
          </a:bodyPr>
          <a:lstStyle/>
          <a:p>
            <a:pPr lvl="0" algn="l" hangingPunct="0">
              <a:buFont typeface="Wingdings" pitchFamily="2" charset="2"/>
              <a:buChar char="Ø"/>
            </a:pPr>
            <a:r>
              <a:rPr lang="ru-RU" dirty="0" smtClean="0">
                <a:solidFill>
                  <a:srgbClr val="002060"/>
                </a:solidFill>
              </a:rPr>
              <a:t>МН должен давать возможность </a:t>
            </a:r>
            <a:r>
              <a:rPr lang="ru-RU" dirty="0" smtClean="0">
                <a:solidFill>
                  <a:srgbClr val="002060"/>
                </a:solidFill>
              </a:rPr>
              <a:t>работы </a:t>
            </a:r>
            <a:r>
              <a:rPr lang="ru-RU" dirty="0" smtClean="0">
                <a:solidFill>
                  <a:srgbClr val="002060"/>
                </a:solidFill>
              </a:rPr>
              <a:t>	пользователя </a:t>
            </a:r>
            <a:r>
              <a:rPr lang="ru-RU" dirty="0" smtClean="0">
                <a:solidFill>
                  <a:srgbClr val="002060"/>
                </a:solidFill>
              </a:rPr>
              <a:t>не программиста.</a:t>
            </a:r>
          </a:p>
          <a:p>
            <a:pPr lvl="0" algn="l" hangingPunct="0">
              <a:buFont typeface="Wingdings" pitchFamily="2" charset="2"/>
              <a:buChar char="Ø"/>
            </a:pPr>
            <a:r>
              <a:rPr lang="ru-RU" dirty="0" smtClean="0">
                <a:solidFill>
                  <a:srgbClr val="002060"/>
                </a:solidFill>
              </a:rPr>
              <a:t> МН должен позволить сократить время </a:t>
            </a:r>
            <a:r>
              <a:rPr lang="ru-RU" dirty="0" smtClean="0">
                <a:solidFill>
                  <a:srgbClr val="002060"/>
                </a:solidFill>
              </a:rPr>
              <a:t>	переноса </a:t>
            </a:r>
            <a:r>
              <a:rPr lang="ru-RU" dirty="0" smtClean="0">
                <a:solidFill>
                  <a:srgbClr val="002060"/>
                </a:solidFill>
              </a:rPr>
              <a:t>знаний от эксперта в БЗ. </a:t>
            </a:r>
          </a:p>
          <a:p>
            <a:pPr lvl="0" algn="l" hangingPunct="0">
              <a:buFont typeface="Wingdings" pitchFamily="2" charset="2"/>
              <a:buChar char="Ø"/>
            </a:pPr>
            <a:r>
              <a:rPr lang="ru-RU" dirty="0" smtClean="0">
                <a:solidFill>
                  <a:srgbClr val="002060"/>
                </a:solidFill>
              </a:rPr>
              <a:t> МН должен выполнять следующие функции:</a:t>
            </a:r>
          </a:p>
          <a:p>
            <a:pPr lvl="1" algn="l" hangingPunct="0">
              <a:buFont typeface="Arial" pitchFamily="34" charset="0"/>
              <a:buChar char="•"/>
            </a:pPr>
            <a:r>
              <a:rPr lang="ru-RU" i="1" dirty="0" smtClean="0">
                <a:solidFill>
                  <a:schemeClr val="accent1">
                    <a:lumMod val="75000"/>
                  </a:schemeClr>
                </a:solidFill>
              </a:rPr>
              <a:t>Функция извлечение знаний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. </a:t>
            </a:r>
          </a:p>
          <a:p>
            <a:pPr lvl="1" algn="l" hangingPunct="0">
              <a:buFont typeface="Arial" pitchFamily="34" charset="0"/>
              <a:buChar char="•"/>
            </a:pPr>
            <a:r>
              <a:rPr lang="ru-RU" i="1" dirty="0" smtClean="0">
                <a:solidFill>
                  <a:schemeClr val="accent1">
                    <a:lumMod val="75000"/>
                  </a:schemeClr>
                </a:solidFill>
              </a:rPr>
              <a:t>Функция структуризации знаний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. </a:t>
            </a:r>
          </a:p>
          <a:p>
            <a:pPr lvl="1" algn="l" hangingPunct="0">
              <a:buFont typeface="Arial" pitchFamily="34" charset="0"/>
              <a:buChar char="•"/>
            </a:pPr>
            <a:r>
              <a:rPr lang="ru-RU" i="1" dirty="0" smtClean="0">
                <a:solidFill>
                  <a:schemeClr val="accent1">
                    <a:lumMod val="75000"/>
                  </a:schemeClr>
                </a:solidFill>
              </a:rPr>
              <a:t>Функция проверки на существование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. </a:t>
            </a:r>
          </a:p>
          <a:p>
            <a:pPr lvl="1" algn="l" hangingPunct="0">
              <a:buFont typeface="Arial" pitchFamily="34" charset="0"/>
              <a:buChar char="•"/>
            </a:pPr>
            <a:r>
              <a:rPr lang="ru-RU" i="1" dirty="0" smtClean="0">
                <a:solidFill>
                  <a:schemeClr val="accent1">
                    <a:lumMod val="75000"/>
                  </a:schemeClr>
                </a:solidFill>
              </a:rPr>
              <a:t>Функция добавления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. </a:t>
            </a:r>
          </a:p>
          <a:p>
            <a:pPr lvl="1" algn="l" hangingPunct="0">
              <a:buFont typeface="Arial" pitchFamily="34" charset="0"/>
              <a:buChar char="•"/>
            </a:pPr>
            <a:r>
              <a:rPr lang="ru-RU" i="1" dirty="0" smtClean="0">
                <a:solidFill>
                  <a:schemeClr val="accent1">
                    <a:lumMod val="75000"/>
                  </a:schemeClr>
                </a:solidFill>
              </a:rPr>
              <a:t>Функция модифицирования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. </a:t>
            </a:r>
          </a:p>
          <a:p>
            <a:pPr lvl="1" algn="l" hangingPunct="0">
              <a:buFont typeface="Arial" pitchFamily="34" charset="0"/>
              <a:buChar char="•"/>
            </a:pPr>
            <a:r>
              <a:rPr lang="ru-RU" i="1" dirty="0" smtClean="0">
                <a:solidFill>
                  <a:schemeClr val="accent1">
                    <a:lumMod val="75000"/>
                  </a:schemeClr>
                </a:solidFill>
              </a:rPr>
              <a:t>Функция удаления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. </a:t>
            </a:r>
            <a:endParaRPr lang="ru-RU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 algn="l" hangingPunct="0">
              <a:buFont typeface="Arial" pitchFamily="34" charset="0"/>
              <a:buChar char="•"/>
            </a:pPr>
            <a:r>
              <a:rPr lang="ru-RU" i="1" dirty="0" smtClean="0">
                <a:solidFill>
                  <a:schemeClr val="accent1">
                    <a:lumMod val="75000"/>
                  </a:schemeClr>
                </a:solidFill>
              </a:rPr>
              <a:t>Функция проверки на непротиворечивость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.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857232"/>
            <a:ext cx="8229600" cy="4500594"/>
          </a:xfrm>
        </p:spPr>
        <p:txBody>
          <a:bodyPr/>
          <a:lstStyle/>
          <a:p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</a:rPr>
              <a:t>Основные принципы проектирования модуля объяснения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85794"/>
            <a:ext cx="8229600" cy="5214974"/>
          </a:xfrm>
        </p:spPr>
        <p:txBody>
          <a:bodyPr>
            <a:normAutofit fontScale="90000"/>
          </a:bodyPr>
          <a:lstStyle/>
          <a:p>
            <a:pPr hangingPunct="0"/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Назначение модуля объяснений - </a:t>
            </a:r>
            <a:r>
              <a:rPr lang="ru-RU" dirty="0" smtClean="0">
                <a:solidFill>
                  <a:srgbClr val="7030A0"/>
                </a:solidFill>
              </a:rPr>
              <a:t>сделать ЭС «прозрачной» для пользователя, т.е. предоставить пользователю возможность понимать логику действий ЭС, дать надежную гарантию правильности полученных результатов.</a:t>
            </a:r>
            <a:endParaRPr lang="ru-RU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57167"/>
            <a:ext cx="7772400" cy="1143007"/>
          </a:xfrm>
        </p:spPr>
        <p:txBody>
          <a:bodyPr/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Типы объяснений: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57224" y="1785926"/>
            <a:ext cx="7500990" cy="4643470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ü"/>
            </a:pPr>
            <a:r>
              <a:rPr lang="ru-RU" sz="3600" dirty="0" smtClean="0">
                <a:solidFill>
                  <a:schemeClr val="accent2">
                    <a:lumMod val="50000"/>
                  </a:schemeClr>
                </a:solidFill>
              </a:rPr>
              <a:t>причинные объяснения </a:t>
            </a:r>
          </a:p>
          <a:p>
            <a:pPr algn="l">
              <a:buFont typeface="Wingdings" pitchFamily="2" charset="2"/>
              <a:buChar char="ü"/>
            </a:pPr>
            <a:r>
              <a:rPr lang="ru-RU" sz="3600" dirty="0" smtClean="0">
                <a:solidFill>
                  <a:schemeClr val="accent2">
                    <a:lumMod val="50000"/>
                  </a:schemeClr>
                </a:solidFill>
              </a:rPr>
              <a:t>объяснения </a:t>
            </a:r>
            <a:r>
              <a:rPr lang="ru-RU" sz="3600" dirty="0" smtClean="0">
                <a:solidFill>
                  <a:schemeClr val="accent2">
                    <a:lumMod val="50000"/>
                  </a:schemeClr>
                </a:solidFill>
              </a:rPr>
              <a:t>на основе </a:t>
            </a:r>
            <a:r>
              <a:rPr lang="ru-RU" sz="3600" dirty="0" smtClean="0">
                <a:solidFill>
                  <a:schemeClr val="accent2">
                    <a:lumMod val="50000"/>
                  </a:schemeClr>
                </a:solidFill>
              </a:rPr>
              <a:t>	теоретических законов </a:t>
            </a:r>
          </a:p>
          <a:p>
            <a:pPr algn="l">
              <a:buFont typeface="Wingdings" pitchFamily="2" charset="2"/>
              <a:buChar char="ü"/>
            </a:pPr>
            <a:r>
              <a:rPr lang="ru-RU" sz="3600" dirty="0" smtClean="0">
                <a:solidFill>
                  <a:schemeClr val="accent2">
                    <a:lumMod val="50000"/>
                  </a:schemeClr>
                </a:solidFill>
              </a:rPr>
              <a:t>функциональные объяснения</a:t>
            </a:r>
          </a:p>
          <a:p>
            <a:pPr algn="l">
              <a:buFont typeface="Wingdings" pitchFamily="2" charset="2"/>
              <a:buChar char="ü"/>
            </a:pPr>
            <a:r>
              <a:rPr lang="ru-RU" sz="3600" dirty="0" smtClean="0">
                <a:solidFill>
                  <a:schemeClr val="accent2">
                    <a:lumMod val="50000"/>
                  </a:schemeClr>
                </a:solidFill>
              </a:rPr>
              <a:t>структурное объяснение </a:t>
            </a:r>
          </a:p>
          <a:p>
            <a:pPr algn="l">
              <a:buFont typeface="Wingdings" pitchFamily="2" charset="2"/>
              <a:buChar char="ü"/>
            </a:pPr>
            <a:r>
              <a:rPr lang="ru-RU" sz="3600" dirty="0" smtClean="0">
                <a:solidFill>
                  <a:schemeClr val="accent2">
                    <a:lumMod val="50000"/>
                  </a:schemeClr>
                </a:solidFill>
              </a:rPr>
              <a:t>историческое объяснение</a:t>
            </a:r>
            <a:endParaRPr lang="ru-RU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57167"/>
            <a:ext cx="7772400" cy="2428892"/>
          </a:xfrm>
        </p:spPr>
        <p:txBody>
          <a:bodyPr>
            <a:normAutofit fontScale="90000"/>
          </a:bodyPr>
          <a:lstStyle/>
          <a:p>
            <a:r>
              <a:rPr lang="ru-RU" sz="3600" dirty="0" smtClean="0"/>
              <a:t>Модуль объяснения </a:t>
            </a:r>
            <a:r>
              <a:rPr lang="ru-RU" sz="3600" dirty="0" smtClean="0"/>
              <a:t>как </a:t>
            </a:r>
            <a:r>
              <a:rPr lang="en-US" sz="3600" dirty="0" smtClean="0"/>
              <a:t>SO</a:t>
            </a:r>
            <a:r>
              <a:rPr lang="ru-RU" sz="3600" dirty="0" smtClean="0"/>
              <a:t> должен находиться в отношении «семантического доминирования» над пользователем ЭС и самой ЭС как над </a:t>
            </a:r>
            <a:r>
              <a:rPr lang="en-US" sz="3600" dirty="0" smtClean="0"/>
              <a:t>SO</a:t>
            </a:r>
            <a:r>
              <a:rPr lang="ru-RU" sz="3600" dirty="0" smtClean="0"/>
              <a:t>.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00100" y="3143248"/>
            <a:ext cx="7572428" cy="2786082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Нестабильная  </a:t>
            </a:r>
            <a:r>
              <a:rPr lang="en-US" dirty="0" smtClean="0">
                <a:solidFill>
                  <a:srgbClr val="7030A0"/>
                </a:solidFill>
              </a:rPr>
              <a:t>ISS</a:t>
            </a:r>
            <a:r>
              <a:rPr lang="ru-RU" dirty="0" smtClean="0">
                <a:solidFill>
                  <a:srgbClr val="7030A0"/>
                </a:solidFill>
              </a:rPr>
              <a:t> может </a:t>
            </a:r>
            <a:r>
              <a:rPr lang="ru-RU" dirty="0" smtClean="0">
                <a:solidFill>
                  <a:srgbClr val="7030A0"/>
                </a:solidFill>
              </a:rPr>
              <a:t>стать стабильной, если ввести третий (внешний) семантический объект, обладающий свойством доминирования.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571481"/>
            <a:ext cx="7772400" cy="1071569"/>
          </a:xfrm>
        </p:spPr>
        <p:txBody>
          <a:bodyPr/>
          <a:lstStyle/>
          <a:p>
            <a:r>
              <a:rPr lang="ru-RU" dirty="0" smtClean="0">
                <a:solidFill>
                  <a:srgbClr val="7030A0"/>
                </a:solidFill>
              </a:rPr>
              <a:t>Два вида вопросов МО: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1538" y="1928802"/>
            <a:ext cx="7072362" cy="4357718"/>
          </a:xfrm>
        </p:spPr>
        <p:txBody>
          <a:bodyPr/>
          <a:lstStyle/>
          <a:p>
            <a:pPr lvl="0" algn="l" hangingPunct="0">
              <a:buFont typeface="Wingdings" pitchFamily="2" charset="2"/>
              <a:buChar char="Ø"/>
            </a:pPr>
            <a:r>
              <a:rPr lang="ru-RU" sz="4000" dirty="0" smtClean="0">
                <a:solidFill>
                  <a:schemeClr val="accent6">
                    <a:lumMod val="50000"/>
                  </a:schemeClr>
                </a:solidFill>
              </a:rPr>
              <a:t>вопросы о действиях ЭС </a:t>
            </a:r>
            <a:r>
              <a:rPr lang="ru-RU" sz="4000" dirty="0" smtClean="0">
                <a:solidFill>
                  <a:schemeClr val="accent6">
                    <a:lumMod val="50000"/>
                  </a:schemeClr>
                </a:solidFill>
              </a:rPr>
              <a:t>	(связаны </a:t>
            </a:r>
            <a:r>
              <a:rPr lang="ru-RU" sz="4000" dirty="0" smtClean="0">
                <a:solidFill>
                  <a:schemeClr val="accent6">
                    <a:lumMod val="50000"/>
                  </a:schemeClr>
                </a:solidFill>
              </a:rPr>
              <a:t>с объяснением </a:t>
            </a:r>
            <a:r>
              <a:rPr lang="ru-RU" sz="4000" dirty="0" smtClean="0">
                <a:solidFill>
                  <a:schemeClr val="accent6">
                    <a:lumMod val="50000"/>
                  </a:schemeClr>
                </a:solidFill>
              </a:rPr>
              <a:t>	работы </a:t>
            </a:r>
            <a:r>
              <a:rPr lang="ru-RU" sz="4000" dirty="0" smtClean="0">
                <a:solidFill>
                  <a:schemeClr val="accent6">
                    <a:lumMod val="50000"/>
                  </a:schemeClr>
                </a:solidFill>
              </a:rPr>
              <a:t>ЭС);</a:t>
            </a:r>
          </a:p>
          <a:p>
            <a:pPr lvl="0" algn="l" hangingPunct="0">
              <a:buFont typeface="Wingdings" pitchFamily="2" charset="2"/>
              <a:buChar char="Ø"/>
            </a:pPr>
            <a:r>
              <a:rPr lang="ru-RU" sz="4000" dirty="0" smtClean="0">
                <a:solidFill>
                  <a:schemeClr val="accent6">
                    <a:lumMod val="50000"/>
                  </a:schemeClr>
                </a:solidFill>
              </a:rPr>
              <a:t> вопросы, касающиеся базы </a:t>
            </a:r>
            <a:r>
              <a:rPr lang="ru-RU" sz="4000" dirty="0" smtClean="0">
                <a:solidFill>
                  <a:schemeClr val="accent6">
                    <a:lumMod val="50000"/>
                  </a:schemeClr>
                </a:solidFill>
              </a:rPr>
              <a:t>	знаний </a:t>
            </a:r>
            <a:r>
              <a:rPr lang="ru-RU" sz="4000" dirty="0" smtClean="0">
                <a:solidFill>
                  <a:schemeClr val="accent6">
                    <a:lumMod val="50000"/>
                  </a:schemeClr>
                </a:solidFill>
              </a:rPr>
              <a:t>(знания о самой </a:t>
            </a:r>
            <a:r>
              <a:rPr lang="ru-RU" sz="4000" dirty="0" smtClean="0">
                <a:solidFill>
                  <a:schemeClr val="accent6">
                    <a:lumMod val="50000"/>
                  </a:schemeClr>
                </a:solidFill>
              </a:rPr>
              <a:t>	ЭС</a:t>
            </a:r>
            <a:r>
              <a:rPr lang="ru-RU" sz="4000" dirty="0" smtClean="0">
                <a:solidFill>
                  <a:schemeClr val="accent6">
                    <a:lumMod val="50000"/>
                  </a:schemeClr>
                </a:solidFill>
              </a:rPr>
              <a:t>).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900122"/>
          </a:xfrm>
        </p:spPr>
        <p:txBody>
          <a:bodyPr>
            <a:normAutofit/>
          </a:bodyPr>
          <a:lstStyle/>
          <a:p>
            <a:r>
              <a:rPr lang="ru-RU" sz="4000" dirty="0" smtClean="0">
                <a:solidFill>
                  <a:schemeClr val="accent6">
                    <a:lumMod val="50000"/>
                  </a:schemeClr>
                </a:solidFill>
              </a:rPr>
              <a:t>Какую роль играет МО ?</a:t>
            </a:r>
            <a:r>
              <a:rPr lang="en-US" sz="4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ru-RU" sz="4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01085" y="1000107"/>
            <a:ext cx="5042683" cy="294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428605"/>
            <a:ext cx="7772400" cy="1285883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Структура 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дуальной </a:t>
            </a:r>
            <a:r>
              <a:rPr lang="ru-RU" i="1" dirty="0" smtClean="0">
                <a:solidFill>
                  <a:schemeClr val="accent2">
                    <a:lumMod val="75000"/>
                  </a:schemeClr>
                </a:solidFill>
              </a:rPr>
              <a:t>ISS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377050"/>
            <a:ext cx="6072230" cy="5261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428605"/>
            <a:ext cx="7772400" cy="1071569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Виды семантических объектов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00100" y="1785926"/>
            <a:ext cx="7143800" cy="3929090"/>
          </a:xfrm>
        </p:spPr>
        <p:txBody>
          <a:bodyPr>
            <a:normAutofit fontScale="85000" lnSpcReduction="20000"/>
          </a:bodyPr>
          <a:lstStyle/>
          <a:p>
            <a:pPr algn="l" hangingPunct="0">
              <a:buFont typeface="Wingdings" pitchFamily="2" charset="2"/>
              <a:buChar char="ü"/>
            </a:pPr>
            <a:r>
              <a:rPr lang="en-US" i="1" dirty="0" smtClean="0">
                <a:solidFill>
                  <a:srgbClr val="7030A0"/>
                </a:solidFill>
              </a:rPr>
              <a:t>SO</a:t>
            </a:r>
            <a:r>
              <a:rPr lang="ru-RU" i="1" dirty="0" smtClean="0">
                <a:solidFill>
                  <a:srgbClr val="7030A0"/>
                </a:solidFill>
              </a:rPr>
              <a:t> "источник".</a:t>
            </a:r>
            <a:r>
              <a:rPr lang="ru-RU" dirty="0" smtClean="0">
                <a:solidFill>
                  <a:srgbClr val="7030A0"/>
                </a:solidFill>
              </a:rPr>
              <a:t> </a:t>
            </a:r>
            <a:r>
              <a:rPr lang="ru-RU" dirty="0" smtClean="0">
                <a:solidFill>
                  <a:srgbClr val="002060"/>
                </a:solidFill>
              </a:rPr>
              <a:t>Генерирует </a:t>
            </a:r>
            <a:r>
              <a:rPr lang="en-US" dirty="0" smtClean="0">
                <a:solidFill>
                  <a:srgbClr val="002060"/>
                </a:solidFill>
              </a:rPr>
              <a:t>SI</a:t>
            </a:r>
            <a:r>
              <a:rPr lang="ru-RU" dirty="0" smtClean="0">
                <a:solidFill>
                  <a:srgbClr val="002060"/>
                </a:solidFill>
              </a:rPr>
              <a:t>. </a:t>
            </a:r>
            <a:r>
              <a:rPr lang="ru-RU" dirty="0" smtClean="0">
                <a:solidFill>
                  <a:srgbClr val="002060"/>
                </a:solidFill>
              </a:rPr>
              <a:t> 		</a:t>
            </a:r>
          </a:p>
          <a:p>
            <a:pPr algn="l" hangingPunct="0"/>
            <a:r>
              <a:rPr lang="ru-RU" dirty="0" smtClean="0">
                <a:solidFill>
                  <a:srgbClr val="002060"/>
                </a:solidFill>
              </a:rPr>
              <a:t>			</a:t>
            </a:r>
            <a:endParaRPr lang="ru-RU" dirty="0" smtClean="0">
              <a:solidFill>
                <a:srgbClr val="002060"/>
              </a:solidFill>
            </a:endParaRPr>
          </a:p>
          <a:p>
            <a:pPr algn="l" hangingPunct="0">
              <a:buFont typeface="Wingdings" pitchFamily="2" charset="2"/>
              <a:buChar char="ü"/>
            </a:pPr>
            <a:r>
              <a:rPr lang="en-US" i="1" dirty="0" smtClean="0">
                <a:solidFill>
                  <a:srgbClr val="7030A0"/>
                </a:solidFill>
              </a:rPr>
              <a:t>SO</a:t>
            </a:r>
            <a:r>
              <a:rPr lang="ru-RU" i="1" dirty="0" smtClean="0">
                <a:solidFill>
                  <a:srgbClr val="7030A0"/>
                </a:solidFill>
              </a:rPr>
              <a:t> "приемник".</a:t>
            </a:r>
            <a:r>
              <a:rPr lang="ru-RU" dirty="0" smtClean="0">
                <a:solidFill>
                  <a:srgbClr val="7030A0"/>
                </a:solidFill>
              </a:rPr>
              <a:t> </a:t>
            </a:r>
            <a:r>
              <a:rPr lang="ru-RU" dirty="0" smtClean="0">
                <a:solidFill>
                  <a:srgbClr val="002060"/>
                </a:solidFill>
              </a:rPr>
              <a:t>"Понимает" </a:t>
            </a:r>
            <a:r>
              <a:rPr lang="en-US" dirty="0" smtClean="0">
                <a:solidFill>
                  <a:srgbClr val="002060"/>
                </a:solidFill>
              </a:rPr>
              <a:t>SI</a:t>
            </a:r>
            <a:r>
              <a:rPr lang="ru-RU" dirty="0" smtClean="0">
                <a:solidFill>
                  <a:srgbClr val="002060"/>
                </a:solidFill>
              </a:rPr>
              <a:t> и принимает </a:t>
            </a:r>
            <a:r>
              <a:rPr lang="ru-RU" dirty="0" smtClean="0">
                <a:solidFill>
                  <a:srgbClr val="002060"/>
                </a:solidFill>
              </a:rPr>
              <a:t>			решение </a:t>
            </a:r>
            <a:r>
              <a:rPr lang="ru-RU" dirty="0" smtClean="0">
                <a:solidFill>
                  <a:srgbClr val="002060"/>
                </a:solidFill>
              </a:rPr>
              <a:t>по ней</a:t>
            </a:r>
            <a:r>
              <a:rPr lang="ru-RU" dirty="0" smtClean="0">
                <a:solidFill>
                  <a:srgbClr val="002060"/>
                </a:solidFill>
              </a:rPr>
              <a:t>.</a:t>
            </a:r>
          </a:p>
          <a:p>
            <a:pPr algn="l" hangingPunct="0"/>
            <a:r>
              <a:rPr lang="ru-RU" dirty="0" smtClean="0">
                <a:solidFill>
                  <a:srgbClr val="002060"/>
                </a:solidFill>
              </a:rPr>
              <a:t> </a:t>
            </a:r>
            <a:endParaRPr lang="ru-RU" dirty="0" smtClean="0">
              <a:solidFill>
                <a:srgbClr val="002060"/>
              </a:solidFill>
            </a:endParaRPr>
          </a:p>
          <a:p>
            <a:pPr algn="l" hangingPunct="0">
              <a:buFont typeface="Wingdings" pitchFamily="2" charset="2"/>
              <a:buChar char="ü"/>
            </a:pPr>
            <a:r>
              <a:rPr lang="ru-RU" i="1" dirty="0" smtClean="0">
                <a:solidFill>
                  <a:srgbClr val="002060"/>
                </a:solidFill>
              </a:rPr>
              <a:t> </a:t>
            </a:r>
            <a:r>
              <a:rPr lang="en-US" i="1" dirty="0" smtClean="0">
                <a:solidFill>
                  <a:srgbClr val="7030A0"/>
                </a:solidFill>
              </a:rPr>
              <a:t>SO</a:t>
            </a:r>
            <a:r>
              <a:rPr lang="ru-RU" i="1" dirty="0" smtClean="0">
                <a:solidFill>
                  <a:srgbClr val="7030A0"/>
                </a:solidFill>
              </a:rPr>
              <a:t> "посредник".</a:t>
            </a:r>
            <a:r>
              <a:rPr lang="ru-RU" dirty="0" smtClean="0">
                <a:solidFill>
                  <a:srgbClr val="7030A0"/>
                </a:solidFill>
              </a:rPr>
              <a:t> </a:t>
            </a:r>
            <a:r>
              <a:rPr lang="ru-RU" dirty="0" smtClean="0">
                <a:solidFill>
                  <a:srgbClr val="002060"/>
                </a:solidFill>
              </a:rPr>
              <a:t>Осуществляет переработку </a:t>
            </a:r>
            <a:r>
              <a:rPr lang="ru-RU" dirty="0" smtClean="0">
                <a:solidFill>
                  <a:srgbClr val="002060"/>
                </a:solidFill>
              </a:rPr>
              <a:t>			</a:t>
            </a:r>
            <a:r>
              <a:rPr lang="en-US" dirty="0" smtClean="0">
                <a:solidFill>
                  <a:srgbClr val="002060"/>
                </a:solidFill>
              </a:rPr>
              <a:t>SI</a:t>
            </a:r>
            <a:r>
              <a:rPr lang="ru-RU" dirty="0" smtClean="0">
                <a:solidFill>
                  <a:srgbClr val="002060"/>
                </a:solidFill>
              </a:rPr>
              <a:t>, поступающей от других </a:t>
            </a:r>
            <a:r>
              <a:rPr lang="ru-RU" dirty="0" smtClean="0">
                <a:solidFill>
                  <a:srgbClr val="002060"/>
                </a:solidFill>
              </a:rPr>
              <a:t>			</a:t>
            </a:r>
            <a:r>
              <a:rPr lang="en-US" dirty="0" smtClean="0">
                <a:solidFill>
                  <a:srgbClr val="002060"/>
                </a:solidFill>
              </a:rPr>
              <a:t>SO</a:t>
            </a:r>
            <a:r>
              <a:rPr lang="ru-RU" dirty="0" smtClean="0">
                <a:solidFill>
                  <a:srgbClr val="002060"/>
                </a:solidFill>
              </a:rPr>
              <a:t>. Может быть  </a:t>
            </a:r>
            <a:r>
              <a:rPr lang="ru-RU" dirty="0" smtClean="0">
                <a:solidFill>
                  <a:srgbClr val="002060"/>
                </a:solidFill>
              </a:rPr>
              <a:t>					источником </a:t>
            </a:r>
            <a:r>
              <a:rPr lang="ru-RU" dirty="0" smtClean="0">
                <a:solidFill>
                  <a:srgbClr val="002060"/>
                </a:solidFill>
              </a:rPr>
              <a:t>и (или) </a:t>
            </a:r>
            <a:r>
              <a:rPr lang="ru-RU" dirty="0" smtClean="0">
                <a:solidFill>
                  <a:srgbClr val="002060"/>
                </a:solidFill>
              </a:rPr>
              <a:t>				приемником </a:t>
            </a:r>
            <a:r>
              <a:rPr lang="en-US" dirty="0" smtClean="0">
                <a:solidFill>
                  <a:srgbClr val="002060"/>
                </a:solidFill>
              </a:rPr>
              <a:t>SI</a:t>
            </a:r>
            <a:r>
              <a:rPr lang="ru-RU" dirty="0" smtClean="0">
                <a:solidFill>
                  <a:srgbClr val="002060"/>
                </a:solidFill>
              </a:rPr>
              <a:t>.</a:t>
            </a:r>
            <a:endParaRPr lang="ru-RU" dirty="0" smtClean="0">
              <a:solidFill>
                <a:srgbClr val="002060"/>
              </a:solidFill>
            </a:endParaRPr>
          </a:p>
          <a:p>
            <a:pPr algn="l"/>
            <a:endParaRPr lang="ru-RU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85786" y="642918"/>
            <a:ext cx="7786742" cy="5786478"/>
          </a:xfrm>
        </p:spPr>
        <p:txBody>
          <a:bodyPr>
            <a:normAutofit/>
          </a:bodyPr>
          <a:lstStyle/>
          <a:p>
            <a:pPr hangingPunct="0"/>
            <a:r>
              <a:rPr lang="ru-RU" sz="3600" dirty="0" smtClean="0">
                <a:solidFill>
                  <a:srgbClr val="7030A0"/>
                </a:solidFill>
              </a:rPr>
              <a:t>Выделяют следующие  процедуры:</a:t>
            </a:r>
          </a:p>
          <a:p>
            <a:pPr algn="l" hangingPunct="0">
              <a:buFont typeface="Wingdings" pitchFamily="2" charset="2"/>
              <a:buChar char="ü"/>
            </a:pPr>
            <a:r>
              <a:rPr lang="ru-RU" i="1" dirty="0" smtClean="0">
                <a:solidFill>
                  <a:srgbClr val="0070C0"/>
                </a:solidFill>
              </a:rPr>
              <a:t>Генерирование </a:t>
            </a:r>
            <a:r>
              <a:rPr lang="en-US" i="1" dirty="0" smtClean="0">
                <a:solidFill>
                  <a:srgbClr val="0070C0"/>
                </a:solidFill>
              </a:rPr>
              <a:t>SI</a:t>
            </a:r>
            <a:endParaRPr lang="ru-RU" dirty="0" smtClean="0">
              <a:solidFill>
                <a:srgbClr val="0070C0"/>
              </a:solidFill>
            </a:endParaRPr>
          </a:p>
          <a:p>
            <a:pPr algn="l" hangingPunct="0">
              <a:buFont typeface="Wingdings" pitchFamily="2" charset="2"/>
              <a:buChar char="ü"/>
            </a:pPr>
            <a:r>
              <a:rPr lang="ru-RU" i="1" dirty="0" smtClean="0">
                <a:solidFill>
                  <a:srgbClr val="0070C0"/>
                </a:solidFill>
              </a:rPr>
              <a:t>Передача </a:t>
            </a:r>
            <a:r>
              <a:rPr lang="en-US" i="1" dirty="0" smtClean="0">
                <a:solidFill>
                  <a:srgbClr val="0070C0"/>
                </a:solidFill>
              </a:rPr>
              <a:t>SI</a:t>
            </a:r>
            <a:endParaRPr lang="ru-RU" dirty="0" smtClean="0">
              <a:solidFill>
                <a:srgbClr val="0070C0"/>
              </a:solidFill>
            </a:endParaRPr>
          </a:p>
          <a:p>
            <a:pPr algn="l" hangingPunct="0">
              <a:buFont typeface="Wingdings" pitchFamily="2" charset="2"/>
              <a:buChar char="ü"/>
            </a:pPr>
            <a:r>
              <a:rPr lang="ru-RU" i="1" dirty="0" smtClean="0">
                <a:solidFill>
                  <a:srgbClr val="0070C0"/>
                </a:solidFill>
              </a:rPr>
              <a:t>Прием</a:t>
            </a:r>
            <a:endParaRPr lang="ru-RU" dirty="0" smtClean="0">
              <a:solidFill>
                <a:srgbClr val="0070C0"/>
              </a:solidFill>
            </a:endParaRPr>
          </a:p>
          <a:p>
            <a:pPr algn="l" hangingPunct="0">
              <a:buFont typeface="Wingdings" pitchFamily="2" charset="2"/>
              <a:buChar char="ü"/>
            </a:pPr>
            <a:r>
              <a:rPr lang="ru-RU" i="1" dirty="0" smtClean="0">
                <a:solidFill>
                  <a:srgbClr val="0070C0"/>
                </a:solidFill>
              </a:rPr>
              <a:t>Хранение </a:t>
            </a:r>
            <a:r>
              <a:rPr lang="en-US" i="1" dirty="0" smtClean="0">
                <a:solidFill>
                  <a:srgbClr val="0070C0"/>
                </a:solidFill>
              </a:rPr>
              <a:t>SI</a:t>
            </a:r>
            <a:endParaRPr lang="ru-RU" dirty="0" smtClean="0">
              <a:solidFill>
                <a:srgbClr val="0070C0"/>
              </a:solidFill>
            </a:endParaRPr>
          </a:p>
          <a:p>
            <a:pPr algn="l" hangingPunct="0">
              <a:buFont typeface="Wingdings" pitchFamily="2" charset="2"/>
              <a:buChar char="ü"/>
            </a:pPr>
            <a:r>
              <a:rPr lang="ru-RU" i="1" dirty="0" smtClean="0">
                <a:solidFill>
                  <a:srgbClr val="0070C0"/>
                </a:solidFill>
              </a:rPr>
              <a:t>Восприятие </a:t>
            </a:r>
            <a:r>
              <a:rPr lang="en-US" i="1" dirty="0" smtClean="0">
                <a:solidFill>
                  <a:srgbClr val="0070C0"/>
                </a:solidFill>
              </a:rPr>
              <a:t>SI</a:t>
            </a:r>
            <a:endParaRPr lang="ru-RU" dirty="0" smtClean="0">
              <a:solidFill>
                <a:srgbClr val="0070C0"/>
              </a:solidFill>
            </a:endParaRPr>
          </a:p>
          <a:p>
            <a:pPr algn="l" hangingPunct="0">
              <a:buFont typeface="Wingdings" pitchFamily="2" charset="2"/>
              <a:buChar char="ü"/>
            </a:pPr>
            <a:r>
              <a:rPr lang="ru-RU" i="1" dirty="0" smtClean="0">
                <a:solidFill>
                  <a:srgbClr val="0070C0"/>
                </a:solidFill>
              </a:rPr>
              <a:t>Понимание</a:t>
            </a:r>
            <a:r>
              <a:rPr lang="ru-RU" dirty="0" smtClean="0">
                <a:solidFill>
                  <a:srgbClr val="0070C0"/>
                </a:solidFill>
              </a:rPr>
              <a:t> (осмысление</a:t>
            </a:r>
            <a:r>
              <a:rPr lang="ru-RU" dirty="0" smtClean="0">
                <a:solidFill>
                  <a:srgbClr val="0070C0"/>
                </a:solidFill>
              </a:rPr>
              <a:t>)</a:t>
            </a:r>
            <a:endParaRPr lang="ru-RU" dirty="0" smtClean="0">
              <a:solidFill>
                <a:srgbClr val="0070C0"/>
              </a:solidFill>
            </a:endParaRPr>
          </a:p>
          <a:p>
            <a:pPr algn="l" hangingPunct="0">
              <a:buFont typeface="Wingdings" pitchFamily="2" charset="2"/>
              <a:buChar char="ü"/>
            </a:pPr>
            <a:r>
              <a:rPr lang="ru-RU" i="1" dirty="0" smtClean="0">
                <a:solidFill>
                  <a:srgbClr val="0070C0"/>
                </a:solidFill>
              </a:rPr>
              <a:t>Принятие </a:t>
            </a:r>
            <a:r>
              <a:rPr lang="ru-RU" i="1" dirty="0" smtClean="0">
                <a:solidFill>
                  <a:srgbClr val="0070C0"/>
                </a:solidFill>
              </a:rPr>
              <a:t>решения</a:t>
            </a:r>
            <a:endParaRPr lang="ru-RU" dirty="0" smtClean="0">
              <a:solidFill>
                <a:srgbClr val="0070C0"/>
              </a:solidFill>
            </a:endParaRPr>
          </a:p>
          <a:p>
            <a:pPr algn="l" hangingPunct="0">
              <a:buFont typeface="Wingdings" pitchFamily="2" charset="2"/>
              <a:buChar char="Ø"/>
            </a:pP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285729"/>
            <a:ext cx="7815290" cy="857256"/>
          </a:xfrm>
        </p:spPr>
        <p:txBody>
          <a:bodyPr>
            <a:normAutofit/>
          </a:bodyPr>
          <a:lstStyle/>
          <a:p>
            <a:pPr hangingPunct="0"/>
            <a:r>
              <a:rPr lang="ru-RU" b="1" dirty="0" smtClean="0">
                <a:solidFill>
                  <a:srgbClr val="0070C0"/>
                </a:solidFill>
              </a:rPr>
              <a:t>Методы </a:t>
            </a:r>
            <a:r>
              <a:rPr lang="ru-RU" b="1" dirty="0" smtClean="0">
                <a:solidFill>
                  <a:srgbClr val="0070C0"/>
                </a:solidFill>
              </a:rPr>
              <a:t>сжатия </a:t>
            </a:r>
            <a:r>
              <a:rPr lang="en-US" b="1" dirty="0" smtClean="0">
                <a:solidFill>
                  <a:srgbClr val="0070C0"/>
                </a:solidFill>
              </a:rPr>
              <a:t>SI</a:t>
            </a:r>
            <a:endParaRPr lang="ru-RU" dirty="0" smtClean="0">
              <a:solidFill>
                <a:srgbClr val="0070C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42910" y="1214422"/>
            <a:ext cx="8143932" cy="5286412"/>
          </a:xfrm>
        </p:spPr>
        <p:txBody>
          <a:bodyPr>
            <a:normAutofit fontScale="70000" lnSpcReduction="20000"/>
          </a:bodyPr>
          <a:lstStyle/>
          <a:p>
            <a:pPr algn="l" hangingPunct="0"/>
            <a:r>
              <a:rPr lang="ru-RU" sz="4100" dirty="0" smtClean="0">
                <a:solidFill>
                  <a:srgbClr val="C00000"/>
                </a:solidFill>
              </a:rPr>
              <a:t>Ручные </a:t>
            </a:r>
            <a:r>
              <a:rPr lang="ru-RU" sz="4100" dirty="0" smtClean="0">
                <a:solidFill>
                  <a:srgbClr val="C00000"/>
                </a:solidFill>
              </a:rPr>
              <a:t>методы сжатия:</a:t>
            </a:r>
          </a:p>
          <a:p>
            <a:pPr hangingPunct="0">
              <a:buFont typeface="Wingdings" pitchFamily="2" charset="2"/>
              <a:buChar char="ü"/>
            </a:pPr>
            <a:r>
              <a:rPr lang="ru-RU" i="1" dirty="0" smtClean="0">
                <a:solidFill>
                  <a:srgbClr val="7030A0"/>
                </a:solidFill>
              </a:rPr>
              <a:t>Адаптивный метод</a:t>
            </a:r>
            <a:r>
              <a:rPr lang="ru-RU" dirty="0" smtClean="0">
                <a:solidFill>
                  <a:srgbClr val="7030A0"/>
                </a:solidFill>
              </a:rPr>
              <a:t>. </a:t>
            </a:r>
            <a:r>
              <a:rPr lang="ru-RU" dirty="0" smtClean="0"/>
              <a:t>Разрушается логическая структура </a:t>
            </a:r>
            <a:r>
              <a:rPr lang="ru-RU" dirty="0" smtClean="0"/>
              <a:t>			    первичной </a:t>
            </a:r>
            <a:r>
              <a:rPr lang="ru-RU" i="1" dirty="0" smtClean="0"/>
              <a:t>SI</a:t>
            </a:r>
            <a:r>
              <a:rPr lang="ru-RU" dirty="0" smtClean="0"/>
              <a:t> и создается новая, с </a:t>
            </a:r>
            <a:r>
              <a:rPr lang="ru-RU" dirty="0" smtClean="0"/>
              <a:t>		меньшим </a:t>
            </a:r>
            <a:r>
              <a:rPr lang="ru-RU" dirty="0" smtClean="0"/>
              <a:t>содержанием. </a:t>
            </a:r>
          </a:p>
          <a:p>
            <a:pPr algn="l" hangingPunct="0">
              <a:buFont typeface="Wingdings" pitchFamily="2" charset="2"/>
              <a:buChar char="ü"/>
            </a:pPr>
            <a:r>
              <a:rPr lang="ru-RU" i="1" dirty="0" smtClean="0">
                <a:solidFill>
                  <a:srgbClr val="7030A0"/>
                </a:solidFill>
              </a:rPr>
              <a:t>Фиксированный метод.</a:t>
            </a:r>
            <a:r>
              <a:rPr lang="ru-RU" dirty="0" smtClean="0">
                <a:solidFill>
                  <a:srgbClr val="7030A0"/>
                </a:solidFill>
              </a:rPr>
              <a:t> </a:t>
            </a:r>
            <a:r>
              <a:rPr lang="ru-RU" dirty="0" smtClean="0"/>
              <a:t>Содержание </a:t>
            </a:r>
            <a:r>
              <a:rPr lang="ru-RU" dirty="0" smtClean="0"/>
              <a:t>первичной </a:t>
            </a:r>
            <a:r>
              <a:rPr lang="ru-RU" i="1" dirty="0" smtClean="0"/>
              <a:t>SI</a:t>
            </a:r>
            <a:r>
              <a:rPr lang="ru-RU" dirty="0" smtClean="0"/>
              <a:t>, как </a:t>
            </a:r>
            <a:r>
              <a:rPr lang="ru-RU" dirty="0" smtClean="0"/>
              <a:t>				бы </a:t>
            </a:r>
            <a:r>
              <a:rPr lang="ru-RU" dirty="0" smtClean="0"/>
              <a:t>"вгоняется" в </a:t>
            </a:r>
            <a:r>
              <a:rPr lang="ru-RU" dirty="0" smtClean="0"/>
              <a:t>						фиксированную </a:t>
            </a:r>
            <a:r>
              <a:rPr lang="ru-RU" dirty="0" smtClean="0"/>
              <a:t>модель. </a:t>
            </a:r>
            <a:endParaRPr lang="ru-RU" dirty="0" smtClean="0"/>
          </a:p>
          <a:p>
            <a:pPr hangingPunct="0"/>
            <a:endParaRPr lang="ru-RU" sz="4100" dirty="0" smtClean="0"/>
          </a:p>
          <a:p>
            <a:pPr algn="l" hangingPunct="0"/>
            <a:r>
              <a:rPr lang="ru-RU" sz="4100" dirty="0" smtClean="0">
                <a:solidFill>
                  <a:srgbClr val="C00000"/>
                </a:solidFill>
              </a:rPr>
              <a:t>Методы </a:t>
            </a:r>
            <a:r>
              <a:rPr lang="ru-RU" sz="4100" dirty="0" smtClean="0">
                <a:solidFill>
                  <a:srgbClr val="C00000"/>
                </a:solidFill>
              </a:rPr>
              <a:t>автоматического сжатия </a:t>
            </a:r>
            <a:r>
              <a:rPr lang="ru-RU" sz="4100" i="1" dirty="0" smtClean="0">
                <a:solidFill>
                  <a:srgbClr val="C00000"/>
                </a:solidFill>
              </a:rPr>
              <a:t>SI</a:t>
            </a:r>
            <a:r>
              <a:rPr lang="ru-RU" sz="4100" dirty="0" smtClean="0">
                <a:solidFill>
                  <a:srgbClr val="C00000"/>
                </a:solidFill>
              </a:rPr>
              <a:t>:</a:t>
            </a:r>
            <a:r>
              <a:rPr lang="ru-RU" sz="4100" dirty="0" smtClean="0"/>
              <a:t> </a:t>
            </a:r>
            <a:endParaRPr lang="ru-RU" sz="4100" dirty="0" smtClean="0"/>
          </a:p>
          <a:p>
            <a:pPr algn="l" hangingPunct="0">
              <a:buFont typeface="Wingdings" pitchFamily="2" charset="2"/>
              <a:buChar char="ü"/>
            </a:pPr>
            <a:r>
              <a:rPr lang="ru-RU" dirty="0" smtClean="0"/>
              <a:t>Методы </a:t>
            </a:r>
            <a:r>
              <a:rPr lang="ru-RU" dirty="0" smtClean="0"/>
              <a:t>, основанные  </a:t>
            </a:r>
            <a:r>
              <a:rPr lang="ru-RU" dirty="0" smtClean="0">
                <a:solidFill>
                  <a:srgbClr val="7030A0"/>
                </a:solidFill>
              </a:rPr>
              <a:t>на  подсчете  частоты </a:t>
            </a:r>
            <a:r>
              <a:rPr lang="ru-RU" dirty="0" smtClean="0"/>
              <a:t>встречаемости </a:t>
            </a:r>
            <a:r>
              <a:rPr lang="ru-RU" dirty="0" smtClean="0"/>
              <a:t>	        терминов;</a:t>
            </a:r>
            <a:endParaRPr lang="ru-RU" dirty="0" smtClean="0"/>
          </a:p>
          <a:p>
            <a:pPr algn="l" hangingPunct="0">
              <a:buFont typeface="Wingdings" pitchFamily="2" charset="2"/>
              <a:buChar char="ü"/>
            </a:pPr>
            <a:r>
              <a:rPr lang="ru-RU" dirty="0" smtClean="0"/>
              <a:t>Методы</a:t>
            </a:r>
            <a:r>
              <a:rPr lang="ru-RU" dirty="0" smtClean="0"/>
              <a:t>,  основанные  </a:t>
            </a:r>
            <a:r>
              <a:rPr lang="ru-RU" dirty="0" smtClean="0">
                <a:solidFill>
                  <a:srgbClr val="7030A0"/>
                </a:solidFill>
              </a:rPr>
              <a:t>на анализе синтаксиса</a:t>
            </a:r>
            <a:r>
              <a:rPr lang="ru-RU" dirty="0" smtClean="0"/>
              <a:t>, семантики, </a:t>
            </a:r>
            <a:r>
              <a:rPr lang="ru-RU" dirty="0" smtClean="0"/>
              <a:t>                	        прагматики;</a:t>
            </a:r>
          </a:p>
          <a:p>
            <a:pPr algn="l" hangingPunct="0">
              <a:buFont typeface="Wingdings" pitchFamily="2" charset="2"/>
              <a:buChar char="ü"/>
            </a:pPr>
            <a:r>
              <a:rPr lang="ru-RU" dirty="0" smtClean="0"/>
              <a:t>Комбинированные </a:t>
            </a:r>
            <a:r>
              <a:rPr lang="ru-RU" dirty="0" smtClean="0"/>
              <a:t>методы, основанные </a:t>
            </a:r>
            <a:r>
              <a:rPr lang="ru-RU" dirty="0" smtClean="0">
                <a:solidFill>
                  <a:srgbClr val="7030A0"/>
                </a:solidFill>
              </a:rPr>
              <a:t>на анализе </a:t>
            </a:r>
            <a:r>
              <a:rPr lang="ru-RU" dirty="0" smtClean="0">
                <a:solidFill>
                  <a:srgbClr val="7030A0"/>
                </a:solidFill>
              </a:rPr>
              <a:t> 					статических </a:t>
            </a:r>
            <a:r>
              <a:rPr lang="ru-RU" dirty="0" smtClean="0">
                <a:solidFill>
                  <a:srgbClr val="7030A0"/>
                </a:solidFill>
              </a:rPr>
              <a:t>и лингвистических </a:t>
            </a:r>
            <a:r>
              <a:rPr lang="ru-RU" dirty="0" smtClean="0">
                <a:solidFill>
                  <a:srgbClr val="7030A0"/>
                </a:solidFill>
              </a:rPr>
              <a:t>				признаков </a:t>
            </a:r>
            <a:r>
              <a:rPr lang="ru-RU" dirty="0" smtClean="0"/>
              <a:t>текста .</a:t>
            </a:r>
          </a:p>
          <a:p>
            <a:pPr hangingPunct="0"/>
            <a:endParaRPr lang="ru-RU" dirty="0" smtClean="0"/>
          </a:p>
          <a:p>
            <a:pPr hangingPunct="0"/>
            <a:endParaRPr lang="ru-RU" dirty="0" smtClean="0"/>
          </a:p>
          <a:p>
            <a:pPr hangingPunct="0"/>
            <a:endParaRPr lang="ru-RU" dirty="0" smtClean="0"/>
          </a:p>
          <a:p>
            <a:pPr hangingPunct="0"/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00034" y="357167"/>
            <a:ext cx="8143932" cy="1285883"/>
          </a:xfrm>
        </p:spPr>
        <p:txBody>
          <a:bodyPr/>
          <a:lstStyle/>
          <a:p>
            <a:r>
              <a:rPr lang="ru-RU" b="1" dirty="0" smtClean="0">
                <a:solidFill>
                  <a:srgbClr val="7030A0"/>
                </a:solidFill>
              </a:rPr>
              <a:t>Семантический </a:t>
            </a:r>
            <a:r>
              <a:rPr lang="ru-RU" b="1" dirty="0" smtClean="0">
                <a:solidFill>
                  <a:srgbClr val="7030A0"/>
                </a:solidFill>
              </a:rPr>
              <a:t>диалог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57224" y="1643050"/>
            <a:ext cx="7643866" cy="4643470"/>
          </a:xfrm>
        </p:spPr>
        <p:txBody>
          <a:bodyPr>
            <a:normAutofit/>
          </a:bodyPr>
          <a:lstStyle/>
          <a:p>
            <a:pPr algn="l" hangingPunct="0"/>
            <a:r>
              <a:rPr lang="ru-RU" b="1" dirty="0" smtClean="0">
                <a:solidFill>
                  <a:srgbClr val="0070C0"/>
                </a:solidFill>
              </a:rPr>
              <a:t>Семантическим диалогом называется обмен </a:t>
            </a:r>
            <a:r>
              <a:rPr lang="en-US" b="1" dirty="0" smtClean="0">
                <a:solidFill>
                  <a:srgbClr val="0070C0"/>
                </a:solidFill>
              </a:rPr>
              <a:t>SI</a:t>
            </a:r>
            <a:r>
              <a:rPr lang="ru-RU" b="1" dirty="0" smtClean="0">
                <a:solidFill>
                  <a:srgbClr val="0070C0"/>
                </a:solidFill>
              </a:rPr>
              <a:t> </a:t>
            </a:r>
            <a:r>
              <a:rPr lang="ru-RU" b="1" dirty="0" smtClean="0">
                <a:solidFill>
                  <a:srgbClr val="0070C0"/>
                </a:solidFill>
              </a:rPr>
              <a:t>ме</a:t>
            </a:r>
            <a:r>
              <a:rPr lang="ru-RU" b="1" dirty="0" smtClean="0">
                <a:solidFill>
                  <a:srgbClr val="0070C0"/>
                </a:solidFill>
              </a:rPr>
              <a:t> жду </a:t>
            </a:r>
            <a:r>
              <a:rPr lang="en-US" b="1" dirty="0" smtClean="0">
                <a:solidFill>
                  <a:srgbClr val="0070C0"/>
                </a:solidFill>
              </a:rPr>
              <a:t>SO</a:t>
            </a:r>
            <a:r>
              <a:rPr lang="ru-RU" b="1" dirty="0" smtClean="0">
                <a:solidFill>
                  <a:srgbClr val="0070C0"/>
                </a:solidFill>
              </a:rPr>
              <a:t> в </a:t>
            </a:r>
            <a:r>
              <a:rPr lang="en-US" b="1" dirty="0" smtClean="0">
                <a:solidFill>
                  <a:srgbClr val="0070C0"/>
                </a:solidFill>
              </a:rPr>
              <a:t>ISS</a:t>
            </a:r>
            <a:r>
              <a:rPr lang="ru-RU" b="1" dirty="0" smtClean="0">
                <a:solidFill>
                  <a:srgbClr val="0070C0"/>
                </a:solidFill>
              </a:rPr>
              <a:t>.</a:t>
            </a:r>
            <a:endParaRPr lang="ru-RU" b="1" dirty="0" smtClean="0">
              <a:solidFill>
                <a:srgbClr val="0070C0"/>
              </a:solidFill>
            </a:endParaRPr>
          </a:p>
          <a:p>
            <a:pPr algn="l" hangingPunct="0"/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Бывает: </a:t>
            </a:r>
            <a:r>
              <a:rPr lang="ru-RU" dirty="0" smtClean="0"/>
              <a:t>	</a:t>
            </a:r>
            <a:r>
              <a:rPr lang="ru-RU" dirty="0" smtClean="0">
                <a:solidFill>
                  <a:schemeClr val="accent6">
                    <a:lumMod val="50000"/>
                  </a:schemeClr>
                </a:solidFill>
              </a:rPr>
              <a:t>двусторонним </a:t>
            </a:r>
            <a:r>
              <a:rPr lang="ru-RU" dirty="0" smtClean="0">
                <a:solidFill>
                  <a:schemeClr val="accent6">
                    <a:lumMod val="50000"/>
                  </a:schemeClr>
                </a:solidFill>
              </a:rPr>
              <a:t>или </a:t>
            </a:r>
            <a:r>
              <a:rPr lang="ru-RU" dirty="0" smtClean="0">
                <a:solidFill>
                  <a:schemeClr val="accent6">
                    <a:lumMod val="50000"/>
                  </a:schemeClr>
                </a:solidFill>
              </a:rPr>
              <a:t>					односторонним</a:t>
            </a:r>
            <a:r>
              <a:rPr lang="ru-RU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 algn="l"/>
            <a:r>
              <a:rPr lang="ru-RU" dirty="0" smtClean="0">
                <a:solidFill>
                  <a:srgbClr val="0070C0"/>
                </a:solidFill>
              </a:rPr>
              <a:t>Семантический монолог </a:t>
            </a:r>
            <a:r>
              <a:rPr lang="ru-RU" dirty="0" smtClean="0">
                <a:solidFill>
                  <a:schemeClr val="accent4">
                    <a:lumMod val="50000"/>
                  </a:schemeClr>
                </a:solidFill>
              </a:rPr>
              <a:t>– когда есть 				источник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SI</a:t>
            </a:r>
            <a:r>
              <a:rPr lang="ru-RU" dirty="0" smtClean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ru-RU" dirty="0" smtClean="0">
                <a:solidFill>
                  <a:schemeClr val="accent4">
                    <a:lumMod val="50000"/>
                  </a:schemeClr>
                </a:solidFill>
              </a:rPr>
              <a:t>но отсутствует </a:t>
            </a:r>
            <a:r>
              <a:rPr lang="ru-RU" dirty="0" smtClean="0">
                <a:solidFill>
                  <a:schemeClr val="accent4">
                    <a:lumMod val="50000"/>
                  </a:schemeClr>
                </a:solidFill>
              </a:rPr>
              <a:t>			приемник</a:t>
            </a:r>
            <a:r>
              <a:rPr lang="ru-RU" dirty="0" smtClean="0">
                <a:solidFill>
                  <a:schemeClr val="accent4">
                    <a:lumMod val="50000"/>
                  </a:schemeClr>
                </a:solidFill>
              </a:rPr>
              <a:t>. </a:t>
            </a:r>
            <a:endParaRPr lang="ru-RU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500043"/>
            <a:ext cx="7772400" cy="1643073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Случаи </a:t>
            </a:r>
            <a:r>
              <a:rPr lang="ru-RU" dirty="0" smtClean="0">
                <a:solidFill>
                  <a:srgbClr val="0070C0"/>
                </a:solidFill>
              </a:rPr>
              <a:t>информирования между </a:t>
            </a:r>
            <a:r>
              <a:rPr lang="en-US" dirty="0" smtClean="0">
                <a:solidFill>
                  <a:srgbClr val="0070C0"/>
                </a:solidFill>
              </a:rPr>
              <a:t>SO</a:t>
            </a:r>
            <a:r>
              <a:rPr lang="ru-RU" dirty="0" smtClean="0">
                <a:solidFill>
                  <a:srgbClr val="0070C0"/>
                </a:solidFill>
              </a:rPr>
              <a:t> в процессе </a:t>
            </a:r>
            <a:r>
              <a:rPr lang="ru-RU" dirty="0" smtClean="0">
                <a:solidFill>
                  <a:srgbClr val="0070C0"/>
                </a:solidFill>
              </a:rPr>
              <a:t>диалога 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643050"/>
            <a:ext cx="8204257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4290"/>
            <a:ext cx="7772400" cy="1143007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0070C0"/>
                </a:solidFill>
              </a:rPr>
              <a:t>Условия  семантического  интерфейса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71472" y="1285860"/>
            <a:ext cx="8001056" cy="928694"/>
          </a:xfrm>
        </p:spPr>
        <p:txBody>
          <a:bodyPr>
            <a:normAutofit lnSpcReduction="10000"/>
          </a:bodyPr>
          <a:lstStyle/>
          <a:p>
            <a:pPr algn="l" hangingPunct="0"/>
            <a:r>
              <a:rPr lang="ru-RU" b="1" i="1" dirty="0" smtClean="0">
                <a:solidFill>
                  <a:srgbClr val="7030A0"/>
                </a:solidFill>
              </a:rPr>
              <a:t>Условие 1</a:t>
            </a:r>
            <a:r>
              <a:rPr lang="ru-RU" b="1" dirty="0" smtClean="0">
                <a:solidFill>
                  <a:srgbClr val="7030A0"/>
                </a:solidFill>
              </a:rPr>
              <a:t>. </a:t>
            </a:r>
            <a:r>
              <a:rPr lang="ru-RU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Информирование между семантическими объектами возможно, если их тезаурусы пересекаются.</a:t>
            </a:r>
            <a:endParaRPr lang="ru-RU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071678"/>
            <a:ext cx="6419282" cy="585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Прямоугольник 5"/>
          <p:cNvSpPr/>
          <p:nvPr/>
        </p:nvSpPr>
        <p:spPr>
          <a:xfrm>
            <a:off x="571472" y="2643182"/>
            <a:ext cx="785818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ru-RU" sz="2800" b="1" i="1" dirty="0" smtClean="0">
                <a:solidFill>
                  <a:srgbClr val="7030A0"/>
                </a:solidFill>
              </a:rPr>
              <a:t>Условие 2</a:t>
            </a:r>
            <a:r>
              <a:rPr lang="ru-RU" sz="2800" b="1" dirty="0" smtClean="0">
                <a:solidFill>
                  <a:srgbClr val="7030A0"/>
                </a:solidFill>
              </a:rPr>
              <a:t>.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</a:rPr>
              <a:t>Информирование между 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SO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</a:rPr>
              <a:t>необходимо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</a:rPr>
              <a:t>осуществлять в одних и тех же знаках.</a:t>
            </a:r>
            <a:endParaRPr lang="ru-RU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3500438"/>
            <a:ext cx="5267329" cy="1356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428596" y="4857760"/>
            <a:ext cx="8001056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1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itchFamily="34" charset="0"/>
                <a:ea typeface="Times New Roman" pitchFamily="18" charset="0"/>
              </a:rPr>
              <a:t>Условие 3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itchFamily="34" charset="0"/>
                <a:ea typeface="Times New Roman" pitchFamily="18" charset="0"/>
              </a:rPr>
              <a:t>. </a:t>
            </a:r>
            <a:r>
              <a:rPr kumimoji="0" lang="ru-RU" sz="200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Arial" pitchFamily="34" charset="0"/>
                <a:ea typeface="Times New Roman" pitchFamily="18" charset="0"/>
              </a:rPr>
              <a:t>В процессе информирования </a:t>
            </a:r>
            <a:r>
              <a:rPr kumimoji="0" lang="ru-RU" sz="2000" i="0" u="none" strike="noStrike" cap="none" normalizeH="0" baseline="0" dirty="0" err="1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Arial" pitchFamily="34" charset="0"/>
                <a:ea typeface="Times New Roman" pitchFamily="18" charset="0"/>
              </a:rPr>
              <a:t>последова-тельностная</a:t>
            </a:r>
            <a:r>
              <a:rPr kumimoji="0" lang="ru-RU" sz="200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Arial" pitchFamily="34" charset="0"/>
                <a:ea typeface="Times New Roman" pitchFamily="18" charset="0"/>
              </a:rPr>
              <a:t> конъюнкция процедур должна быть </a:t>
            </a:r>
            <a:r>
              <a:rPr lang="ru-RU" sz="2000" dirty="0" smtClean="0">
                <a:solidFill>
                  <a:schemeClr val="bg2">
                    <a:lumMod val="25000"/>
                  </a:schemeClr>
                </a:solidFill>
                <a:latin typeface="Arial" pitchFamily="34" charset="0"/>
                <a:ea typeface="Times New Roman" pitchFamily="18" charset="0"/>
              </a:rPr>
              <a:t>истинной</a:t>
            </a:r>
            <a:r>
              <a:rPr kumimoji="0" lang="ru-RU" sz="200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Arial" pitchFamily="34" charset="0"/>
                <a:ea typeface="Times New Roman" pitchFamily="18" charset="0"/>
              </a:rPr>
              <a:t>.</a:t>
            </a:r>
            <a:endParaRPr kumimoji="0" lang="ru-RU" sz="2000" i="0" u="none" strike="noStrike" cap="none" normalizeH="0" baseline="0" dirty="0" smtClean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latin typeface="Arial" pitchFamily="34" charset="0"/>
            </a:endParaRP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5643578"/>
            <a:ext cx="7895484" cy="820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500043"/>
            <a:ext cx="7772400" cy="1071569"/>
          </a:xfrm>
        </p:spPr>
        <p:txBody>
          <a:bodyPr>
            <a:noAutofit/>
          </a:bodyPr>
          <a:lstStyle/>
          <a:p>
            <a:r>
              <a:rPr lang="ru-RU" sz="3600" b="1" dirty="0" smtClean="0">
                <a:solidFill>
                  <a:srgbClr val="0070C0"/>
                </a:solidFill>
              </a:rPr>
              <a:t>Основные принципы проектирования модуля базы знаний</a:t>
            </a:r>
            <a:endParaRPr lang="ru-RU" sz="3600" dirty="0">
              <a:solidFill>
                <a:srgbClr val="0070C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85786" y="1785926"/>
            <a:ext cx="7858180" cy="4500594"/>
          </a:xfrm>
        </p:spPr>
        <p:txBody>
          <a:bodyPr>
            <a:normAutofit fontScale="85000" lnSpcReduction="20000"/>
          </a:bodyPr>
          <a:lstStyle/>
          <a:p>
            <a:pPr algn="l" hangingPunct="0"/>
            <a:r>
              <a:rPr lang="ru-RU" dirty="0" smtClean="0">
                <a:solidFill>
                  <a:schemeClr val="accent2">
                    <a:lumMod val="50000"/>
                  </a:schemeClr>
                </a:solidFill>
              </a:rPr>
              <a:t>От </a:t>
            </a:r>
            <a:r>
              <a:rPr lang="ru-RU" dirty="0" smtClean="0">
                <a:solidFill>
                  <a:schemeClr val="accent2">
                    <a:lumMod val="50000"/>
                  </a:schemeClr>
                </a:solidFill>
              </a:rPr>
              <a:t>структуры базы знаний </a:t>
            </a:r>
            <a:r>
              <a:rPr lang="ru-RU" dirty="0" smtClean="0">
                <a:solidFill>
                  <a:schemeClr val="accent2">
                    <a:lumMod val="50000"/>
                  </a:schemeClr>
                </a:solidFill>
              </a:rPr>
              <a:t>зависят</a:t>
            </a:r>
            <a:r>
              <a:rPr lang="ru-RU" dirty="0" smtClean="0">
                <a:solidFill>
                  <a:schemeClr val="accent2">
                    <a:lumMod val="50000"/>
                  </a:schemeClr>
                </a:solidFill>
              </a:rPr>
              <a:t>:</a:t>
            </a:r>
          </a:p>
          <a:p>
            <a:pPr algn="l" hangingPunct="0">
              <a:buFont typeface="Wingdings" pitchFamily="2" charset="2"/>
              <a:buChar char="ü"/>
            </a:pPr>
            <a:r>
              <a:rPr lang="ru-RU" dirty="0" smtClean="0">
                <a:solidFill>
                  <a:srgbClr val="7030A0"/>
                </a:solidFill>
              </a:rPr>
              <a:t> эффективность </a:t>
            </a:r>
            <a:r>
              <a:rPr lang="ru-RU" dirty="0" smtClean="0">
                <a:solidFill>
                  <a:srgbClr val="7030A0"/>
                </a:solidFill>
              </a:rPr>
              <a:t>работы механизма логического вывода; </a:t>
            </a:r>
            <a:endParaRPr lang="ru-RU" dirty="0" smtClean="0">
              <a:solidFill>
                <a:srgbClr val="7030A0"/>
              </a:solidFill>
            </a:endParaRPr>
          </a:p>
          <a:p>
            <a:pPr algn="l" hangingPunct="0">
              <a:buFont typeface="Wingdings" pitchFamily="2" charset="2"/>
              <a:buChar char="ü"/>
            </a:pPr>
            <a:r>
              <a:rPr lang="ru-RU" dirty="0" smtClean="0">
                <a:solidFill>
                  <a:srgbClr val="7030A0"/>
                </a:solidFill>
              </a:rPr>
              <a:t>дублирование </a:t>
            </a:r>
            <a:r>
              <a:rPr lang="ru-RU" dirty="0" smtClean="0">
                <a:solidFill>
                  <a:srgbClr val="7030A0"/>
                </a:solidFill>
              </a:rPr>
              <a:t>и избыточность информации базы знаний; </a:t>
            </a:r>
            <a:endParaRPr lang="ru-RU" dirty="0" smtClean="0">
              <a:solidFill>
                <a:srgbClr val="7030A0"/>
              </a:solidFill>
            </a:endParaRPr>
          </a:p>
          <a:p>
            <a:pPr algn="l" hangingPunct="0">
              <a:buFont typeface="Wingdings" pitchFamily="2" charset="2"/>
              <a:buChar char="ü"/>
            </a:pPr>
            <a:r>
              <a:rPr lang="ru-RU" dirty="0" smtClean="0">
                <a:solidFill>
                  <a:srgbClr val="7030A0"/>
                </a:solidFill>
              </a:rPr>
              <a:t> </a:t>
            </a:r>
            <a:r>
              <a:rPr lang="ru-RU" dirty="0" smtClean="0">
                <a:solidFill>
                  <a:srgbClr val="7030A0"/>
                </a:solidFill>
              </a:rPr>
              <a:t>диалог между экспертной системой и пользователем; </a:t>
            </a:r>
            <a:endParaRPr lang="ru-RU" dirty="0" smtClean="0">
              <a:solidFill>
                <a:srgbClr val="7030A0"/>
              </a:solidFill>
            </a:endParaRPr>
          </a:p>
          <a:p>
            <a:pPr algn="l" hangingPunct="0">
              <a:buFont typeface="Wingdings" pitchFamily="2" charset="2"/>
              <a:buChar char="ü"/>
            </a:pPr>
            <a:r>
              <a:rPr lang="ru-RU" dirty="0" smtClean="0">
                <a:solidFill>
                  <a:srgbClr val="7030A0"/>
                </a:solidFill>
              </a:rPr>
              <a:t> </a:t>
            </a:r>
            <a:r>
              <a:rPr lang="ru-RU" dirty="0" smtClean="0">
                <a:solidFill>
                  <a:srgbClr val="7030A0"/>
                </a:solidFill>
              </a:rPr>
              <a:t>возможность подключения блока объяснения непосредственно в ходе ведения диалога</a:t>
            </a:r>
            <a:r>
              <a:rPr lang="ru-RU" dirty="0" smtClean="0">
                <a:solidFill>
                  <a:srgbClr val="7030A0"/>
                </a:solidFill>
              </a:rPr>
              <a:t>;</a:t>
            </a:r>
          </a:p>
          <a:p>
            <a:pPr algn="l" hangingPunct="0">
              <a:buFont typeface="Wingdings" pitchFamily="2" charset="2"/>
              <a:buChar char="ü"/>
            </a:pPr>
            <a:r>
              <a:rPr lang="ru-RU" dirty="0" smtClean="0">
                <a:solidFill>
                  <a:srgbClr val="7030A0"/>
                </a:solidFill>
              </a:rPr>
              <a:t> </a:t>
            </a:r>
            <a:r>
              <a:rPr lang="ru-RU" dirty="0" smtClean="0">
                <a:solidFill>
                  <a:srgbClr val="7030A0"/>
                </a:solidFill>
              </a:rPr>
              <a:t>возможность создания блока накопления знаний для пользователя не программиста и др.</a:t>
            </a:r>
          </a:p>
          <a:p>
            <a:pPr hangingPunct="0"/>
            <a:endParaRPr lang="ru-RU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323</Words>
  <Application>Microsoft Office PowerPoint</Application>
  <PresentationFormat>Экран (4:3)</PresentationFormat>
  <Paragraphs>78</Paragraphs>
  <Slides>19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1" baseType="lpstr">
      <vt:lpstr>Тема Office</vt:lpstr>
      <vt:lpstr>Точечный рисунок</vt:lpstr>
      <vt:lpstr>Семантический интерфейс</vt:lpstr>
      <vt:lpstr>Структура дуальной ISS</vt:lpstr>
      <vt:lpstr>Виды семантических объектов</vt:lpstr>
      <vt:lpstr>Слайд 4</vt:lpstr>
      <vt:lpstr>Методы сжатия SI</vt:lpstr>
      <vt:lpstr>Семантический диалог</vt:lpstr>
      <vt:lpstr>Случаи информирования между SO в процессе диалога  </vt:lpstr>
      <vt:lpstr>Условия  семантического  интерфейса</vt:lpstr>
      <vt:lpstr>Основные принципы проектирования модуля базы знаний</vt:lpstr>
      <vt:lpstr>Пример структуры прикладной единицы базы знаний</vt:lpstr>
      <vt:lpstr>Основные принципы проектирования МН</vt:lpstr>
      <vt:lpstr>Операции МН:</vt:lpstr>
      <vt:lpstr>Особенности реализации МН</vt:lpstr>
      <vt:lpstr>Основные принципы проектирования модуля объяснения</vt:lpstr>
      <vt:lpstr>Назначение модуля объяснений - сделать ЭС «прозрачной» для пользователя, т.е. предоставить пользователю возможность понимать логику действий ЭС, дать надежную гарантию правильности полученных результатов.</vt:lpstr>
      <vt:lpstr>Типы объяснений:</vt:lpstr>
      <vt:lpstr>Модуль объяснения как SO должен находиться в отношении «семантического доминирования» над пользователем ЭС и самой ЭС как над SO. </vt:lpstr>
      <vt:lpstr>Два вида вопросов МО:</vt:lpstr>
      <vt:lpstr>Слайд 19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Евгений</dc:creator>
  <cp:lastModifiedBy>Евгений</cp:lastModifiedBy>
  <cp:revision>74</cp:revision>
  <dcterms:created xsi:type="dcterms:W3CDTF">2015-09-09T21:47:50Z</dcterms:created>
  <dcterms:modified xsi:type="dcterms:W3CDTF">2015-10-27T22:56:54Z</dcterms:modified>
</cp:coreProperties>
</file>