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75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EE155-3568-4E67-81DD-D20348F99D73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B20C-6CF2-4421-9EE6-27C90C84E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D2B4-F882-449E-8F2D-2847C89C21BE}" type="datetimeFigureOut">
              <a:rPr lang="ru-RU" smtClean="0"/>
              <a:pPr/>
              <a:t>01.12.2015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928957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</a:rPr>
              <a:t>Нейронные сети</a:t>
            </a:r>
            <a:endParaRPr lang="ru-RU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1000131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Типы </a:t>
            </a:r>
            <a:r>
              <a:rPr lang="ru-RU" dirty="0" smtClean="0">
                <a:solidFill>
                  <a:srgbClr val="002060"/>
                </a:solidFill>
              </a:rPr>
              <a:t>правил обучения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643050"/>
            <a:ext cx="7786742" cy="4000528"/>
          </a:xfrm>
        </p:spPr>
        <p:txBody>
          <a:bodyPr>
            <a:normAutofit lnSpcReduction="10000"/>
          </a:bodyPr>
          <a:lstStyle/>
          <a:p>
            <a:pPr lvl="0"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rgbClr val="7030A0"/>
                </a:solidFill>
              </a:rPr>
              <a:t>Коррекция </a:t>
            </a:r>
            <a:r>
              <a:rPr lang="ru-RU" dirty="0" smtClean="0">
                <a:solidFill>
                  <a:srgbClr val="7030A0"/>
                </a:solidFill>
              </a:rPr>
              <a:t>по ошибке (или с учителем</a:t>
            </a:r>
            <a:r>
              <a:rPr lang="ru-RU" dirty="0" smtClean="0">
                <a:solidFill>
                  <a:srgbClr val="7030A0"/>
                </a:solidFill>
              </a:rPr>
              <a:t>)</a:t>
            </a:r>
          </a:p>
          <a:p>
            <a:pPr lvl="0" algn="l" hangingPunct="0">
              <a:buFont typeface="Wingdings" pitchFamily="2" charset="2"/>
              <a:buChar char="Ø"/>
            </a:pPr>
            <a:endParaRPr lang="ru-RU" dirty="0" smtClean="0">
              <a:solidFill>
                <a:srgbClr val="7030A0"/>
              </a:solidFill>
            </a:endParaRP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rgbClr val="7030A0"/>
                </a:solidFill>
              </a:rPr>
              <a:t>Обучение Больцмана</a:t>
            </a:r>
          </a:p>
          <a:p>
            <a:pPr lvl="0" algn="l" hangingPunct="0">
              <a:buFont typeface="Wingdings" pitchFamily="2" charset="2"/>
              <a:buChar char="Ø"/>
            </a:pPr>
            <a:endParaRPr lang="ru-RU" dirty="0" smtClean="0">
              <a:solidFill>
                <a:srgbClr val="7030A0"/>
              </a:solidFill>
            </a:endParaRP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rgbClr val="7030A0"/>
                </a:solidFill>
              </a:rPr>
              <a:t>Правило </a:t>
            </a:r>
            <a:r>
              <a:rPr lang="ru-RU" dirty="0" err="1" smtClean="0">
                <a:solidFill>
                  <a:srgbClr val="7030A0"/>
                </a:solidFill>
              </a:rPr>
              <a:t>Хебба</a:t>
            </a:r>
            <a:endParaRPr lang="ru-RU" dirty="0" smtClean="0">
              <a:solidFill>
                <a:srgbClr val="7030A0"/>
              </a:solidFill>
            </a:endParaRPr>
          </a:p>
          <a:p>
            <a:pPr lvl="0" algn="l" hangingPunct="0">
              <a:buFont typeface="Wingdings" pitchFamily="2" charset="2"/>
              <a:buChar char="Ø"/>
            </a:pPr>
            <a:endParaRPr lang="ru-RU" dirty="0" smtClean="0">
              <a:solidFill>
                <a:srgbClr val="7030A0"/>
              </a:solidFill>
            </a:endParaRP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rgbClr val="7030A0"/>
                </a:solidFill>
              </a:rPr>
              <a:t>Обучение методом </a:t>
            </a:r>
            <a:r>
              <a:rPr lang="ru-RU" dirty="0" smtClean="0">
                <a:solidFill>
                  <a:srgbClr val="7030A0"/>
                </a:solidFill>
              </a:rPr>
              <a:t>соревнования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071569"/>
          </a:xfrm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Нейрокомпьютеры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1643050"/>
            <a:ext cx="7286676" cy="4214842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rgbClr val="0070C0"/>
                </a:solidFill>
              </a:rPr>
              <a:t>Чаще </a:t>
            </a:r>
            <a:r>
              <a:rPr lang="ru-RU" sz="4400" dirty="0" smtClean="0">
                <a:solidFill>
                  <a:srgbClr val="0070C0"/>
                </a:solidFill>
              </a:rPr>
              <a:t>всего </a:t>
            </a:r>
            <a:r>
              <a:rPr lang="ru-RU" sz="4400" dirty="0" smtClean="0">
                <a:solidFill>
                  <a:srgbClr val="0070C0"/>
                </a:solidFill>
              </a:rPr>
              <a:t>реализуются </a:t>
            </a:r>
          </a:p>
          <a:p>
            <a:r>
              <a:rPr lang="ru-RU" sz="4400" dirty="0" smtClean="0">
                <a:solidFill>
                  <a:srgbClr val="0070C0"/>
                </a:solidFill>
              </a:rPr>
              <a:t>в </a:t>
            </a:r>
            <a:r>
              <a:rPr lang="ru-RU" sz="4400" dirty="0" smtClean="0">
                <a:solidFill>
                  <a:srgbClr val="0070C0"/>
                </a:solidFill>
              </a:rPr>
              <a:t>виде модуля параллельно работающих спецпроцессоров - </a:t>
            </a:r>
            <a:r>
              <a:rPr lang="ru-RU" sz="4400" dirty="0" err="1" smtClean="0">
                <a:solidFill>
                  <a:srgbClr val="0070C0"/>
                </a:solidFill>
              </a:rPr>
              <a:t>нейровычислителей</a:t>
            </a:r>
            <a:endParaRPr lang="ru-RU" sz="4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642941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Особенности нейрокомпьютеров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1357298"/>
            <a:ext cx="7786742" cy="500066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ru-RU" dirty="0" smtClean="0">
                <a:solidFill>
                  <a:srgbClr val="7030A0"/>
                </a:solidFill>
              </a:rPr>
              <a:t>массовый параллелизм обработки; </a:t>
            </a:r>
            <a:endParaRPr lang="ru-RU" dirty="0" smtClean="0">
              <a:solidFill>
                <a:srgbClr val="7030A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ru-RU" dirty="0" smtClean="0">
                <a:solidFill>
                  <a:srgbClr val="7030A0"/>
                </a:solidFill>
              </a:rPr>
              <a:t>низкие  </a:t>
            </a:r>
            <a:r>
              <a:rPr lang="ru-RU" dirty="0" smtClean="0">
                <a:solidFill>
                  <a:srgbClr val="7030A0"/>
                </a:solidFill>
              </a:rPr>
              <a:t>требования к стабильности и </a:t>
            </a:r>
            <a:r>
              <a:rPr lang="ru-RU" dirty="0" smtClean="0">
                <a:solidFill>
                  <a:srgbClr val="7030A0"/>
                </a:solidFill>
              </a:rPr>
              <a:t> 	точности </a:t>
            </a:r>
            <a:r>
              <a:rPr lang="ru-RU" dirty="0" smtClean="0">
                <a:solidFill>
                  <a:srgbClr val="7030A0"/>
                </a:solidFill>
              </a:rPr>
              <a:t>параметров элементарных </a:t>
            </a:r>
            <a:r>
              <a:rPr lang="ru-RU" dirty="0" smtClean="0">
                <a:solidFill>
                  <a:srgbClr val="7030A0"/>
                </a:solidFill>
              </a:rPr>
              <a:t>	узлов;</a:t>
            </a:r>
          </a:p>
          <a:p>
            <a:pPr algn="l">
              <a:buFont typeface="Wingdings" pitchFamily="2" charset="2"/>
              <a:buChar char="Ø"/>
            </a:pPr>
            <a:r>
              <a:rPr lang="ru-RU" dirty="0" smtClean="0">
                <a:solidFill>
                  <a:srgbClr val="7030A0"/>
                </a:solidFill>
              </a:rPr>
              <a:t>устойчивость </a:t>
            </a:r>
            <a:r>
              <a:rPr lang="ru-RU" dirty="0" smtClean="0">
                <a:solidFill>
                  <a:srgbClr val="7030A0"/>
                </a:solidFill>
              </a:rPr>
              <a:t>к помехам при большой </a:t>
            </a:r>
            <a:r>
              <a:rPr lang="ru-RU" dirty="0" smtClean="0">
                <a:solidFill>
                  <a:srgbClr val="7030A0"/>
                </a:solidFill>
              </a:rPr>
              <a:t>	размерности </a:t>
            </a:r>
            <a:r>
              <a:rPr lang="ru-RU" dirty="0" smtClean="0">
                <a:solidFill>
                  <a:srgbClr val="7030A0"/>
                </a:solidFill>
              </a:rPr>
              <a:t>системы</a:t>
            </a:r>
            <a:r>
              <a:rPr lang="ru-RU" dirty="0" smtClean="0">
                <a:solidFill>
                  <a:srgbClr val="7030A0"/>
                </a:solidFill>
              </a:rPr>
              <a:t>;</a:t>
            </a:r>
          </a:p>
          <a:p>
            <a:pPr algn="l">
              <a:buFont typeface="Wingdings" pitchFamily="2" charset="2"/>
              <a:buChar char="Ø"/>
            </a:pP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нейросистемы</a:t>
            </a:r>
            <a:r>
              <a:rPr lang="ru-RU" dirty="0" smtClean="0">
                <a:solidFill>
                  <a:srgbClr val="7030A0"/>
                </a:solidFill>
              </a:rPr>
              <a:t> могут создаваться из </a:t>
            </a:r>
            <a:r>
              <a:rPr lang="ru-RU" dirty="0" smtClean="0">
                <a:solidFill>
                  <a:srgbClr val="7030A0"/>
                </a:solidFill>
              </a:rPr>
              <a:t>	низко </a:t>
            </a:r>
            <a:r>
              <a:rPr lang="ru-RU" dirty="0" smtClean="0">
                <a:solidFill>
                  <a:srgbClr val="7030A0"/>
                </a:solidFill>
              </a:rPr>
              <a:t>надежных элементов, имеющих </a:t>
            </a:r>
            <a:r>
              <a:rPr lang="ru-RU" dirty="0" smtClean="0">
                <a:solidFill>
                  <a:srgbClr val="7030A0"/>
                </a:solidFill>
              </a:rPr>
              <a:t>	большой </a:t>
            </a:r>
            <a:r>
              <a:rPr lang="ru-RU" dirty="0" smtClean="0">
                <a:solidFill>
                  <a:srgbClr val="7030A0"/>
                </a:solidFill>
              </a:rPr>
              <a:t>разброс параметров.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071569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0070C0"/>
                </a:solidFill>
              </a:rPr>
              <a:t>Выделяют два подхода:</a:t>
            </a:r>
            <a:endParaRPr lang="ru-RU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2071678"/>
            <a:ext cx="8215370" cy="4071966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ru-RU" sz="4000" dirty="0" smtClean="0">
                <a:solidFill>
                  <a:srgbClr val="7030A0"/>
                </a:solidFill>
              </a:rPr>
              <a:t>Моделирование ИНС на ЭВМ </a:t>
            </a:r>
            <a:r>
              <a:rPr lang="ru-RU" sz="4000" dirty="0" smtClean="0">
                <a:solidFill>
                  <a:srgbClr val="7030A0"/>
                </a:solidFill>
              </a:rPr>
              <a:t> 	общего назначения</a:t>
            </a:r>
          </a:p>
          <a:p>
            <a:pPr algn="l">
              <a:buFont typeface="Wingdings" pitchFamily="2" charset="2"/>
              <a:buChar char="Ø"/>
            </a:pPr>
            <a:r>
              <a:rPr lang="ru-RU" sz="4000" dirty="0" smtClean="0">
                <a:solidFill>
                  <a:srgbClr val="7030A0"/>
                </a:solidFill>
              </a:rPr>
              <a:t> </a:t>
            </a:r>
            <a:r>
              <a:rPr lang="ru-RU" sz="4000" dirty="0" smtClean="0">
                <a:solidFill>
                  <a:srgbClr val="7030A0"/>
                </a:solidFill>
              </a:rPr>
              <a:t>Создание </a:t>
            </a:r>
            <a:r>
              <a:rPr lang="ru-RU" sz="4000" dirty="0" smtClean="0">
                <a:solidFill>
                  <a:srgbClr val="7030A0"/>
                </a:solidFill>
              </a:rPr>
              <a:t>специальных </a:t>
            </a:r>
            <a:r>
              <a:rPr lang="ru-RU" sz="4000" dirty="0" smtClean="0">
                <a:solidFill>
                  <a:srgbClr val="7030A0"/>
                </a:solidFill>
              </a:rPr>
              <a:t>	нейронных ЭВМ</a:t>
            </a:r>
            <a:endParaRPr lang="ru-RU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00131"/>
          </a:xfrm>
        </p:spPr>
        <p:txBody>
          <a:bodyPr/>
          <a:lstStyle/>
          <a:p>
            <a:r>
              <a:rPr lang="ru-RU" b="1" dirty="0" smtClean="0">
                <a:solidFill>
                  <a:srgbClr val="7030A0"/>
                </a:solidFill>
              </a:rPr>
              <a:t>Особенности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142984"/>
            <a:ext cx="8072494" cy="5286412"/>
          </a:xfrm>
        </p:spPr>
        <p:txBody>
          <a:bodyPr>
            <a:normAutofit fontScale="85000" lnSpcReduction="20000"/>
          </a:bodyPr>
          <a:lstStyle/>
          <a:p>
            <a:pPr lvl="0"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ИНС ориентированы на параллельные вычисления;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ИНС не работают по жесткому алгоритму, а каждый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	раз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обучаются решению проблемы;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Серьезная проблема - обучение сети ( организация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	специальных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наборов данных; большие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	временные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затраты и т.п.);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Нейронные ЭВМ не годятся для решения точных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	задач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ИНС - ориентированы на обработку изображений,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	распознавание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речи и т.д., т.е. на то, где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	необходимо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обрабатывать неполную или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	неточную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информацию;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Неспособность объяснять свои выводы. </a:t>
            </a:r>
          </a:p>
          <a:p>
            <a:pPr algn="l">
              <a:buFont typeface="Wingdings" pitchFamily="2" charset="2"/>
              <a:buChar char="Ø"/>
            </a:pP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14300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Искусственный нейрон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703076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857255"/>
          </a:xfrm>
        </p:spPr>
        <p:txBody>
          <a:bodyPr/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Биологический нейрон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362790" cy="43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50006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Активационные функции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14356"/>
            <a:ext cx="6367488" cy="587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815290" cy="785817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Двухслойная сеть обратного распространения</a:t>
            </a:r>
            <a:endParaRPr lang="ru-RU" sz="3600" dirty="0">
              <a:solidFill>
                <a:srgbClr val="0070C0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788204" cy="445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00131"/>
          </a:xfrm>
        </p:spPr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Направления обучения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7929618" cy="3786214"/>
          </a:xfrm>
        </p:spPr>
        <p:txBody>
          <a:bodyPr>
            <a:normAutofit/>
          </a:bodyPr>
          <a:lstStyle/>
          <a:p>
            <a:pPr lvl="0" algn="l" hangingPunct="0">
              <a:buFont typeface="Wingdings" pitchFamily="2" charset="2"/>
              <a:buChar char="ü"/>
            </a:pPr>
            <a:r>
              <a:rPr lang="ru-RU" sz="4000" dirty="0" smtClean="0">
                <a:solidFill>
                  <a:srgbClr val="7030A0"/>
                </a:solidFill>
              </a:rPr>
              <a:t>С учителем</a:t>
            </a:r>
          </a:p>
          <a:p>
            <a:pPr lvl="0" algn="l" hangingPunct="0">
              <a:buFont typeface="Wingdings" pitchFamily="2" charset="2"/>
              <a:buChar char="ü"/>
            </a:pPr>
            <a:endParaRPr lang="ru-RU" sz="4000" dirty="0" smtClean="0">
              <a:solidFill>
                <a:srgbClr val="7030A0"/>
              </a:solidFill>
            </a:endParaRPr>
          </a:p>
          <a:p>
            <a:pPr lvl="0" algn="l" hangingPunct="0">
              <a:buFont typeface="Wingdings" pitchFamily="2" charset="2"/>
              <a:buChar char="ü"/>
            </a:pPr>
            <a:r>
              <a:rPr lang="ru-RU" sz="4000" dirty="0" smtClean="0">
                <a:solidFill>
                  <a:srgbClr val="7030A0"/>
                </a:solidFill>
              </a:rPr>
              <a:t> </a:t>
            </a:r>
            <a:r>
              <a:rPr lang="ru-RU" sz="4000" dirty="0" smtClean="0">
                <a:solidFill>
                  <a:srgbClr val="7030A0"/>
                </a:solidFill>
              </a:rPr>
              <a:t> Без </a:t>
            </a:r>
            <a:r>
              <a:rPr lang="ru-RU" sz="4000" dirty="0" smtClean="0">
                <a:solidFill>
                  <a:srgbClr val="7030A0"/>
                </a:solidFill>
              </a:rPr>
              <a:t>учителя или </a:t>
            </a:r>
            <a:r>
              <a:rPr lang="ru-RU" sz="4000" dirty="0" smtClean="0">
                <a:solidFill>
                  <a:srgbClr val="7030A0"/>
                </a:solidFill>
              </a:rPr>
              <a:t>самообучение </a:t>
            </a:r>
          </a:p>
          <a:p>
            <a:pPr lvl="0" algn="l" hangingPunct="0">
              <a:buFont typeface="Wingdings" pitchFamily="2" charset="2"/>
              <a:buChar char="ü"/>
            </a:pPr>
            <a:endParaRPr lang="ru-RU" sz="4000" dirty="0" smtClean="0">
              <a:solidFill>
                <a:srgbClr val="7030A0"/>
              </a:solidFill>
            </a:endParaRPr>
          </a:p>
          <a:p>
            <a:pPr lvl="0" algn="l" hangingPunct="0">
              <a:buFont typeface="Wingdings" pitchFamily="2" charset="2"/>
              <a:buChar char="ü"/>
            </a:pPr>
            <a:r>
              <a:rPr lang="ru-RU" sz="4000" dirty="0" smtClean="0">
                <a:solidFill>
                  <a:srgbClr val="7030A0"/>
                </a:solidFill>
              </a:rPr>
              <a:t> </a:t>
            </a:r>
            <a:r>
              <a:rPr lang="ru-RU" sz="4000" dirty="0" smtClean="0">
                <a:solidFill>
                  <a:srgbClr val="7030A0"/>
                </a:solidFill>
              </a:rPr>
              <a:t>Смешанная</a:t>
            </a:r>
            <a:endParaRPr lang="ru-RU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785817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Фундаментальные </a:t>
            </a:r>
            <a:r>
              <a:rPr lang="ru-RU" dirty="0" smtClean="0">
                <a:solidFill>
                  <a:srgbClr val="7030A0"/>
                </a:solidFill>
              </a:rPr>
              <a:t>свойства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001056" cy="3643338"/>
          </a:xfrm>
        </p:spPr>
        <p:txBody>
          <a:bodyPr>
            <a:normAutofit fontScale="92500" lnSpcReduction="20000"/>
          </a:bodyPr>
          <a:lstStyle/>
          <a:p>
            <a:pPr lvl="0" algn="l" hangingPunct="0">
              <a:buFont typeface="Wingdings" pitchFamily="2" charset="2"/>
              <a:buChar char="Ø"/>
            </a:pPr>
            <a:r>
              <a:rPr lang="ru-RU" sz="4800" dirty="0" smtClean="0">
                <a:solidFill>
                  <a:srgbClr val="002060"/>
                </a:solidFill>
              </a:rPr>
              <a:t>е</a:t>
            </a:r>
            <a:r>
              <a:rPr lang="ru-RU" sz="4800" dirty="0" smtClean="0">
                <a:solidFill>
                  <a:srgbClr val="002060"/>
                </a:solidFill>
              </a:rPr>
              <a:t>мкость</a:t>
            </a:r>
          </a:p>
          <a:p>
            <a:pPr lvl="0" algn="l" hangingPunct="0">
              <a:buFont typeface="Wingdings" pitchFamily="2" charset="2"/>
              <a:buChar char="Ø"/>
            </a:pPr>
            <a:endParaRPr lang="ru-RU" sz="4800" dirty="0" smtClean="0">
              <a:solidFill>
                <a:srgbClr val="002060"/>
              </a:solidFill>
            </a:endParaRPr>
          </a:p>
          <a:p>
            <a:pPr lvl="0" algn="l" hangingPunct="0">
              <a:buFont typeface="Wingdings" pitchFamily="2" charset="2"/>
              <a:buChar char="Ø"/>
            </a:pPr>
            <a:r>
              <a:rPr lang="ru-RU" sz="4800" dirty="0" smtClean="0">
                <a:solidFill>
                  <a:srgbClr val="002060"/>
                </a:solidFill>
              </a:rPr>
              <a:t>сложность </a:t>
            </a:r>
            <a:r>
              <a:rPr lang="ru-RU" sz="4800" dirty="0" smtClean="0">
                <a:solidFill>
                  <a:srgbClr val="002060"/>
                </a:solidFill>
              </a:rPr>
              <a:t>образцов</a:t>
            </a:r>
          </a:p>
          <a:p>
            <a:pPr lvl="0" algn="l" hangingPunct="0">
              <a:buFont typeface="Wingdings" pitchFamily="2" charset="2"/>
              <a:buChar char="Ø"/>
            </a:pPr>
            <a:endParaRPr lang="ru-RU" sz="4800" dirty="0" smtClean="0">
              <a:solidFill>
                <a:srgbClr val="002060"/>
              </a:solidFill>
            </a:endParaRPr>
          </a:p>
          <a:p>
            <a:pPr lvl="0" algn="l" hangingPunct="0">
              <a:buFont typeface="Wingdings" pitchFamily="2" charset="2"/>
              <a:buChar char="Ø"/>
            </a:pPr>
            <a:r>
              <a:rPr lang="ru-RU" sz="4800" dirty="0" smtClean="0">
                <a:solidFill>
                  <a:srgbClr val="002060"/>
                </a:solidFill>
              </a:rPr>
              <a:t>вычислительная </a:t>
            </a:r>
            <a:r>
              <a:rPr lang="ru-RU" sz="4800" dirty="0" smtClean="0">
                <a:solidFill>
                  <a:srgbClr val="002060"/>
                </a:solidFill>
              </a:rPr>
              <a:t>сложность</a:t>
            </a:r>
            <a:endParaRPr lang="ru-RU" sz="4800" dirty="0" smtClean="0">
              <a:solidFill>
                <a:srgbClr val="00206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95</Words>
  <Application>Microsoft Office PowerPoint</Application>
  <PresentationFormat>Экран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Нейронные сети</vt:lpstr>
      <vt:lpstr>Выделяют два подхода:</vt:lpstr>
      <vt:lpstr>Особенности</vt:lpstr>
      <vt:lpstr>Искусственный нейрон</vt:lpstr>
      <vt:lpstr>Биологический нейрон</vt:lpstr>
      <vt:lpstr>Активационные функции</vt:lpstr>
      <vt:lpstr>Двухслойная сеть обратного распространения</vt:lpstr>
      <vt:lpstr>Направления обучения</vt:lpstr>
      <vt:lpstr>Фундаментальные свойства</vt:lpstr>
      <vt:lpstr>Типы правил обучения</vt:lpstr>
      <vt:lpstr>Нейрокомпьютеры</vt:lpstr>
      <vt:lpstr>Особенности нейрокомпьютеров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</dc:creator>
  <cp:lastModifiedBy>Евгений</cp:lastModifiedBy>
  <cp:revision>85</cp:revision>
  <dcterms:created xsi:type="dcterms:W3CDTF">2015-09-09T21:47:50Z</dcterms:created>
  <dcterms:modified xsi:type="dcterms:W3CDTF">2015-12-01T17:51:51Z</dcterms:modified>
</cp:coreProperties>
</file>