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D2B4-F882-449E-8F2D-2847C89C21BE}" type="datetimeFigureOut">
              <a:rPr lang="ru-RU" smtClean="0"/>
              <a:pPr/>
              <a:t>21.08.2022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/index.php?title=HASP/SIAP&amp;action=edit&amp;redlink=1" TargetMode="External"/><Relationship Id="rId3" Type="http://schemas.openxmlformats.org/officeDocument/2006/relationships/hyperlink" Target="https://ru.wikipedia.org/wiki/CLIPS" TargetMode="External"/><Relationship Id="rId7" Type="http://schemas.openxmlformats.org/officeDocument/2006/relationships/hyperlink" Target="https://ru.wikipedia.org/wiki/MYCIN" TargetMode="External"/><Relationship Id="rId2" Type="http://schemas.openxmlformats.org/officeDocument/2006/relationships/hyperlink" Target="https://ru.wikipedia.org/w/index.php?title=Simptomus&amp;action=edit&amp;redlink=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WolframAlpha" TargetMode="External"/><Relationship Id="rId5" Type="http://schemas.openxmlformats.org/officeDocument/2006/relationships/hyperlink" Target="https://ru.wikipedia.org/wiki/%D0%9E%D0%BD%D1%82%D0%BE%D0%BB%D0%BE%D0%B3%D0%B8%D1%8F_(%D0%B8%D0%BD%D1%84%D0%BE%D1%80%D0%BC%D0%B0%D1%82%D0%B8%D0%BA%D0%B0)" TargetMode="External"/><Relationship Id="rId4" Type="http://schemas.openxmlformats.org/officeDocument/2006/relationships/hyperlink" Target="https://ru.wikipedia.org/wiki/OpenCyc" TargetMode="External"/><Relationship Id="rId9" Type="http://schemas.openxmlformats.org/officeDocument/2006/relationships/hyperlink" Target="https://ru.wikipedia.org/wiki/IBM_Wat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94848"/>
            <a:ext cx="7772400" cy="696139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Классификация ЭС</a:t>
            </a:r>
            <a:r>
              <a:rPr lang="ru-RU" sz="36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по назначению</a:t>
            </a:r>
            <a:endParaRPr lang="ru-RU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990987"/>
            <a:ext cx="8134672" cy="5390341"/>
          </a:xfrm>
        </p:spPr>
        <p:txBody>
          <a:bodyPr>
            <a:normAutofit fontScale="70000" lnSpcReduction="20000"/>
          </a:bodyPr>
          <a:lstStyle/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Наблюдение и интерпретация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(показаний приборов с целью обнаружения аварийных ситуаций).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Прогноз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(места возникновения вооруженного конфликта по данным разведки).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Диагностика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(определение причины заболевания по симптомам, наблюдаемым у пациента и др.).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 Проектирование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(разработка СБИС и др.).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 Планирование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(разработка плана воздушного нападения).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 Отладка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(составление рекомендации по исправлению неправильного функционирования системы).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 Ремонт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(выполнение последовательности предписанных исправлений).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Обучение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(повышения уровня знаний на основе заложенной методике).</a:t>
            </a:r>
          </a:p>
          <a:p>
            <a:pPr marL="514350" indent="-514350" algn="l" hangingPunct="0">
              <a:buFont typeface="Arial" pitchFamily="34" charset="0"/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 Управление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(поведением системы, производством и др.).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2060"/>
                </a:solidFill>
              </a:rPr>
              <a:t> Классификация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(распределение объектов по группам, классам).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9525" y="142875"/>
            <a:ext cx="6584950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268" y="428605"/>
            <a:ext cx="8506204" cy="696139"/>
          </a:xfrm>
        </p:spPr>
        <p:txBody>
          <a:bodyPr>
            <a:normAutofit fontScale="90000"/>
          </a:bodyPr>
          <a:lstStyle/>
          <a:p>
            <a:r>
              <a:rPr lang="ru-RU" b="1" i="1" dirty="0">
                <a:solidFill>
                  <a:srgbClr val="0070C0"/>
                </a:solidFill>
              </a:rPr>
              <a:t>Виды систем машинного перевода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324" y="1196751"/>
            <a:ext cx="8754148" cy="5232643"/>
          </a:xfrm>
        </p:spPr>
        <p:txBody>
          <a:bodyPr>
            <a:normAutofit fontScale="85000" lnSpcReduction="20000"/>
          </a:bodyPr>
          <a:lstStyle/>
          <a:p>
            <a:pPr lvl="1" algn="l">
              <a:buFont typeface="Wingdings" pitchFamily="2" charset="2"/>
              <a:buChar char="Ø"/>
            </a:pPr>
            <a:r>
              <a:rPr lang="ru-RU" b="1" dirty="0">
                <a:solidFill>
                  <a:srgbClr val="002060"/>
                </a:solidFill>
              </a:rPr>
              <a:t>Системы на основе грамматических правил</a:t>
            </a:r>
          </a:p>
          <a:p>
            <a:pPr lvl="1" algn="l"/>
            <a:r>
              <a:rPr lang="ru-RU" dirty="0">
                <a:solidFill>
                  <a:srgbClr val="7030A0"/>
                </a:solidFill>
              </a:rPr>
              <a:t> 	(</a:t>
            </a:r>
            <a:r>
              <a:rPr lang="ru-RU" dirty="0" err="1">
                <a:solidFill>
                  <a:srgbClr val="7030A0"/>
                </a:solidFill>
              </a:rPr>
              <a:t>Rule-Based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Machine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Translation</a:t>
            </a:r>
            <a:r>
              <a:rPr lang="ru-RU" dirty="0">
                <a:solidFill>
                  <a:srgbClr val="7030A0"/>
                </a:solidFill>
              </a:rPr>
              <a:t>, RBMT)</a:t>
            </a:r>
            <a:r>
              <a:rPr lang="ru-RU" dirty="0"/>
              <a:t> </a:t>
            </a:r>
          </a:p>
          <a:p>
            <a:pPr lvl="1" algn="l"/>
            <a:r>
              <a:rPr lang="ru-RU" dirty="0"/>
              <a:t>Анализируют текст и строят его перевод на базе встроенных словарей и набора правил.</a:t>
            </a:r>
          </a:p>
          <a:p>
            <a:pPr lvl="1" algn="l">
              <a:buFont typeface="Wingdings" pitchFamily="2" charset="2"/>
              <a:buChar char="Ø"/>
            </a:pPr>
            <a:r>
              <a:rPr lang="ru-RU" b="1" dirty="0">
                <a:solidFill>
                  <a:srgbClr val="002060"/>
                </a:solidFill>
              </a:rPr>
              <a:t>Статистические системы</a:t>
            </a:r>
          </a:p>
          <a:p>
            <a:pPr lvl="1" algn="l"/>
            <a:r>
              <a:rPr lang="ru-RU" dirty="0">
                <a:solidFill>
                  <a:srgbClr val="7030A0"/>
                </a:solidFill>
              </a:rPr>
              <a:t>	(</a:t>
            </a:r>
            <a:r>
              <a:rPr lang="ru-RU" dirty="0" err="1">
                <a:solidFill>
                  <a:srgbClr val="7030A0"/>
                </a:solidFill>
              </a:rPr>
              <a:t>Statistical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Machine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Translation</a:t>
            </a:r>
            <a:r>
              <a:rPr lang="ru-RU" dirty="0">
                <a:solidFill>
                  <a:srgbClr val="7030A0"/>
                </a:solidFill>
              </a:rPr>
              <a:t>, SMT)</a:t>
            </a:r>
          </a:p>
          <a:p>
            <a:pPr lvl="1" algn="l"/>
            <a:r>
              <a:rPr lang="ru-RU" dirty="0"/>
              <a:t>Применяется принцип статистического анализа: используется опыт ранее сделанных переводов. Программа анализирует статистику межъязыковых соответствий, словоупотребления, синтаксических конструкций и т. д., а затем выбирает вариант перевода. В итоге получается самообучение, но человек также может корректировать выдаваемые переводы. Так работает сервис «Переводчик </a:t>
            </a:r>
            <a:r>
              <a:rPr lang="ru-RU" dirty="0" err="1"/>
              <a:t>Google</a:t>
            </a:r>
            <a:r>
              <a:rPr lang="ru-RU" dirty="0"/>
              <a:t>». Качество перевода повышается с каждым переведённым текстом.</a:t>
            </a:r>
            <a:endParaRPr lang="ru-RU" sz="1600" dirty="0">
              <a:solidFill>
                <a:srgbClr val="7030A0"/>
              </a:solidFill>
            </a:endParaRPr>
          </a:p>
          <a:p>
            <a:pPr lvl="1" algn="l">
              <a:buFont typeface="Wingdings" pitchFamily="2" charset="2"/>
              <a:buChar char="Ø"/>
            </a:pPr>
            <a:r>
              <a:rPr lang="ru-RU" b="1" dirty="0">
                <a:solidFill>
                  <a:srgbClr val="002060"/>
                </a:solidFill>
              </a:rPr>
              <a:t>Гибридные системы.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/>
              <a:t>Используют преимущества вышеуказанных систем. </a:t>
            </a:r>
          </a:p>
          <a:p>
            <a:pPr lvl="1" algn="l">
              <a:buFont typeface="Wingdings" pitchFamily="2" charset="2"/>
              <a:buChar char="Ø"/>
            </a:pP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32656"/>
            <a:ext cx="8424936" cy="6336704"/>
          </a:xfrm>
        </p:spPr>
        <p:txBody>
          <a:bodyPr>
            <a:normAutofit fontScale="70000" lnSpcReduction="20000"/>
          </a:bodyPr>
          <a:lstStyle/>
          <a:p>
            <a:pPr algn="l" hangingPunct="0"/>
            <a:r>
              <a:rPr lang="ru-RU" sz="4000" b="1" i="1" dirty="0">
                <a:solidFill>
                  <a:srgbClr val="7030A0"/>
                </a:solidFill>
              </a:rPr>
              <a:t>По режимам функционирования:</a:t>
            </a:r>
            <a:endParaRPr lang="ru-RU" sz="4000" b="1" dirty="0">
              <a:solidFill>
                <a:srgbClr val="7030A0"/>
              </a:solidFill>
            </a:endParaRPr>
          </a:p>
          <a:p>
            <a:pPr algn="l" hangingPunct="0"/>
            <a:r>
              <a:rPr lang="ru-RU" sz="3400" b="1" dirty="0">
                <a:solidFill>
                  <a:schemeClr val="accent2">
                    <a:lumMod val="75000"/>
                  </a:schemeClr>
                </a:solidFill>
              </a:rPr>
              <a:t>*Статические </a:t>
            </a:r>
            <a:r>
              <a:rPr lang="ru-RU" sz="3400" dirty="0"/>
              <a:t>(набор правил и фатов в БЗ не изменяется в процессе решения задачи).</a:t>
            </a:r>
          </a:p>
          <a:p>
            <a:pPr lvl="0" algn="l" hangingPunct="0"/>
            <a:r>
              <a:rPr lang="ru-RU" sz="3400" b="1" dirty="0">
                <a:solidFill>
                  <a:schemeClr val="accent2">
                    <a:lumMod val="75000"/>
                  </a:schemeClr>
                </a:solidFill>
              </a:rPr>
              <a:t>*Динамические </a:t>
            </a:r>
            <a:r>
              <a:rPr lang="ru-RU" sz="3400" dirty="0"/>
              <a:t>(реального времени) (набор правил и фактов меняется, например, в задачах управления). </a:t>
            </a:r>
          </a:p>
          <a:p>
            <a:pPr algn="l" hangingPunct="0"/>
            <a:r>
              <a:rPr lang="ru-RU" sz="3400" dirty="0"/>
              <a:t> </a:t>
            </a:r>
          </a:p>
          <a:p>
            <a:pPr algn="l" hangingPunct="0"/>
            <a:r>
              <a:rPr lang="ru-RU" sz="4000" b="1" i="1" dirty="0">
                <a:solidFill>
                  <a:srgbClr val="7030A0"/>
                </a:solidFill>
              </a:rPr>
              <a:t>По способу выработки заключения (вывода):  </a:t>
            </a:r>
            <a:endParaRPr lang="ru-RU" sz="4000" b="1" dirty="0">
              <a:solidFill>
                <a:srgbClr val="7030A0"/>
              </a:solidFill>
            </a:endParaRPr>
          </a:p>
          <a:p>
            <a:pPr lvl="0" algn="l" hangingPunct="0"/>
            <a:r>
              <a:rPr lang="ru-RU" sz="3400" b="1" dirty="0">
                <a:solidFill>
                  <a:srgbClr val="00B050"/>
                </a:solidFill>
              </a:rPr>
              <a:t>*Поверхностные</a:t>
            </a:r>
            <a:r>
              <a:rPr lang="ru-RU" sz="3400" dirty="0">
                <a:solidFill>
                  <a:srgbClr val="00B050"/>
                </a:solidFill>
              </a:rPr>
              <a:t> </a:t>
            </a:r>
            <a:r>
              <a:rPr lang="ru-RU" sz="3400" dirty="0"/>
              <a:t>(обеспечивают выбор варианта заключения из заранее известного множества).</a:t>
            </a:r>
          </a:p>
          <a:p>
            <a:pPr lvl="0" algn="l" hangingPunct="0"/>
            <a:r>
              <a:rPr lang="ru-RU" sz="3400" b="1" dirty="0">
                <a:solidFill>
                  <a:srgbClr val="00B050"/>
                </a:solidFill>
              </a:rPr>
              <a:t>*Глубинные </a:t>
            </a:r>
            <a:r>
              <a:rPr lang="ru-RU" sz="3400" dirty="0"/>
              <a:t>(при необходимости могут сами сформулировать заключение, если его нет. Т.е. могут сами синтезировать специальные правила с заключениями).</a:t>
            </a:r>
          </a:p>
          <a:p>
            <a:pPr algn="l" hangingPunct="0"/>
            <a:endParaRPr lang="ru-RU" sz="3400" dirty="0"/>
          </a:p>
          <a:p>
            <a:pPr algn="l" hangingPunct="0"/>
            <a:r>
              <a:rPr lang="ru-RU" sz="3400" dirty="0">
                <a:solidFill>
                  <a:srgbClr val="7030A0"/>
                </a:solidFill>
              </a:rPr>
              <a:t>Активно применяются: </a:t>
            </a:r>
          </a:p>
          <a:p>
            <a:pPr algn="l" hangingPunct="0"/>
            <a:r>
              <a:rPr lang="ru-RU" sz="3400" i="1" dirty="0">
                <a:solidFill>
                  <a:schemeClr val="accent2">
                    <a:lumMod val="75000"/>
                  </a:schemeClr>
                </a:solidFill>
              </a:rPr>
              <a:t> в военном деле;  геологии;  медицине;  космосе;  производстве;  электронике;  химии</a:t>
            </a: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l" hangingPunct="0"/>
            <a:r>
              <a:rPr lang="ru-RU" dirty="0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551553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По классам в структуре </a:t>
            </a:r>
            <a:r>
              <a:rPr lang="en-US" i="1" dirty="0"/>
              <a:t>ISS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2564904"/>
            <a:ext cx="8712968" cy="3935928"/>
          </a:xfrm>
        </p:spPr>
        <p:txBody>
          <a:bodyPr>
            <a:normAutofit fontScale="70000" lnSpcReduction="20000"/>
          </a:bodyPr>
          <a:lstStyle/>
          <a:p>
            <a:pPr algn="l" hangingPunct="0"/>
            <a:r>
              <a:rPr lang="ru-RU" dirty="0">
                <a:solidFill>
                  <a:srgbClr val="002060"/>
                </a:solidFill>
              </a:rPr>
              <a:t>Основой классификации является критерий вида:</a:t>
            </a:r>
          </a:p>
          <a:p>
            <a:pPr algn="l" hangingPunct="0"/>
            <a:endParaRPr lang="ru-RU" dirty="0">
              <a:solidFill>
                <a:srgbClr val="002060"/>
              </a:solidFill>
            </a:endParaRPr>
          </a:p>
          <a:p>
            <a:pPr hangingPunct="0"/>
            <a:r>
              <a:rPr lang="en-US" i="1" dirty="0">
                <a:solidFill>
                  <a:srgbClr val="C00000"/>
                </a:solidFill>
              </a:rPr>
              <a:t>K is A^B^C</a:t>
            </a:r>
            <a:endParaRPr lang="ru-RU" dirty="0">
              <a:solidFill>
                <a:srgbClr val="C00000"/>
              </a:solidFill>
            </a:endParaRPr>
          </a:p>
          <a:p>
            <a:pPr algn="l" hangingPunct="0"/>
            <a:r>
              <a:rPr lang="ru-RU" dirty="0"/>
              <a:t>где </a:t>
            </a:r>
          </a:p>
          <a:p>
            <a:pPr algn="l" hangingPunct="0"/>
            <a:r>
              <a:rPr lang="ru-RU" dirty="0">
                <a:solidFill>
                  <a:srgbClr val="0070C0"/>
                </a:solidFill>
              </a:rPr>
              <a:t>К  - комплексный логический критерий, определяющий класс ЭС:</a:t>
            </a:r>
          </a:p>
          <a:p>
            <a:pPr algn="l" hangingPunct="0"/>
            <a:r>
              <a:rPr lang="ru-RU" dirty="0">
                <a:solidFill>
                  <a:srgbClr val="0070C0"/>
                </a:solidFill>
              </a:rPr>
              <a:t>А - количество целей, достигаемых в процессе решения задания;</a:t>
            </a:r>
          </a:p>
          <a:p>
            <a:pPr algn="l" hangingPunct="0"/>
            <a:r>
              <a:rPr lang="ru-RU" dirty="0">
                <a:solidFill>
                  <a:srgbClr val="0070C0"/>
                </a:solidFill>
              </a:rPr>
              <a:t>В - вид обработки знаний (сосредоточенная, распределенная).</a:t>
            </a:r>
          </a:p>
          <a:p>
            <a:pPr algn="l" hangingPunct="0"/>
            <a:r>
              <a:rPr lang="ru-RU" dirty="0">
                <a:solidFill>
                  <a:srgbClr val="0070C0"/>
                </a:solidFill>
              </a:rPr>
              <a:t>С - характеризует обмен знаниями между участниками в процессе решения задачи.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D337B2-CC79-4CB3-B396-48069CBD2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991022"/>
            <a:ext cx="3324140" cy="16057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551553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Примеры классов ЭС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908719"/>
            <a:ext cx="8208912" cy="983491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1-й класс ЭС имеет вид: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37F80E-D8B0-453D-8EA0-272ED383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023" y="1340658"/>
            <a:ext cx="2947954" cy="55155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EE3A82-3DDC-4BA7-936F-8C2C0D3CB81B}"/>
              </a:ext>
            </a:extLst>
          </p:cNvPr>
          <p:cNvSpPr/>
          <p:nvPr/>
        </p:nvSpPr>
        <p:spPr>
          <a:xfrm>
            <a:off x="755576" y="2246067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6732EF-B1DA-4414-9D5B-FD00BBFC5482}"/>
              </a:ext>
            </a:extLst>
          </p:cNvPr>
          <p:cNvSpPr/>
          <p:nvPr/>
        </p:nvSpPr>
        <p:spPr>
          <a:xfrm>
            <a:off x="611560" y="1892210"/>
            <a:ext cx="7920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Цель одна. Вид обработки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SI «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сосредоточенная». Обмен знаниями между участниками отсутствует. 1-й класс представлен «простыми ЭС», простой ИИ</a:t>
            </a:r>
            <a:r>
              <a:rPr lang="ru-RU" dirty="0"/>
              <a:t>.</a:t>
            </a:r>
          </a:p>
          <a:p>
            <a:pPr algn="ctr"/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2-й класс ЭС имеет вид: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93D8AE-0A0F-4700-B3B4-E520C39F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568" y="2855480"/>
            <a:ext cx="2884154" cy="53274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A2C62DA-1424-476A-BA67-C58950A4A8C5}"/>
              </a:ext>
            </a:extLst>
          </p:cNvPr>
          <p:cNvSpPr/>
          <p:nvPr/>
        </p:nvSpPr>
        <p:spPr>
          <a:xfrm>
            <a:off x="611560" y="3469780"/>
            <a:ext cx="7704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Цель одна. Вид обработки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SI «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распределенная». Обмен знаниями между участниками отсутствует. </a:t>
            </a:r>
          </a:p>
          <a:p>
            <a:pPr algn="ctr"/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3-й класс ЭС имеет вид: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EBD21E-DDC9-4288-853D-86D8A3913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939" y="4544732"/>
            <a:ext cx="2946387" cy="502618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2713292-1D9B-4D11-88AD-C6AAA610D12A}"/>
              </a:ext>
            </a:extLst>
          </p:cNvPr>
          <p:cNvSpPr/>
          <p:nvPr/>
        </p:nvSpPr>
        <p:spPr>
          <a:xfrm>
            <a:off x="601030" y="5047351"/>
            <a:ext cx="792088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Целей несколько. Вид обработки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 «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гибридная» Имеется обмен между участниками.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2400" dirty="0">
                <a:solidFill>
                  <a:srgbClr val="0070C0"/>
                </a:solidFill>
              </a:rPr>
              <a:t>Комплексный логический критерий позволяет классифицировать системы, которые еще не реализованы.</a:t>
            </a:r>
          </a:p>
        </p:txBody>
      </p:sp>
    </p:spTree>
    <p:extLst>
      <p:ext uri="{BB962C8B-B14F-4D97-AF65-F5344CB8AC3E}">
        <p14:creationId xmlns:p14="http://schemas.microsoft.com/office/powerpoint/2010/main" val="394847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28588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Особенности гибкой обработки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2000240"/>
            <a:ext cx="7286676" cy="4071966"/>
          </a:xfrm>
        </p:spPr>
        <p:txBody>
          <a:bodyPr>
            <a:normAutofit/>
          </a:bodyPr>
          <a:lstStyle/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Параллельная, распределенная</a:t>
            </a:r>
          </a:p>
          <a:p>
            <a:pPr marL="514350" lvl="0" indent="-514350" algn="l" hangingPunct="0">
              <a:buAutoNum type="arabicPeriod"/>
            </a:pPr>
            <a:r>
              <a:rPr lang="ru-RU" dirty="0" err="1">
                <a:solidFill>
                  <a:srgbClr val="0070C0"/>
                </a:solidFill>
              </a:rPr>
              <a:t>Мультимедийная</a:t>
            </a:r>
            <a:r>
              <a:rPr lang="ru-RU" dirty="0">
                <a:solidFill>
                  <a:srgbClr val="0070C0"/>
                </a:solidFill>
              </a:rPr>
              <a:t> информация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Работа с неполной и зашумленной информацией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Самообучение</a:t>
            </a:r>
          </a:p>
          <a:p>
            <a:pPr marL="514350" lvl="0" indent="-514350" algn="l" hangingPunct="0"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Интуиция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title"/>
          </p:nvPr>
        </p:nvSpPr>
        <p:spPr>
          <a:xfrm>
            <a:off x="1357290" y="428604"/>
            <a:ext cx="7358085" cy="928694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chemeClr val="accent2">
                    <a:lumMod val="50000"/>
                  </a:schemeClr>
                </a:solidFill>
              </a:rPr>
              <a:t>Схема структурная обобщенной экспертной системы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4C362EE-CB87-4832-9674-BC5AF2A4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" y="1484783"/>
            <a:ext cx="8817667" cy="43924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28625" y="1357297"/>
            <a:ext cx="8535863" cy="5072053"/>
          </a:xfrm>
        </p:spPr>
        <p:txBody>
          <a:bodyPr>
            <a:normAutofit/>
          </a:bodyPr>
          <a:lstStyle/>
          <a:p>
            <a:r>
              <a:rPr lang="ru-RU" sz="2000" dirty="0"/>
              <a:t>1. 	</a:t>
            </a:r>
            <a:r>
              <a:rPr lang="ru-RU" sz="2000" b="1" dirty="0">
                <a:solidFill>
                  <a:srgbClr val="0070C0"/>
                </a:solidFill>
              </a:rPr>
              <a:t>Компонента взаимодействия </a:t>
            </a:r>
            <a:r>
              <a:rPr lang="ru-RU" sz="2000" dirty="0"/>
              <a:t>(лингвистический процессор, реализует семантический интерфейс)  реализует взаимодействие на естественном для пользователя языке.</a:t>
            </a:r>
          </a:p>
          <a:p>
            <a:r>
              <a:rPr lang="ru-RU" sz="2000" dirty="0"/>
              <a:t>2. 	</a:t>
            </a:r>
            <a:r>
              <a:rPr lang="ru-RU" sz="2000" b="1" dirty="0">
                <a:solidFill>
                  <a:srgbClr val="0070C0"/>
                </a:solidFill>
              </a:rPr>
              <a:t>Рабочая память </a:t>
            </a:r>
            <a:r>
              <a:rPr lang="ru-RU" sz="2000" dirty="0"/>
              <a:t>- хранит текущие (активные в данный момент) данные и знания).</a:t>
            </a:r>
          </a:p>
          <a:p>
            <a:r>
              <a:rPr lang="ru-RU" sz="2000" dirty="0"/>
              <a:t>3. 	</a:t>
            </a:r>
            <a:r>
              <a:rPr lang="ru-RU" sz="2000" b="1" dirty="0">
                <a:solidFill>
                  <a:srgbClr val="0070C0"/>
                </a:solidFill>
              </a:rPr>
              <a:t>Интерпретатор</a:t>
            </a:r>
            <a:r>
              <a:rPr lang="ru-RU" sz="2000" dirty="0"/>
              <a:t> (или механизм логического вывода)- осуществляет выбор необходимых правил и фактов, отслеживает конфликтные ситуации и выполняет действия, указанные в правой части правила </a:t>
            </a:r>
          </a:p>
          <a:p>
            <a:r>
              <a:rPr lang="ru-RU" sz="2000" dirty="0"/>
              <a:t>4. 	</a:t>
            </a:r>
            <a:r>
              <a:rPr lang="ru-RU" sz="2000" b="1" dirty="0">
                <a:solidFill>
                  <a:srgbClr val="0070C0"/>
                </a:solidFill>
              </a:rPr>
              <a:t>Объяснительная компонента </a:t>
            </a:r>
            <a:r>
              <a:rPr lang="ru-RU" sz="2000" dirty="0"/>
              <a:t>- объясняет действия системы на ограниченном естественном языке.</a:t>
            </a:r>
          </a:p>
          <a:p>
            <a:r>
              <a:rPr lang="ru-RU" sz="2000" dirty="0"/>
              <a:t>5. 	</a:t>
            </a:r>
            <a:r>
              <a:rPr lang="ru-RU" sz="2000" b="1" dirty="0">
                <a:solidFill>
                  <a:srgbClr val="0070C0"/>
                </a:solidFill>
              </a:rPr>
              <a:t>Приобретение знаний </a:t>
            </a:r>
            <a:r>
              <a:rPr lang="ru-RU" sz="2000" dirty="0"/>
              <a:t>- совместно с компонентой взаимодействия преобразует знания из естественной формы в форму внутреннего представления экспертной системы.</a:t>
            </a:r>
          </a:p>
          <a:p>
            <a:r>
              <a:rPr lang="ru-RU" sz="2000" dirty="0"/>
              <a:t>6. 	</a:t>
            </a:r>
            <a:r>
              <a:rPr lang="ru-RU" sz="2000" b="1" dirty="0">
                <a:solidFill>
                  <a:srgbClr val="0070C0"/>
                </a:solidFill>
              </a:rPr>
              <a:t>База знаний </a:t>
            </a:r>
            <a:r>
              <a:rPr lang="ru-RU" sz="2000" dirty="0"/>
              <a:t>- хранит знания в формализованном виде.</a:t>
            </a:r>
          </a:p>
          <a:p>
            <a:endParaRPr lang="ru-RU" sz="2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title"/>
          </p:nvPr>
        </p:nvSpPr>
        <p:spPr>
          <a:xfrm>
            <a:off x="428626" y="428604"/>
            <a:ext cx="8286750" cy="928694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accent2">
                    <a:lumMod val="50000"/>
                  </a:schemeClr>
                </a:solidFill>
              </a:rPr>
              <a:t>Назначение компонентов:</a:t>
            </a:r>
          </a:p>
        </p:txBody>
      </p:sp>
    </p:spTree>
    <p:extLst>
      <p:ext uri="{BB962C8B-B14F-4D97-AF65-F5344CB8AC3E}">
        <p14:creationId xmlns:p14="http://schemas.microsoft.com/office/powerpoint/2010/main" val="377929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849" y="1142984"/>
            <a:ext cx="805730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1357290" y="142853"/>
            <a:ext cx="67151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Структура диагностической экспертной системы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928693"/>
          </a:xfrm>
        </p:spPr>
        <p:txBody>
          <a:bodyPr/>
          <a:lstStyle/>
          <a:p>
            <a:r>
              <a:rPr lang="ru-RU" dirty="0"/>
              <a:t>Наиболее известные ЭС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1428736"/>
            <a:ext cx="7786742" cy="4857784"/>
          </a:xfrm>
        </p:spPr>
        <p:txBody>
          <a:bodyPr>
            <a:normAutofit fontScale="70000" lnSpcReduction="20000"/>
          </a:bodyPr>
          <a:lstStyle/>
          <a:p>
            <a:pPr lvl="0" algn="l"/>
            <a:r>
              <a:rPr lang="ru-RU" dirty="0" err="1">
                <a:hlinkClick r:id="rId2"/>
              </a:rPr>
              <a:t>Simptomus</a:t>
            </a:r>
            <a:r>
              <a:rPr lang="ru-RU" dirty="0"/>
              <a:t> — определяет диагноз пациента.</a:t>
            </a:r>
          </a:p>
          <a:p>
            <a:pPr lvl="0" algn="l"/>
            <a:r>
              <a:rPr lang="ru-RU" dirty="0">
                <a:hlinkClick r:id="rId3"/>
              </a:rPr>
              <a:t>CLIPS</a:t>
            </a:r>
            <a:r>
              <a:rPr lang="ru-RU" dirty="0"/>
              <a:t> — оболочка для построения ЭС.</a:t>
            </a:r>
          </a:p>
          <a:p>
            <a:pPr lvl="0" algn="l"/>
            <a:r>
              <a:rPr lang="ru-RU" dirty="0" err="1">
                <a:hlinkClick r:id="rId4"/>
              </a:rPr>
              <a:t>OpenCyc</a:t>
            </a:r>
            <a:r>
              <a:rPr lang="ru-RU" dirty="0"/>
              <a:t> — динамическая ЭС с глобальной </a:t>
            </a:r>
            <a:r>
              <a:rPr lang="ru-RU" dirty="0">
                <a:hlinkClick r:id="rId5"/>
              </a:rPr>
              <a:t>онтологической моделью</a:t>
            </a:r>
            <a:r>
              <a:rPr lang="ru-RU" dirty="0"/>
              <a:t> (т.е. такая модель легко реализуется на компьютере);</a:t>
            </a:r>
          </a:p>
          <a:p>
            <a:pPr lvl="0" algn="l"/>
            <a:r>
              <a:rPr lang="ru-RU" dirty="0" err="1">
                <a:hlinkClick r:id="rId6"/>
              </a:rPr>
              <a:t>WolframAlpha</a:t>
            </a:r>
            <a:r>
              <a:rPr lang="ru-RU" dirty="0"/>
              <a:t> — база знаний и набор вычислительных алгоритмов, интеллектуальный «вычислительный движок знаний»</a:t>
            </a:r>
          </a:p>
          <a:p>
            <a:pPr lvl="0" algn="l"/>
            <a:r>
              <a:rPr lang="ru-RU" dirty="0">
                <a:hlinkClick r:id="rId7"/>
              </a:rPr>
              <a:t>MYCIN</a:t>
            </a:r>
            <a:r>
              <a:rPr lang="ru-RU" dirty="0"/>
              <a:t> —для диагностики и наблюдения за состоянием больного при менингите и бактериальных инфекциях.</a:t>
            </a:r>
          </a:p>
          <a:p>
            <a:pPr lvl="0" algn="l"/>
            <a:r>
              <a:rPr lang="ru-RU" dirty="0">
                <a:hlinkClick r:id="rId8"/>
              </a:rPr>
              <a:t>HASP/SIAP</a:t>
            </a:r>
            <a:r>
              <a:rPr lang="ru-RU" dirty="0"/>
              <a:t> — интерпретирующая система, которая определяет местоположение и типы судов в Тихом океане по данным акустических систем слежения.</a:t>
            </a:r>
          </a:p>
          <a:p>
            <a:pPr lvl="0" algn="l"/>
            <a:r>
              <a:rPr lang="ru-RU" dirty="0">
                <a:hlinkClick r:id="rId9"/>
              </a:rPr>
              <a:t>IBM </a:t>
            </a:r>
            <a:r>
              <a:rPr lang="ru-RU" dirty="0" err="1">
                <a:hlinkClick r:id="rId9"/>
              </a:rPr>
              <a:t>Watson</a:t>
            </a:r>
            <a:r>
              <a:rPr lang="ru-RU" dirty="0"/>
              <a:t> — суперкомпьютер фирмы IBM, способный понимать вопросы, сформулированные на естественном языке, и находить на них ответы в базе данных.</a:t>
            </a:r>
          </a:p>
          <a:p>
            <a:pPr algn="l"/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342</Words>
  <Application>Microsoft Office PowerPoint</Application>
  <PresentationFormat>Экран (4:3)</PresentationFormat>
  <Paragraphs>77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Тема Office</vt:lpstr>
      <vt:lpstr>Equation.2</vt:lpstr>
      <vt:lpstr>Классификация ЭС по назначению</vt:lpstr>
      <vt:lpstr>Презентация PowerPoint</vt:lpstr>
      <vt:lpstr>По классам в структуре ISS</vt:lpstr>
      <vt:lpstr>Примеры классов ЭС</vt:lpstr>
      <vt:lpstr>Особенности гибкой обработки</vt:lpstr>
      <vt:lpstr>Схема структурная обобщенной экспертной системы</vt:lpstr>
      <vt:lpstr>Назначение компонентов:</vt:lpstr>
      <vt:lpstr>Презентация PowerPoint</vt:lpstr>
      <vt:lpstr>Наиболее известные ЭС</vt:lpstr>
      <vt:lpstr>Презентация PowerPoint</vt:lpstr>
      <vt:lpstr>Виды систем машинного перевода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</dc:creator>
  <cp:lastModifiedBy>Win 10 Pro</cp:lastModifiedBy>
  <cp:revision>19</cp:revision>
  <dcterms:created xsi:type="dcterms:W3CDTF">2015-09-09T21:47:50Z</dcterms:created>
  <dcterms:modified xsi:type="dcterms:W3CDTF">2022-08-20T22:30:21Z</dcterms:modified>
</cp:coreProperties>
</file>