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75" r:id="rId4"/>
    <p:sldId id="278" r:id="rId5"/>
    <p:sldId id="279" r:id="rId6"/>
    <p:sldId id="287" r:id="rId7"/>
    <p:sldId id="280" r:id="rId8"/>
    <p:sldId id="281" r:id="rId9"/>
    <p:sldId id="288" r:id="rId10"/>
    <p:sldId id="282" r:id="rId11"/>
    <p:sldId id="283" r:id="rId12"/>
    <p:sldId id="284" r:id="rId13"/>
    <p:sldId id="289" r:id="rId14"/>
    <p:sldId id="285" r:id="rId15"/>
    <p:sldId id="291" r:id="rId16"/>
    <p:sldId id="290" r:id="rId17"/>
    <p:sldId id="286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60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EE155-3568-4E67-81DD-D20348F99D73}" type="datetimeFigureOut">
              <a:rPr lang="ru-RU" smtClean="0"/>
              <a:pPr/>
              <a:t>23.08.2022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B20C-6CF2-4421-9EE6-27C90C84EA6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23.08.2022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23.08.2022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23.08.2022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23.08.2022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23.08.2022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23.08.2022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23.08.2022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23.08.2022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23.08.2022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23.08.2022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23.08.2022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9D2B4-F882-449E-8F2D-2847C89C21BE}" type="datetimeFigureOut">
              <a:rPr lang="ru-RU" smtClean="0"/>
              <a:pPr/>
              <a:t>23.08.2022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071547"/>
            <a:ext cx="7772400" cy="2928957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chemeClr val="accent2">
                    <a:lumMod val="75000"/>
                  </a:schemeClr>
                </a:solidFill>
              </a:rPr>
              <a:t>Нейронные сети</a:t>
            </a:r>
            <a:endParaRPr lang="ru-RU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000131"/>
          </a:xfrm>
        </p:spPr>
        <p:txBody>
          <a:bodyPr/>
          <a:lstStyle/>
          <a:p>
            <a:r>
              <a:rPr lang="ru-RU" b="1" i="1" dirty="0">
                <a:solidFill>
                  <a:srgbClr val="0070C0"/>
                </a:solidFill>
              </a:rPr>
              <a:t>Направления обучения</a:t>
            </a:r>
            <a:endParaRPr lang="ru-RU" i="1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1472" y="1643050"/>
            <a:ext cx="7929618" cy="3786214"/>
          </a:xfrm>
        </p:spPr>
        <p:txBody>
          <a:bodyPr>
            <a:normAutofit fontScale="85000" lnSpcReduction="20000"/>
          </a:bodyPr>
          <a:lstStyle/>
          <a:p>
            <a:pPr lvl="0" algn="l" hangingPunct="0">
              <a:buFont typeface="Wingdings" pitchFamily="2" charset="2"/>
              <a:buChar char="ü"/>
            </a:pPr>
            <a:r>
              <a:rPr lang="ru-RU" sz="4000" dirty="0">
                <a:solidFill>
                  <a:srgbClr val="7030A0"/>
                </a:solidFill>
              </a:rPr>
              <a:t>С учителем 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</a:rPr>
              <a:t>(это когда на каждый входной пример есть правильный ответ-выход и нужно подстраивать веса)</a:t>
            </a:r>
          </a:p>
          <a:p>
            <a:pPr lvl="0" algn="l" hangingPunct="0"/>
            <a:endParaRPr lang="ru-RU" sz="2800" dirty="0">
              <a:solidFill>
                <a:schemeClr val="bg2">
                  <a:lumMod val="25000"/>
                </a:schemeClr>
              </a:solidFill>
            </a:endParaRPr>
          </a:p>
          <a:p>
            <a:pPr lvl="0" algn="l" hangingPunct="0">
              <a:buFont typeface="Wingdings" pitchFamily="2" charset="2"/>
              <a:buChar char="ü"/>
            </a:pPr>
            <a:r>
              <a:rPr lang="ru-RU" sz="4000" dirty="0">
                <a:solidFill>
                  <a:srgbClr val="7030A0"/>
                </a:solidFill>
              </a:rPr>
              <a:t>  Без учителя или самообучение  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</a:rPr>
              <a:t>(не требует знания правильных ответов на каждый пример обучающей выборки)</a:t>
            </a:r>
          </a:p>
          <a:p>
            <a:pPr lvl="0" algn="l" hangingPunct="0">
              <a:buFont typeface="Wingdings" pitchFamily="2" charset="2"/>
              <a:buChar char="ü"/>
            </a:pPr>
            <a:endParaRPr lang="ru-RU" sz="4000" dirty="0">
              <a:solidFill>
                <a:srgbClr val="7030A0"/>
              </a:solidFill>
            </a:endParaRPr>
          </a:p>
          <a:p>
            <a:pPr lvl="0" algn="l" hangingPunct="0">
              <a:buFont typeface="Wingdings" pitchFamily="2" charset="2"/>
              <a:buChar char="ü"/>
            </a:pPr>
            <a:r>
              <a:rPr lang="ru-RU" sz="4000" dirty="0">
                <a:solidFill>
                  <a:srgbClr val="7030A0"/>
                </a:solidFill>
              </a:rPr>
              <a:t> Смешанная 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</a:rPr>
              <a:t>(часть весов определяется с учителем, а остальная с помощью самообучения)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785817"/>
          </a:xfrm>
        </p:spPr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Фундаментальные свойства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1472" y="1714488"/>
            <a:ext cx="8001056" cy="3643338"/>
          </a:xfrm>
        </p:spPr>
        <p:txBody>
          <a:bodyPr>
            <a:normAutofit fontScale="62500" lnSpcReduction="20000"/>
          </a:bodyPr>
          <a:lstStyle/>
          <a:p>
            <a:pPr lvl="0" algn="l" hangingPunct="0">
              <a:buFont typeface="Wingdings" pitchFamily="2" charset="2"/>
              <a:buChar char="Ø"/>
            </a:pPr>
            <a:r>
              <a:rPr lang="ru-RU" sz="4800" dirty="0">
                <a:solidFill>
                  <a:srgbClr val="002060"/>
                </a:solidFill>
              </a:rPr>
              <a:t>Емкость </a:t>
            </a:r>
            <a:r>
              <a:rPr lang="ru-RU" dirty="0"/>
              <a:t>(это сколько образцов может запомнить сеть, и какие функции и границы принятия решений могут быть на ней сформированы)</a:t>
            </a:r>
            <a:endParaRPr lang="ru-RU" sz="4800" dirty="0">
              <a:solidFill>
                <a:srgbClr val="002060"/>
              </a:solidFill>
            </a:endParaRPr>
          </a:p>
          <a:p>
            <a:pPr lvl="0" algn="l" hangingPunct="0">
              <a:buFont typeface="Wingdings" pitchFamily="2" charset="2"/>
              <a:buChar char="Ø"/>
            </a:pPr>
            <a:endParaRPr lang="ru-RU" sz="4800" dirty="0">
              <a:solidFill>
                <a:srgbClr val="002060"/>
              </a:solidFill>
            </a:endParaRPr>
          </a:p>
          <a:p>
            <a:pPr lvl="0" algn="l" hangingPunct="0">
              <a:buFont typeface="Wingdings" pitchFamily="2" charset="2"/>
              <a:buChar char="Ø"/>
            </a:pPr>
            <a:r>
              <a:rPr lang="ru-RU" sz="4800" dirty="0">
                <a:solidFill>
                  <a:srgbClr val="002060"/>
                </a:solidFill>
              </a:rPr>
              <a:t>сложность образцов </a:t>
            </a:r>
            <a:r>
              <a:rPr lang="ru-RU" dirty="0"/>
              <a:t>(определяет число обучающих примеров, необходимых для достижения способности сети к обобщению)</a:t>
            </a:r>
            <a:endParaRPr lang="ru-RU" sz="4800" dirty="0">
              <a:solidFill>
                <a:srgbClr val="002060"/>
              </a:solidFill>
            </a:endParaRPr>
          </a:p>
          <a:p>
            <a:pPr lvl="0" algn="l" hangingPunct="0">
              <a:buFont typeface="Wingdings" pitchFamily="2" charset="2"/>
              <a:buChar char="Ø"/>
            </a:pPr>
            <a:endParaRPr lang="ru-RU" sz="4800" dirty="0">
              <a:solidFill>
                <a:srgbClr val="002060"/>
              </a:solidFill>
            </a:endParaRPr>
          </a:p>
          <a:p>
            <a:pPr lvl="0" algn="l" hangingPunct="0">
              <a:buFont typeface="Wingdings" pitchFamily="2" charset="2"/>
              <a:buChar char="Ø"/>
            </a:pPr>
            <a:r>
              <a:rPr lang="ru-RU" sz="4800" dirty="0">
                <a:solidFill>
                  <a:srgbClr val="002060"/>
                </a:solidFill>
              </a:rPr>
              <a:t>вычислительная сложность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4291"/>
            <a:ext cx="7772400" cy="478405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2060"/>
                </a:solidFill>
              </a:rPr>
              <a:t>Типы правил обучения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496944" cy="5544616"/>
          </a:xfrm>
        </p:spPr>
        <p:txBody>
          <a:bodyPr>
            <a:normAutofit fontScale="85000" lnSpcReduction="20000"/>
          </a:bodyPr>
          <a:lstStyle/>
          <a:p>
            <a:pPr lvl="0" algn="l" hangingPunct="0">
              <a:buFont typeface="Wingdings" pitchFamily="2" charset="2"/>
              <a:buChar char="Ø"/>
            </a:pPr>
            <a:r>
              <a:rPr lang="ru-RU" dirty="0">
                <a:solidFill>
                  <a:srgbClr val="7030A0"/>
                </a:solidFill>
              </a:rPr>
              <a:t>Коррекция по ошибке (или с учителем)</a:t>
            </a:r>
          </a:p>
          <a:p>
            <a:pPr lvl="0" algn="l" hangingPunct="0">
              <a:buFont typeface="Wingdings" pitchFamily="2" charset="2"/>
              <a:buChar char="Ø"/>
            </a:pPr>
            <a:r>
              <a:rPr lang="ru-RU" dirty="0">
                <a:solidFill>
                  <a:srgbClr val="7030A0"/>
                </a:solidFill>
              </a:rPr>
              <a:t>Обучение Больцмана </a:t>
            </a:r>
            <a:r>
              <a:rPr lang="ru-RU" sz="2800" dirty="0">
                <a:solidFill>
                  <a:schemeClr val="bg2">
                    <a:lumMod val="25000"/>
                  </a:schemeClr>
                </a:solidFill>
              </a:rPr>
              <a:t>(Цель - такая настройка весовых коэффициентов, при которой состояния нейронов удовлетворяют желаемому распределению вероятностей).</a:t>
            </a:r>
          </a:p>
          <a:p>
            <a:pPr algn="l" hangingPunct="0">
              <a:buFont typeface="Wingdings" pitchFamily="2" charset="2"/>
              <a:buChar char="Ø"/>
            </a:pPr>
            <a:r>
              <a:rPr lang="ru-RU" dirty="0">
                <a:solidFill>
                  <a:srgbClr val="7030A0"/>
                </a:solidFill>
              </a:rPr>
              <a:t>Правило </a:t>
            </a:r>
            <a:r>
              <a:rPr lang="ru-RU" dirty="0" err="1">
                <a:solidFill>
                  <a:srgbClr val="7030A0"/>
                </a:solidFill>
              </a:rPr>
              <a:t>Хебба</a:t>
            </a:r>
            <a:r>
              <a:rPr lang="ru-RU" dirty="0">
                <a:solidFill>
                  <a:srgbClr val="7030A0"/>
                </a:solidFill>
              </a:rPr>
              <a:t> (</a:t>
            </a:r>
            <a:r>
              <a:rPr lang="ru-RU" dirty="0"/>
              <a:t>Основано на наблюдении, что - если нейроны с обеих сторон синапса активизируются одновременно и регулярно, то сила синаптической связи возрастает. Особенность правила в том, что изменение синаптического веса зависит только от активности нейронов, которые связаны данным синапсом). </a:t>
            </a:r>
            <a:endParaRPr lang="ru-RU" dirty="0">
              <a:solidFill>
                <a:srgbClr val="7030A0"/>
              </a:solidFill>
            </a:endParaRPr>
          </a:p>
          <a:p>
            <a:pPr algn="l" hangingPunct="0">
              <a:buFont typeface="Wingdings" pitchFamily="2" charset="2"/>
              <a:buChar char="Ø"/>
            </a:pPr>
            <a:r>
              <a:rPr lang="ru-RU" dirty="0">
                <a:solidFill>
                  <a:srgbClr val="7030A0"/>
                </a:solidFill>
              </a:rPr>
              <a:t>Обучение методом соревнования (</a:t>
            </a:r>
            <a:r>
              <a:rPr lang="ru-RU" dirty="0"/>
              <a:t>Используется явление, наблюдаемое в биологических сетях, смысл которого отражает фраза «победитель берет все». При обучении модифицируются веса только победившего нейрона).</a:t>
            </a:r>
          </a:p>
          <a:p>
            <a:pPr lvl="0" algn="l" hangingPunct="0">
              <a:buFont typeface="Wingdings" pitchFamily="2" charset="2"/>
              <a:buChar char="Ø"/>
            </a:pPr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4291"/>
            <a:ext cx="7772400" cy="47840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Задачи решаемые ИНС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496944" cy="5544616"/>
          </a:xfrm>
        </p:spPr>
        <p:txBody>
          <a:bodyPr>
            <a:normAutofit fontScale="70000" lnSpcReduction="20000"/>
          </a:bodyPr>
          <a:lstStyle/>
          <a:p>
            <a:pPr marL="457200" indent="-457200" algn="l" hangingPunct="0">
              <a:buFont typeface="Wingdings" panose="05000000000000000000" pitchFamily="2" charset="2"/>
              <a:buChar char="Ø"/>
            </a:pPr>
            <a:r>
              <a:rPr lang="ru-RU" sz="3400" dirty="0">
                <a:solidFill>
                  <a:srgbClr val="002060"/>
                </a:solidFill>
              </a:rPr>
              <a:t>Классификация образов (распознавание букв, речи, электрокардиограммы, клетки крови);</a:t>
            </a:r>
          </a:p>
          <a:p>
            <a:pPr marL="457200" lvl="0" indent="-457200" algn="l" hangingPunct="0">
              <a:buFont typeface="Wingdings" panose="05000000000000000000" pitchFamily="2" charset="2"/>
              <a:buChar char="Ø"/>
            </a:pPr>
            <a:r>
              <a:rPr lang="ru-RU" sz="3400" dirty="0">
                <a:solidFill>
                  <a:srgbClr val="002060"/>
                </a:solidFill>
              </a:rPr>
              <a:t> Кластеризация или категоризация (т.е. классификация образов «без учителя». Алгоритм основан на подобии образов и размещает близкие образы в один кластер. Использовался для сжатия данных, извлечения знаний);</a:t>
            </a:r>
          </a:p>
          <a:p>
            <a:pPr marL="457200" lvl="0" indent="-457200" algn="l" hangingPunct="0">
              <a:buFont typeface="Wingdings" panose="05000000000000000000" pitchFamily="2" charset="2"/>
              <a:buChar char="Ø"/>
            </a:pPr>
            <a:r>
              <a:rPr lang="ru-RU" sz="3400" dirty="0">
                <a:solidFill>
                  <a:srgbClr val="002060"/>
                </a:solidFill>
              </a:rPr>
              <a:t> Аппроксимация функций. Задача состоит в нахождении оценки неизвестной функции. Используется при моделировании. </a:t>
            </a:r>
          </a:p>
          <a:p>
            <a:pPr marL="457200" lvl="0" indent="-457200" algn="l" hangingPunct="0">
              <a:buFont typeface="Wingdings" panose="05000000000000000000" pitchFamily="2" charset="2"/>
              <a:buChar char="Ø"/>
            </a:pPr>
            <a:r>
              <a:rPr lang="ru-RU" sz="3400" dirty="0">
                <a:solidFill>
                  <a:srgbClr val="002060"/>
                </a:solidFill>
              </a:rPr>
              <a:t> Прогноз. Задача состоит в предсказании значения в некоторый будущий момент.</a:t>
            </a:r>
          </a:p>
          <a:p>
            <a:pPr marL="457200" lvl="0" indent="-457200" algn="l" hangingPunct="0">
              <a:buFont typeface="Wingdings" panose="05000000000000000000" pitchFamily="2" charset="2"/>
              <a:buChar char="Ø"/>
            </a:pPr>
            <a:r>
              <a:rPr lang="ru-RU" sz="3400" dirty="0">
                <a:solidFill>
                  <a:srgbClr val="002060"/>
                </a:solidFill>
              </a:rPr>
              <a:t> Оптимизация. Задача минимизации или максимизации целевой функции.</a:t>
            </a:r>
          </a:p>
          <a:p>
            <a:pPr marL="457200" lvl="0" indent="-457200" algn="l" hangingPunct="0">
              <a:buFont typeface="Wingdings" panose="05000000000000000000" pitchFamily="2" charset="2"/>
              <a:buChar char="Ø"/>
            </a:pPr>
            <a:r>
              <a:rPr lang="ru-RU" sz="3400" dirty="0">
                <a:solidFill>
                  <a:srgbClr val="002060"/>
                </a:solidFill>
              </a:rPr>
              <a:t> Управление. </a:t>
            </a:r>
          </a:p>
          <a:p>
            <a:pPr marL="457200" lvl="0" indent="-457200" algn="l" hangingPunct="0">
              <a:buFont typeface="Wingdings" panose="05000000000000000000" pitchFamily="2" charset="2"/>
              <a:buChar char="Ø"/>
            </a:pPr>
            <a:r>
              <a:rPr lang="ru-RU" sz="3400" dirty="0">
                <a:solidFill>
                  <a:srgbClr val="002060"/>
                </a:solidFill>
              </a:rPr>
              <a:t> Память адресуемая по содержанию(ассоциативная память). Необходима при создании мультимедийных баз данных.</a:t>
            </a:r>
          </a:p>
          <a:p>
            <a:pPr lvl="0" algn="l" hangingPunct="0">
              <a:buFont typeface="Wingdings" pitchFamily="2" charset="2"/>
              <a:buChar char="Ø"/>
            </a:pP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643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1071569"/>
          </a:xfrm>
        </p:spPr>
        <p:txBody>
          <a:bodyPr/>
          <a:lstStyle/>
          <a:p>
            <a:r>
              <a:rPr lang="ru-RU" b="1" dirty="0">
                <a:solidFill>
                  <a:srgbClr val="C00000"/>
                </a:solidFill>
              </a:rPr>
              <a:t>Известные типы сетей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2938" y="1643049"/>
            <a:ext cx="7772400" cy="4857783"/>
          </a:xfrm>
        </p:spPr>
        <p:txBody>
          <a:bodyPr>
            <a:normAutofit fontScale="70000" lnSpcReduction="20000"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ru-RU" sz="4400" dirty="0">
                <a:solidFill>
                  <a:srgbClr val="0070C0"/>
                </a:solidFill>
              </a:rPr>
              <a:t>Перцептрон </a:t>
            </a:r>
            <a:r>
              <a:rPr lang="ru-RU" sz="4400" dirty="0" err="1">
                <a:solidFill>
                  <a:srgbClr val="0070C0"/>
                </a:solidFill>
              </a:rPr>
              <a:t>Розенблатта</a:t>
            </a:r>
            <a:r>
              <a:rPr lang="ru-RU" sz="4400" dirty="0">
                <a:solidFill>
                  <a:srgbClr val="0070C0"/>
                </a:solidFill>
              </a:rPr>
              <a:t>;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ru-RU" sz="4400" dirty="0">
                <a:solidFill>
                  <a:srgbClr val="0070C0"/>
                </a:solidFill>
              </a:rPr>
              <a:t>Сплайн-модель Хакимова;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ru-RU" sz="4400" dirty="0">
                <a:solidFill>
                  <a:srgbClr val="0070C0"/>
                </a:solidFill>
              </a:rPr>
              <a:t>Многослойный перцептрон </a:t>
            </a:r>
            <a:r>
              <a:rPr lang="ru-RU" sz="4400" dirty="0" err="1">
                <a:solidFill>
                  <a:srgbClr val="0070C0"/>
                </a:solidFill>
              </a:rPr>
              <a:t>Розенблатта</a:t>
            </a:r>
            <a:r>
              <a:rPr lang="ru-RU" sz="4400" dirty="0">
                <a:solidFill>
                  <a:srgbClr val="0070C0"/>
                </a:solidFill>
              </a:rPr>
              <a:t>;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ru-RU" sz="4400" dirty="0">
                <a:solidFill>
                  <a:srgbClr val="0070C0"/>
                </a:solidFill>
              </a:rPr>
              <a:t>Многослойный перцептрон </a:t>
            </a:r>
            <a:r>
              <a:rPr lang="ru-RU" sz="4400" dirty="0" err="1">
                <a:solidFill>
                  <a:srgbClr val="0070C0"/>
                </a:solidFill>
              </a:rPr>
              <a:t>Румельхарта</a:t>
            </a:r>
            <a:r>
              <a:rPr lang="ru-RU" sz="4400" dirty="0">
                <a:solidFill>
                  <a:srgbClr val="0070C0"/>
                </a:solidFill>
              </a:rPr>
              <a:t>;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ru-RU" sz="4400" dirty="0">
                <a:solidFill>
                  <a:srgbClr val="0070C0"/>
                </a:solidFill>
              </a:rPr>
              <a:t>Сеть Джордана;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ru-RU" sz="4400" dirty="0">
                <a:solidFill>
                  <a:srgbClr val="0070C0"/>
                </a:solidFill>
              </a:rPr>
              <a:t>Сеть </a:t>
            </a:r>
            <a:r>
              <a:rPr lang="ru-RU" sz="4400" dirty="0" err="1">
                <a:solidFill>
                  <a:srgbClr val="0070C0"/>
                </a:solidFill>
              </a:rPr>
              <a:t>Элмана</a:t>
            </a:r>
            <a:r>
              <a:rPr lang="ru-RU" sz="4400" dirty="0">
                <a:solidFill>
                  <a:srgbClr val="0070C0"/>
                </a:solidFill>
              </a:rPr>
              <a:t>;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ru-RU" sz="4400" dirty="0">
                <a:solidFill>
                  <a:srgbClr val="0070C0"/>
                </a:solidFill>
              </a:rPr>
              <a:t>Сеть Хэмминга;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ru-RU" sz="4400" dirty="0">
                <a:solidFill>
                  <a:srgbClr val="0070C0"/>
                </a:solidFill>
              </a:rPr>
              <a:t>Сеть </a:t>
            </a:r>
            <a:r>
              <a:rPr lang="ru-RU" sz="4400" dirty="0" err="1">
                <a:solidFill>
                  <a:srgbClr val="0070C0"/>
                </a:solidFill>
              </a:rPr>
              <a:t>Ворда</a:t>
            </a:r>
            <a:r>
              <a:rPr lang="ru-RU" sz="4400" dirty="0">
                <a:solidFill>
                  <a:srgbClr val="0070C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623561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C00000"/>
                </a:solidFill>
              </a:rPr>
              <a:t>Современные направления развития НС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1124744"/>
            <a:ext cx="8568952" cy="5376089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rgbClr val="0070C0"/>
                </a:solidFill>
              </a:rPr>
              <a:t>Системы распознавания и классификации объектов на изображениях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rgbClr val="0070C0"/>
                </a:solidFill>
              </a:rPr>
              <a:t>Голосовые интерфейсы для интернета вещей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rgbClr val="0070C0"/>
                </a:solidFill>
              </a:rPr>
              <a:t>Системы мониторинга и обслуживания в кол-центрах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rgbClr val="0070C0"/>
                </a:solidFill>
              </a:rPr>
              <a:t>Замена ботами части функций операторов кол-центров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rgbClr val="0070C0"/>
                </a:solidFill>
              </a:rPr>
              <a:t>Системы выявления неполадок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rgbClr val="0070C0"/>
                </a:solidFill>
              </a:rPr>
              <a:t>Системы интеллектуальной безопасности и мониторинга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rgbClr val="0070C0"/>
                </a:solidFill>
              </a:rPr>
              <a:t>Системы </a:t>
            </a:r>
            <a:r>
              <a:rPr lang="ru-RU" sz="2400" dirty="0" err="1">
                <a:solidFill>
                  <a:srgbClr val="0070C0"/>
                </a:solidFill>
              </a:rPr>
              <a:t>видеоаналитики</a:t>
            </a:r>
            <a:endParaRPr lang="ru-RU" sz="2400" dirty="0">
              <a:solidFill>
                <a:srgbClr val="0070C0"/>
              </a:solidFill>
            </a:endParaRP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rgbClr val="0070C0"/>
                </a:solidFill>
              </a:rPr>
              <a:t>Оптимизация расположения объектов (склады, транспорт)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rgbClr val="0070C0"/>
                </a:solidFill>
              </a:rPr>
              <a:t>Управление производственными процессами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rgbClr val="0070C0"/>
                </a:solidFill>
              </a:rPr>
              <a:t>Перевод  «на лету» (для конференций)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rgbClr val="0070C0"/>
                </a:solidFill>
              </a:rPr>
              <a:t>Боты-консультанты технической поддержки</a:t>
            </a:r>
          </a:p>
        </p:txBody>
      </p:sp>
    </p:spTree>
    <p:extLst>
      <p:ext uri="{BB962C8B-B14F-4D97-AF65-F5344CB8AC3E}">
        <p14:creationId xmlns:p14="http://schemas.microsoft.com/office/powerpoint/2010/main" val="2346276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1071569"/>
          </a:xfrm>
        </p:spPr>
        <p:txBody>
          <a:bodyPr/>
          <a:lstStyle/>
          <a:p>
            <a:r>
              <a:rPr lang="ru-RU" b="1" dirty="0">
                <a:solidFill>
                  <a:srgbClr val="C00000"/>
                </a:solidFill>
              </a:rPr>
              <a:t>Нейрокомпьютеры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28662" y="1643050"/>
            <a:ext cx="7286676" cy="4214842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0070C0"/>
                </a:solidFill>
              </a:rPr>
              <a:t>Чаще всего реализуются </a:t>
            </a:r>
          </a:p>
          <a:p>
            <a:r>
              <a:rPr lang="ru-RU" sz="4400" dirty="0">
                <a:solidFill>
                  <a:srgbClr val="0070C0"/>
                </a:solidFill>
              </a:rPr>
              <a:t>в виде модуля параллельно работающих спецпроцессоров - </a:t>
            </a:r>
            <a:r>
              <a:rPr lang="ru-RU" sz="4400" dirty="0" err="1">
                <a:solidFill>
                  <a:srgbClr val="0070C0"/>
                </a:solidFill>
              </a:rPr>
              <a:t>нейровычислителей</a:t>
            </a:r>
            <a:endParaRPr lang="ru-RU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220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642941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rgbClr val="0070C0"/>
                </a:solidFill>
              </a:rPr>
              <a:t>Особенности нейрокомпьютеров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5786" y="1357298"/>
            <a:ext cx="7786742" cy="5000660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ru-RU" dirty="0">
                <a:solidFill>
                  <a:srgbClr val="7030A0"/>
                </a:solidFill>
              </a:rPr>
              <a:t>массовый параллелизм обработки; </a:t>
            </a:r>
          </a:p>
          <a:p>
            <a:pPr algn="l">
              <a:buFont typeface="Wingdings" pitchFamily="2" charset="2"/>
              <a:buChar char="Ø"/>
            </a:pPr>
            <a:r>
              <a:rPr lang="ru-RU" dirty="0">
                <a:solidFill>
                  <a:srgbClr val="7030A0"/>
                </a:solidFill>
              </a:rPr>
              <a:t>низкие  требования к стабильности и  	точности параметров элементарных 	узлов;</a:t>
            </a:r>
          </a:p>
          <a:p>
            <a:pPr algn="l">
              <a:buFont typeface="Wingdings" pitchFamily="2" charset="2"/>
              <a:buChar char="Ø"/>
            </a:pPr>
            <a:r>
              <a:rPr lang="ru-RU" dirty="0">
                <a:solidFill>
                  <a:srgbClr val="7030A0"/>
                </a:solidFill>
              </a:rPr>
              <a:t>устойчивость к помехам при большой 	размерности системы;</a:t>
            </a:r>
          </a:p>
          <a:p>
            <a:pPr algn="l">
              <a:buFont typeface="Wingdings" pitchFamily="2" charset="2"/>
              <a:buChar char="Ø"/>
            </a:pP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dirty="0" err="1">
                <a:solidFill>
                  <a:srgbClr val="7030A0"/>
                </a:solidFill>
              </a:rPr>
              <a:t>нейросистемы</a:t>
            </a:r>
            <a:r>
              <a:rPr lang="ru-RU" dirty="0">
                <a:solidFill>
                  <a:srgbClr val="7030A0"/>
                </a:solidFill>
              </a:rPr>
              <a:t> могут создаваться из 	низко надежных элементов, имеющих 	большой разброс параметров.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7772400" cy="1071569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rgbClr val="0070C0"/>
                </a:solidFill>
              </a:rPr>
              <a:t>Выделяют два подхода:</a:t>
            </a:r>
            <a:endParaRPr lang="ru-RU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1472" y="2071678"/>
            <a:ext cx="8215370" cy="4071966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ru-RU" sz="4000" dirty="0">
                <a:solidFill>
                  <a:srgbClr val="7030A0"/>
                </a:solidFill>
              </a:rPr>
              <a:t>Моделирование ИНС на ЭВМ  	общего назначения</a:t>
            </a:r>
          </a:p>
          <a:p>
            <a:pPr algn="l">
              <a:buFont typeface="Wingdings" pitchFamily="2" charset="2"/>
              <a:buChar char="Ø"/>
            </a:pPr>
            <a:r>
              <a:rPr lang="ru-RU" sz="4000" dirty="0">
                <a:solidFill>
                  <a:srgbClr val="7030A0"/>
                </a:solidFill>
              </a:rPr>
              <a:t> Создание специальных 	нейронных ЭВМ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000131"/>
          </a:xfrm>
        </p:spPr>
        <p:txBody>
          <a:bodyPr/>
          <a:lstStyle/>
          <a:p>
            <a:r>
              <a:rPr lang="ru-RU" b="1" dirty="0">
                <a:solidFill>
                  <a:srgbClr val="7030A0"/>
                </a:solidFill>
              </a:rPr>
              <a:t>Особенности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10" y="1142984"/>
            <a:ext cx="8072494" cy="5286412"/>
          </a:xfrm>
        </p:spPr>
        <p:txBody>
          <a:bodyPr>
            <a:normAutofit fontScale="85000" lnSpcReduction="20000"/>
          </a:bodyPr>
          <a:lstStyle/>
          <a:p>
            <a:pPr lvl="0" algn="l" hangingPunct="0">
              <a:buFont typeface="Wingdings" pitchFamily="2" charset="2"/>
              <a:buChar char="Ø"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ИНС ориентированы на параллельные вычисления;</a:t>
            </a:r>
          </a:p>
          <a:p>
            <a:pPr lvl="0" algn="l" hangingPunct="0">
              <a:buFont typeface="Wingdings" pitchFamily="2" charset="2"/>
              <a:buChar char="Ø"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ИНС не работают по жесткому алгоритму, а каждый 	раз обучаются решению проблемы;</a:t>
            </a:r>
          </a:p>
          <a:p>
            <a:pPr lvl="0" algn="l" hangingPunct="0">
              <a:buFont typeface="Wingdings" pitchFamily="2" charset="2"/>
              <a:buChar char="Ø"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Серьезная проблема - обучение сети ( организация 	специальных наборов данных; большие 	временные затраты и т.п.);</a:t>
            </a:r>
          </a:p>
          <a:p>
            <a:pPr lvl="0" algn="l" hangingPunct="0">
              <a:buFont typeface="Wingdings" pitchFamily="2" charset="2"/>
              <a:buChar char="Ø"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Нейронные ЭВМ не годятся для решения точных 	задач;</a:t>
            </a:r>
          </a:p>
          <a:p>
            <a:pPr lvl="0" algn="l" hangingPunct="0">
              <a:buFont typeface="Wingdings" pitchFamily="2" charset="2"/>
              <a:buChar char="Ø"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ИНС - ориентированы на обработку изображений, 	распознавание речи и т.д., т.е. на то, где 	необходимо обрабатывать неполную или 	неточную информацию;</a:t>
            </a:r>
          </a:p>
          <a:p>
            <a:pPr lvl="0" algn="l" hangingPunct="0">
              <a:buFont typeface="Wingdings" pitchFamily="2" charset="2"/>
              <a:buChar char="Ø"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Неспособность объяснять свои выводы. </a:t>
            </a:r>
          </a:p>
          <a:p>
            <a:pPr algn="l">
              <a:buFont typeface="Wingdings" pitchFamily="2" charset="2"/>
              <a:buChar char="Ø"/>
            </a:pP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1143007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5">
                    <a:lumMod val="50000"/>
                  </a:schemeClr>
                </a:solidFill>
              </a:rPr>
              <a:t>Искусственный нейрон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00174"/>
            <a:ext cx="703076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4291"/>
            <a:ext cx="7772400" cy="857255"/>
          </a:xfrm>
        </p:spPr>
        <p:txBody>
          <a:bodyPr/>
          <a:lstStyle/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Биологический нейрон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285860"/>
            <a:ext cx="7362790" cy="435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23473"/>
            <a:ext cx="7772400" cy="857255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Классы нейронов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09FE00C-9E31-46B5-BE6E-07C8F5DBFEA8}"/>
              </a:ext>
            </a:extLst>
          </p:cNvPr>
          <p:cNvSpPr/>
          <p:nvPr/>
        </p:nvSpPr>
        <p:spPr>
          <a:xfrm>
            <a:off x="539552" y="836712"/>
            <a:ext cx="8352928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	 Сенсорные (или рецепторные) – генерируют сигналы в ответ на энергию, подведенную к сенсорным датчикам (фоторецепторы или тельца, чувствительные к давлению -</a:t>
            </a:r>
            <a:r>
              <a:rPr lang="ru-RU" sz="2800" dirty="0" err="1">
                <a:solidFill>
                  <a:schemeClr val="tx2">
                    <a:lumMod val="75000"/>
                  </a:schemeClr>
                </a:solidFill>
              </a:rPr>
              <a:t>механорецепторы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).  Они трансформируют сигналы, поступающие на органы чувств.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	Моторные (</a:t>
            </a:r>
            <a:r>
              <a:rPr lang="ru-RU" sz="2800" dirty="0" err="1">
                <a:solidFill>
                  <a:schemeClr val="tx2">
                    <a:lumMod val="75000"/>
                  </a:schemeClr>
                </a:solidFill>
              </a:rPr>
              <a:t>эффекторные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) – передают сигналы к мышцам или железам, управляют их активностью.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tx2">
                    <a:lumMod val="75000"/>
                  </a:schemeClr>
                </a:solidFill>
              </a:rPr>
              <a:t>	Связующие (ассоциативные) – образуют сеть, которая соединяет сенсорные и моторные нейроны друг с другом. Считается, что мозг и центральная нервная система в основном состоит из таких нейронов.  </a:t>
            </a:r>
          </a:p>
          <a:p>
            <a:r>
              <a:rPr lang="ru-RU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60739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2853"/>
            <a:ext cx="7772400" cy="500065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Активационные функции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714356"/>
            <a:ext cx="6367488" cy="5877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4291"/>
            <a:ext cx="7815290" cy="785817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0070C0"/>
                </a:solidFill>
              </a:rPr>
              <a:t>Двухслойная сеть обратного распространения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643050"/>
            <a:ext cx="7788204" cy="445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64355" y="332656"/>
            <a:ext cx="7815290" cy="785817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0070C0"/>
                </a:solidFill>
              </a:rPr>
              <a:t>Обобщенный алгоритм сети обратного распространения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9C9DB10-2E63-4780-9C17-118B4F022A65}"/>
              </a:ext>
            </a:extLst>
          </p:cNvPr>
          <p:cNvSpPr/>
          <p:nvPr/>
        </p:nvSpPr>
        <p:spPr>
          <a:xfrm>
            <a:off x="467544" y="1268760"/>
            <a:ext cx="82809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-	</a:t>
            </a:r>
            <a:r>
              <a:rPr lang="ru-RU" sz="2800" dirty="0">
                <a:solidFill>
                  <a:schemeClr val="accent5">
                    <a:lumMod val="50000"/>
                  </a:schemeClr>
                </a:solidFill>
              </a:rPr>
              <a:t>Выбор очередной обучающей пары из обучающего множества  и подача входного вектора на вход сети.</a:t>
            </a:r>
          </a:p>
          <a:p>
            <a:r>
              <a:rPr lang="ru-RU" sz="2800" dirty="0">
                <a:solidFill>
                  <a:schemeClr val="accent5">
                    <a:lumMod val="50000"/>
                  </a:schemeClr>
                </a:solidFill>
              </a:rPr>
              <a:t>-	Вычисление выхода сети.</a:t>
            </a:r>
          </a:p>
          <a:p>
            <a:r>
              <a:rPr lang="ru-RU" sz="2800" dirty="0">
                <a:solidFill>
                  <a:schemeClr val="accent5">
                    <a:lumMod val="50000"/>
                  </a:schemeClr>
                </a:solidFill>
              </a:rPr>
              <a:t>-	Вычисление разности между выходом сети и требуемым выходом (целевым вектором обучающей пары).</a:t>
            </a:r>
          </a:p>
          <a:p>
            <a:r>
              <a:rPr lang="ru-RU" sz="2800" dirty="0">
                <a:solidFill>
                  <a:schemeClr val="accent5">
                    <a:lumMod val="50000"/>
                  </a:schemeClr>
                </a:solidFill>
              </a:rPr>
              <a:t>-	Коррекция весов сети так, чтобы минимизировать ошибку.</a:t>
            </a:r>
          </a:p>
          <a:p>
            <a:r>
              <a:rPr lang="ru-RU" sz="2800" dirty="0">
                <a:solidFill>
                  <a:schemeClr val="accent5">
                    <a:lumMod val="50000"/>
                  </a:schemeClr>
                </a:solidFill>
              </a:rPr>
              <a:t>-	Повторение шагов 1-4 для каждого вектора обучающего множества пока ошибка на всем множестве не станет приемлемой.</a:t>
            </a:r>
          </a:p>
        </p:txBody>
      </p:sp>
    </p:spTree>
    <p:extLst>
      <p:ext uri="{BB962C8B-B14F-4D97-AF65-F5344CB8AC3E}">
        <p14:creationId xmlns:p14="http://schemas.microsoft.com/office/powerpoint/2010/main" val="32679529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465</Words>
  <Application>Microsoft Office PowerPoint</Application>
  <PresentationFormat>Экран (4:3)</PresentationFormat>
  <Paragraphs>80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Тема Office</vt:lpstr>
      <vt:lpstr>Нейронные сети</vt:lpstr>
      <vt:lpstr>Выделяют два подхода:</vt:lpstr>
      <vt:lpstr>Особенности</vt:lpstr>
      <vt:lpstr>Искусственный нейрон</vt:lpstr>
      <vt:lpstr>Биологический нейрон</vt:lpstr>
      <vt:lpstr>Классы нейронов</vt:lpstr>
      <vt:lpstr>Активационные функции</vt:lpstr>
      <vt:lpstr>Двухслойная сеть обратного распространения</vt:lpstr>
      <vt:lpstr>Обобщенный алгоритм сети обратного распространения</vt:lpstr>
      <vt:lpstr>Направления обучения</vt:lpstr>
      <vt:lpstr>Фундаментальные свойства</vt:lpstr>
      <vt:lpstr>Типы правил обучения</vt:lpstr>
      <vt:lpstr>Задачи решаемые ИНС</vt:lpstr>
      <vt:lpstr>Известные типы сетей</vt:lpstr>
      <vt:lpstr>Современные направления развития НС</vt:lpstr>
      <vt:lpstr>Нейрокомпьютеры</vt:lpstr>
      <vt:lpstr>Особенности нейрокомпьютеров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Евгений</dc:creator>
  <cp:lastModifiedBy>Win 10 Pro</cp:lastModifiedBy>
  <cp:revision>94</cp:revision>
  <dcterms:created xsi:type="dcterms:W3CDTF">2015-09-09T21:47:50Z</dcterms:created>
  <dcterms:modified xsi:type="dcterms:W3CDTF">2022-08-23T14:45:49Z</dcterms:modified>
</cp:coreProperties>
</file>