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CF6"/>
    <a:srgbClr val="CC00CC"/>
    <a:srgbClr val="FF9900"/>
    <a:srgbClr val="6C2EF6"/>
    <a:srgbClr val="FF3300"/>
    <a:srgbClr val="FF7C80"/>
    <a:srgbClr val="FF33CC"/>
    <a:srgbClr val="3333CC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1" autoAdjust="0"/>
    <p:restoredTop sz="94139" autoAdjust="0"/>
  </p:normalViewPr>
  <p:slideViewPr>
    <p:cSldViewPr snapToGrid="0">
      <p:cViewPr varScale="1">
        <p:scale>
          <a:sx n="113" d="100"/>
          <a:sy n="113" d="100"/>
        </p:scale>
        <p:origin x="-55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DA450-D9BA-47D6-A08F-4DF35D4FFB2B}" type="datetimeFigureOut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2931A-05C9-4C38-95A7-B0BDAF2FE0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0526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МГТУ им. Н.Э. Баумана, кафедра</a:t>
            </a:r>
            <a:r>
              <a:rPr lang="ru-RU" baseline="0" dirty="0" smtClean="0"/>
              <a:t> ИУ6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931A-05C9-4C38-95A7-B0BDAF2FE0D0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269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931A-05C9-4C38-95A7-B0BDAF2FE0D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7529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15BB-225B-43B9-8B6B-0E056013BD8E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666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B3A5-BCFC-4F35-A797-BFA56478F051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758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A6D-55C3-4C62-B6D9-A4F06BA18EDE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287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69B8-B3F8-44B0-9C3E-B3D4F06C72DF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057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0D1-E5C0-4244-A229-AEEDEB96CC97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1060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DD04-5C20-4ACB-861B-91BA7304C7E2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174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CF87-0116-4735-BE1A-9221173AFCEE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20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9E6-B691-4BE6-AAE7-9A512A5B085E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504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D40-07DC-4F52-A27C-C8F8986B5AF1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36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FD59-865E-4AB4-9C36-33315BB59A54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273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AF-5B35-48FF-ACE5-C4F0E42AB8F4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609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AB00-EE0D-4AA4-997A-0D4A3B61603F}" type="datetime1">
              <a:rPr lang="ru-RU" smtClean="0"/>
              <a:pPr/>
              <a:t>01.05.2021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D8AB-F109-49D4-8145-2208DE2CB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8470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685800" y="1771406"/>
            <a:ext cx="7772400" cy="113000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Поток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сети. </a:t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Алгоритм Форда-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Фалкерсона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71600" y="740742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Дискретная математика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0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Постановка задачи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601" y="612000"/>
            <a:ext cx="8414798" cy="9233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Дана сеть с одним источником и одним стоком. </a:t>
            </a:r>
          </a:p>
          <a:p>
            <a:r>
              <a:rPr lang="ru-RU" dirty="0" smtClean="0"/>
              <a:t>Требуется распределить единицы потока по ориентированным ребрам сети так, чтобы величина потока в сети была максимальной.</a:t>
            </a:r>
            <a:endParaRPr lang="ru-R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1606" y="197068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→</a:t>
            </a:r>
            <a:r>
              <a:rPr lang="en-US" sz="2000" b="1" dirty="0" smtClean="0">
                <a:solidFill>
                  <a:srgbClr val="6C4CF6"/>
                </a:solidFill>
                <a:latin typeface="Calibri"/>
              </a:rPr>
              <a:t> </a:t>
            </a:r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endParaRPr lang="ru-RU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4601" y="4437357"/>
            <a:ext cx="84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Рассмотрим теоремы, предлагающие способы увеличения потока в сети.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35" y="1648434"/>
            <a:ext cx="4486285" cy="281002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899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601" y="612000"/>
            <a:ext cx="8414798" cy="1754326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Теорема 1</a:t>
            </a:r>
          </a:p>
          <a:p>
            <a:r>
              <a:rPr lang="ru-RU" dirty="0" smtClean="0"/>
              <a:t>Если (</a:t>
            </a:r>
            <a:r>
              <a:rPr lang="en-US" dirty="0" err="1" smtClean="0">
                <a:solidFill>
                  <a:srgbClr val="00B050"/>
                </a:solidFill>
              </a:rPr>
              <a:t>s</a:t>
            </a:r>
            <a:r>
              <a:rPr lang="en-US" dirty="0" err="1" smtClean="0"/>
              <a:t>,x</a:t>
            </a:r>
            <a:r>
              <a:rPr lang="ru-RU" baseline="-25000" dirty="0" smtClean="0"/>
              <a:t>1</a:t>
            </a:r>
            <a:r>
              <a:rPr lang="en-US" dirty="0" smtClean="0"/>
              <a:t>,…,x</a:t>
            </a:r>
            <a:r>
              <a:rPr lang="en-US" baseline="-25000" dirty="0" smtClean="0"/>
              <a:t>k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ru-RU" dirty="0" smtClean="0"/>
              <a:t>) – путь от источника </a:t>
            </a:r>
            <a:r>
              <a:rPr lang="ru-RU" dirty="0"/>
              <a:t>к</a:t>
            </a:r>
            <a:r>
              <a:rPr lang="ru-RU" dirty="0" smtClean="0"/>
              <a:t> стоку, состоящий только из ненасыщенных дуг, то значение потока на этом пути и, следовательно, во всей сети можно увеличить на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4601" y="2480982"/>
            <a:ext cx="84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Увеличение потока в сети на основании Теоремы 1 не нарушает условий баланса потока в каждом узле и в целом в сети. </a:t>
            </a:r>
            <a:r>
              <a:rPr lang="ru-RU" dirty="0" err="1" smtClean="0"/>
              <a:t>пименения</a:t>
            </a:r>
            <a:r>
              <a:rPr lang="ru-RU" dirty="0" smtClean="0"/>
              <a:t> </a:t>
            </a:r>
            <a:r>
              <a:rPr lang="ru-RU" dirty="0" err="1" smtClean="0"/>
              <a:t>Теоримы</a:t>
            </a:r>
            <a:r>
              <a:rPr lang="ru-RU" dirty="0" smtClean="0"/>
              <a:t> 1 хотя </a:t>
            </a:r>
            <a:r>
              <a:rPr lang="ru-RU" dirty="0"/>
              <a:t>бы одна дуга </a:t>
            </a:r>
            <a:r>
              <a:rPr lang="ru-RU" dirty="0" smtClean="0"/>
              <a:t>пути становится </a:t>
            </a:r>
            <a:r>
              <a:rPr lang="ru-RU" b="1" dirty="0" smtClean="0"/>
              <a:t>насыщенной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381576" y="1736821"/>
            <a:ext cx="420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Calibri"/>
              </a:rPr>
              <a:t>δ</a:t>
            </a:r>
            <a:r>
              <a:rPr lang="ru-RU" sz="2000" dirty="0" smtClean="0">
                <a:latin typeface="Calibri"/>
              </a:rPr>
              <a:t>*=</a:t>
            </a:r>
            <a:r>
              <a:rPr lang="en-US" sz="2000" dirty="0" smtClean="0">
                <a:latin typeface="Calibri"/>
              </a:rPr>
              <a:t>min</a:t>
            </a:r>
            <a:r>
              <a:rPr lang="ru-RU" sz="2000" baseline="-25000" dirty="0" smtClean="0">
                <a:latin typeface="Calibri"/>
              </a:rPr>
              <a:t> </a:t>
            </a:r>
            <a:r>
              <a:rPr lang="en-US" sz="2000" dirty="0" smtClean="0">
                <a:latin typeface="Calibri"/>
              </a:rPr>
              <a:t>{</a:t>
            </a:r>
            <a:r>
              <a:rPr lang="el-GR" sz="2000" dirty="0">
                <a:solidFill>
                  <a:srgbClr val="CC00CC"/>
                </a:solidFill>
              </a:rPr>
              <a:t>δ</a:t>
            </a:r>
            <a:r>
              <a:rPr lang="ru-RU" sz="2000" dirty="0" smtClean="0">
                <a:solidFill>
                  <a:srgbClr val="CC00CC"/>
                </a:solidFill>
              </a:rPr>
              <a:t>(х</a:t>
            </a:r>
            <a:r>
              <a:rPr lang="en-US" sz="2000" baseline="-25000" dirty="0" smtClean="0">
                <a:solidFill>
                  <a:srgbClr val="CC00CC"/>
                </a:solidFill>
              </a:rPr>
              <a:t>i</a:t>
            </a:r>
            <a:r>
              <a:rPr lang="ru-RU" sz="2000" dirty="0" smtClean="0">
                <a:solidFill>
                  <a:srgbClr val="CC00CC"/>
                </a:solidFill>
              </a:rPr>
              <a:t>,х</a:t>
            </a:r>
            <a:r>
              <a:rPr lang="en-US" sz="2000" baseline="-25000" dirty="0" smtClean="0">
                <a:solidFill>
                  <a:srgbClr val="CC00CC"/>
                </a:solidFill>
              </a:rPr>
              <a:t>j</a:t>
            </a:r>
            <a:r>
              <a:rPr lang="ru-RU" sz="2000" dirty="0" smtClean="0">
                <a:solidFill>
                  <a:srgbClr val="CC00CC"/>
                </a:solidFill>
              </a:rPr>
              <a:t>)</a:t>
            </a:r>
            <a:r>
              <a:rPr lang="en-US" sz="2000" dirty="0" smtClean="0">
                <a:latin typeface="Calibri"/>
              </a:rPr>
              <a:t>}</a:t>
            </a:r>
            <a:r>
              <a:rPr lang="ru-RU" sz="2000" dirty="0" smtClean="0">
                <a:latin typeface="Calibri"/>
              </a:rPr>
              <a:t>; </a:t>
            </a:r>
            <a:r>
              <a:rPr lang="el-GR" sz="2000" dirty="0" smtClean="0">
                <a:solidFill>
                  <a:srgbClr val="CC00CC"/>
                </a:solidFill>
              </a:rPr>
              <a:t>δ</a:t>
            </a:r>
            <a:r>
              <a:rPr lang="ru-RU" sz="2000" dirty="0" smtClean="0">
                <a:solidFill>
                  <a:srgbClr val="CC00CC"/>
                </a:solidFill>
              </a:rPr>
              <a:t>(</a:t>
            </a:r>
            <a:r>
              <a:rPr lang="ru-RU" sz="2000" dirty="0" err="1" smtClean="0">
                <a:solidFill>
                  <a:srgbClr val="CC00CC"/>
                </a:solidFill>
              </a:rPr>
              <a:t>х</a:t>
            </a:r>
            <a:r>
              <a:rPr lang="en-US" sz="2000" baseline="-25000" dirty="0" err="1" smtClean="0">
                <a:solidFill>
                  <a:srgbClr val="CC00CC"/>
                </a:solidFill>
              </a:rPr>
              <a:t>i</a:t>
            </a:r>
            <a:r>
              <a:rPr lang="ru-RU" sz="2000" dirty="0" smtClean="0">
                <a:solidFill>
                  <a:srgbClr val="CC00CC"/>
                </a:solidFill>
              </a:rPr>
              <a:t>,</a:t>
            </a:r>
            <a:r>
              <a:rPr lang="ru-RU" sz="2000" dirty="0" err="1" smtClean="0">
                <a:solidFill>
                  <a:srgbClr val="CC00CC"/>
                </a:solidFill>
              </a:rPr>
              <a:t>х</a:t>
            </a:r>
            <a:r>
              <a:rPr lang="en-US" sz="2000" baseline="-25000" dirty="0" smtClean="0">
                <a:solidFill>
                  <a:srgbClr val="CC00CC"/>
                </a:solidFill>
              </a:rPr>
              <a:t>j</a:t>
            </a:r>
            <a:r>
              <a:rPr lang="ru-RU" sz="2000" dirty="0" smtClean="0">
                <a:solidFill>
                  <a:srgbClr val="CC00CC"/>
                </a:solidFill>
              </a:rPr>
              <a:t>)=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en-US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en-US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ru-RU" sz="2000" dirty="0" smtClean="0"/>
              <a:t>-</a:t>
            </a:r>
            <a:r>
              <a:rPr lang="el-GR" sz="2000" dirty="0">
                <a:solidFill>
                  <a:srgbClr val="6C4CF6"/>
                </a:solidFill>
              </a:rPr>
              <a:t>ϕ</a:t>
            </a:r>
            <a:r>
              <a:rPr lang="ru-RU" sz="2000" dirty="0" smtClean="0">
                <a:solidFill>
                  <a:srgbClr val="6C4CF6"/>
                </a:solidFill>
              </a:rPr>
              <a:t>(х</a:t>
            </a:r>
            <a:r>
              <a:rPr lang="en-US" sz="2000" baseline="-25000" dirty="0" smtClean="0">
                <a:solidFill>
                  <a:srgbClr val="6C4CF6"/>
                </a:solidFill>
              </a:rPr>
              <a:t>i</a:t>
            </a:r>
            <a:r>
              <a:rPr lang="ru-RU" sz="2000" dirty="0" smtClean="0">
                <a:solidFill>
                  <a:srgbClr val="6C4CF6"/>
                </a:solidFill>
              </a:rPr>
              <a:t>,х</a:t>
            </a:r>
            <a:r>
              <a:rPr lang="en-US" sz="2000" baseline="-25000" dirty="0" smtClean="0">
                <a:solidFill>
                  <a:srgbClr val="6C4CF6"/>
                </a:solidFill>
              </a:rPr>
              <a:t>j</a:t>
            </a:r>
            <a:r>
              <a:rPr lang="ru-RU" sz="2000" dirty="0" smtClean="0">
                <a:solidFill>
                  <a:srgbClr val="6C4CF6"/>
                </a:solidFill>
              </a:rPr>
              <a:t>)</a:t>
            </a:r>
            <a:r>
              <a:rPr lang="en-US" sz="2000" dirty="0" smtClean="0"/>
              <a:t>.</a:t>
            </a:r>
            <a:endParaRPr lang="ru-RU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4601" y="3266388"/>
            <a:ext cx="84147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в сети не осталось путей из источника в сток, состоящих только из </a:t>
            </a:r>
            <a:r>
              <a:rPr lang="ru-RU" dirty="0"/>
              <a:t>ненасыщенных дуг, то </a:t>
            </a:r>
            <a:r>
              <a:rPr lang="ru-RU" dirty="0" smtClean="0"/>
              <a:t>текущий поток называют </a:t>
            </a:r>
            <a:r>
              <a:rPr lang="ru-RU" b="1" i="1" dirty="0" smtClean="0">
                <a:solidFill>
                  <a:srgbClr val="6C4CF6"/>
                </a:solidFill>
              </a:rPr>
              <a:t>полным потоком</a:t>
            </a:r>
            <a:r>
              <a:rPr lang="ru-RU" dirty="0" smtClean="0"/>
              <a:t> (</a:t>
            </a:r>
            <a:r>
              <a:rPr lang="el-GR" sz="2000" b="1" dirty="0">
                <a:solidFill>
                  <a:srgbClr val="6C4CF6"/>
                </a:solidFill>
              </a:rPr>
              <a:t>ϕ</a:t>
            </a:r>
            <a:r>
              <a:rPr lang="ru-RU" sz="2000" b="1" baseline="-25000" dirty="0" err="1" smtClean="0">
                <a:solidFill>
                  <a:srgbClr val="6C4CF6"/>
                </a:solidFill>
              </a:rPr>
              <a:t>п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663065" y="3954187"/>
            <a:ext cx="18178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 общем случае</a:t>
            </a:r>
          </a:p>
          <a:p>
            <a:pPr algn="ctr"/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ru-RU" sz="2000" b="1" baseline="-25000" dirty="0" err="1" smtClean="0">
                <a:solidFill>
                  <a:srgbClr val="6C4CF6"/>
                </a:solidFill>
              </a:rPr>
              <a:t>п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≠</a:t>
            </a:r>
            <a:r>
              <a:rPr lang="en-US" sz="2000" b="1" dirty="0" smtClean="0">
                <a:solidFill>
                  <a:srgbClr val="6C4CF6"/>
                </a:solidFill>
                <a:latin typeface="Calibri"/>
              </a:rPr>
              <a:t> </a:t>
            </a:r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endParaRPr lang="ru-RU" sz="2000" baseline="-25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11087" y="2064123"/>
            <a:ext cx="1613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/>
              <a:t>по всем дугам </a:t>
            </a:r>
            <a:r>
              <a:rPr lang="ru-RU" sz="1050" dirty="0" smtClean="0">
                <a:solidFill>
                  <a:srgbClr val="CC00CC"/>
                </a:solidFill>
              </a:rPr>
              <a:t>(</a:t>
            </a:r>
            <a:r>
              <a:rPr lang="ru-RU" sz="1050" dirty="0" err="1" smtClean="0">
                <a:solidFill>
                  <a:srgbClr val="CC00CC"/>
                </a:solidFill>
              </a:rPr>
              <a:t>х</a:t>
            </a:r>
            <a:r>
              <a:rPr lang="en-US" sz="1050" baseline="-25000" dirty="0" err="1" smtClean="0">
                <a:solidFill>
                  <a:srgbClr val="CC00CC"/>
                </a:solidFill>
              </a:rPr>
              <a:t>i</a:t>
            </a:r>
            <a:r>
              <a:rPr lang="ru-RU" sz="1050" dirty="0" smtClean="0">
                <a:solidFill>
                  <a:srgbClr val="CC00CC"/>
                </a:solidFill>
              </a:rPr>
              <a:t>,</a:t>
            </a:r>
            <a:r>
              <a:rPr lang="ru-RU" sz="1050" dirty="0" err="1" smtClean="0">
                <a:solidFill>
                  <a:srgbClr val="CC00CC"/>
                </a:solidFill>
              </a:rPr>
              <a:t>х</a:t>
            </a:r>
            <a:r>
              <a:rPr lang="en-US" sz="1050" baseline="-25000" dirty="0" smtClean="0">
                <a:solidFill>
                  <a:srgbClr val="CC00CC"/>
                </a:solidFill>
              </a:rPr>
              <a:t>j</a:t>
            </a:r>
            <a:r>
              <a:rPr lang="ru-RU" sz="1050" dirty="0" smtClean="0">
                <a:solidFill>
                  <a:srgbClr val="CC00CC"/>
                </a:solidFill>
              </a:rPr>
              <a:t>) </a:t>
            </a:r>
            <a:r>
              <a:rPr lang="ru-RU" sz="1050" dirty="0" smtClean="0"/>
              <a:t>пути</a:t>
            </a:r>
            <a:endParaRPr lang="ru-RU" sz="1050" dirty="0"/>
          </a:p>
        </p:txBody>
      </p:sp>
    </p:spTree>
    <p:extLst>
      <p:ext uri="{BB962C8B-B14F-4D97-AF65-F5344CB8AC3E}">
        <p14:creationId xmlns="" xmlns:p14="http://schemas.microsoft.com/office/powerpoint/2010/main" val="5308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Вода3"/>
          <p:cNvSpPr/>
          <p:nvPr/>
        </p:nvSpPr>
        <p:spPr>
          <a:xfrm>
            <a:off x="6833923" y="1322011"/>
            <a:ext cx="1207199" cy="1705496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Вода2"/>
          <p:cNvSpPr/>
          <p:nvPr/>
        </p:nvSpPr>
        <p:spPr>
          <a:xfrm>
            <a:off x="5608998" y="2464348"/>
            <a:ext cx="1207199" cy="558062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Вода1"/>
          <p:cNvSpPr/>
          <p:nvPr/>
        </p:nvSpPr>
        <p:spPr>
          <a:xfrm>
            <a:off x="4389049" y="1899748"/>
            <a:ext cx="1207199" cy="1127821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Пузыри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70" y="2404639"/>
            <a:ext cx="207947" cy="402260"/>
          </a:xfrm>
          <a:prstGeom prst="rect">
            <a:avLst/>
          </a:prstGeom>
        </p:spPr>
      </p:pic>
      <p:pic>
        <p:nvPicPr>
          <p:cNvPr id="12" name="Пузыри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06" y="2662883"/>
            <a:ext cx="314168" cy="276895"/>
          </a:xfrm>
          <a:prstGeom prst="rect">
            <a:avLst/>
          </a:prstGeom>
        </p:spPr>
      </p:pic>
      <p:pic>
        <p:nvPicPr>
          <p:cNvPr id="13" name="Пузыри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09" y="2866207"/>
            <a:ext cx="163402" cy="144016"/>
          </a:xfrm>
          <a:prstGeom prst="rect">
            <a:avLst/>
          </a:prstGeom>
        </p:spPr>
      </p:pic>
      <p:pic>
        <p:nvPicPr>
          <p:cNvPr id="14" name="Пузыри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71" y="2548655"/>
            <a:ext cx="207947" cy="402260"/>
          </a:xfrm>
          <a:prstGeom prst="rect">
            <a:avLst/>
          </a:prstGeom>
        </p:spPr>
      </p:pic>
      <p:pic>
        <p:nvPicPr>
          <p:cNvPr id="16" name="Пузыри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07" y="2662883"/>
            <a:ext cx="314168" cy="276895"/>
          </a:xfrm>
          <a:prstGeom prst="rect">
            <a:avLst/>
          </a:prstGeom>
        </p:spPr>
      </p:pic>
      <p:sp>
        <p:nvSpPr>
          <p:cNvPr id="17" name="Шторка3"/>
          <p:cNvSpPr/>
          <p:nvPr/>
        </p:nvSpPr>
        <p:spPr>
          <a:xfrm>
            <a:off x="6827754" y="1294731"/>
            <a:ext cx="1218822" cy="593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Шторка1"/>
          <p:cNvSpPr/>
          <p:nvPr/>
        </p:nvSpPr>
        <p:spPr>
          <a:xfrm>
            <a:off x="4385366" y="1870795"/>
            <a:ext cx="1218822" cy="593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Шторка2"/>
          <p:cNvSpPr/>
          <p:nvPr/>
        </p:nvSpPr>
        <p:spPr>
          <a:xfrm>
            <a:off x="5607729" y="2429370"/>
            <a:ext cx="1218822" cy="593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11766" y="64820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9900"/>
                </a:solidFill>
              </a:rPr>
              <a:t>Пример:</a:t>
            </a:r>
            <a:endParaRPr lang="ru-RU" i="1" dirty="0">
              <a:solidFill>
                <a:srgbClr val="FF9900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210170" y="574651"/>
            <a:ext cx="4044106" cy="2895419"/>
            <a:chOff x="4210170" y="574651"/>
            <a:chExt cx="4044106" cy="2895419"/>
          </a:xfrm>
        </p:grpSpPr>
        <p:cxnSp>
          <p:nvCxnSpPr>
            <p:cNvPr id="20" name="Предел3"/>
            <p:cNvCxnSpPr/>
            <p:nvPr/>
          </p:nvCxnSpPr>
          <p:spPr>
            <a:xfrm>
              <a:off x="5609231" y="745028"/>
              <a:ext cx="1215818" cy="0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едел2"/>
            <p:cNvCxnSpPr/>
            <p:nvPr/>
          </p:nvCxnSpPr>
          <p:spPr>
            <a:xfrm>
              <a:off x="6836642" y="1322011"/>
              <a:ext cx="1215818" cy="0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едел1"/>
            <p:cNvCxnSpPr/>
            <p:nvPr/>
          </p:nvCxnSpPr>
          <p:spPr>
            <a:xfrm>
              <a:off x="4386868" y="1899936"/>
              <a:ext cx="1215818" cy="0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28" idx="6"/>
              <a:endCxn id="41" idx="2"/>
            </p:cNvCxnSpPr>
            <p:nvPr/>
          </p:nvCxnSpPr>
          <p:spPr>
            <a:xfrm>
              <a:off x="4488064" y="3027569"/>
              <a:ext cx="1008112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41" idx="6"/>
              <a:endCxn id="54" idx="2"/>
            </p:cNvCxnSpPr>
            <p:nvPr/>
          </p:nvCxnSpPr>
          <p:spPr>
            <a:xfrm>
              <a:off x="5712200" y="3027569"/>
              <a:ext cx="1008112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/>
          </p:nvGrpSpPr>
          <p:grpSpPr>
            <a:xfrm>
              <a:off x="4210170" y="574651"/>
              <a:ext cx="381836" cy="2895419"/>
              <a:chOff x="2360028" y="1988840"/>
              <a:chExt cx="381836" cy="2895419"/>
            </a:xfrm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2384771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30" name="Прямая соединительная линия 29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единительная линия 32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28" name="Овал 27"/>
              <p:cNvSpPr/>
              <p:nvPr/>
            </p:nvSpPr>
            <p:spPr>
              <a:xfrm>
                <a:off x="2421898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60028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х</a:t>
                </a:r>
                <a:r>
                  <a:rPr lang="en-US" sz="2000" baseline="-25000" dirty="0" smtClean="0"/>
                  <a:t>1</a:t>
                </a:r>
                <a:endParaRPr lang="ru-RU" sz="2000" baseline="-25000" dirty="0"/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>
              <a:off x="5430927" y="574651"/>
              <a:ext cx="381836" cy="2895419"/>
              <a:chOff x="3508777" y="1988840"/>
              <a:chExt cx="381836" cy="2895419"/>
            </a:xfrm>
          </p:grpSpPr>
          <p:grpSp>
            <p:nvGrpSpPr>
              <p:cNvPr id="40" name="Группа 39"/>
              <p:cNvGrpSpPr/>
              <p:nvPr/>
            </p:nvGrpSpPr>
            <p:grpSpPr>
              <a:xfrm>
                <a:off x="3530083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41" name="Овал 40"/>
              <p:cNvSpPr/>
              <p:nvPr/>
            </p:nvSpPr>
            <p:spPr>
              <a:xfrm>
                <a:off x="3574026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08777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</a:t>
                </a:r>
                <a:r>
                  <a:rPr lang="en-US" sz="2000" baseline="-25000" dirty="0"/>
                  <a:t>2</a:t>
                </a:r>
                <a:endParaRPr lang="ru-RU" sz="2000" baseline="-25000" dirty="0"/>
              </a:p>
            </p:txBody>
          </p:sp>
        </p:grpSp>
        <p:grpSp>
          <p:nvGrpSpPr>
            <p:cNvPr id="52" name="Группа 51"/>
            <p:cNvGrpSpPr/>
            <p:nvPr/>
          </p:nvGrpSpPr>
          <p:grpSpPr>
            <a:xfrm>
              <a:off x="6651684" y="574651"/>
              <a:ext cx="381836" cy="2895419"/>
              <a:chOff x="4657526" y="1988840"/>
              <a:chExt cx="381836" cy="2895419"/>
            </a:xfrm>
          </p:grpSpPr>
          <p:grpSp>
            <p:nvGrpSpPr>
              <p:cNvPr id="53" name="Группа 52"/>
              <p:cNvGrpSpPr/>
              <p:nvPr/>
            </p:nvGrpSpPr>
            <p:grpSpPr>
              <a:xfrm>
                <a:off x="4682211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54" name="Овал 53"/>
              <p:cNvSpPr/>
              <p:nvPr/>
            </p:nvSpPr>
            <p:spPr>
              <a:xfrm>
                <a:off x="4726154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57526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</a:t>
                </a:r>
                <a:r>
                  <a:rPr lang="en-US" sz="2000" baseline="-25000" dirty="0" smtClean="0"/>
                  <a:t>3</a:t>
                </a:r>
                <a:endParaRPr lang="ru-RU" sz="2000" baseline="-25000" dirty="0"/>
              </a:p>
            </p:txBody>
          </p:sp>
        </p:grpSp>
        <p:grpSp>
          <p:nvGrpSpPr>
            <p:cNvPr id="65" name="Группа 64"/>
            <p:cNvGrpSpPr/>
            <p:nvPr/>
          </p:nvGrpSpPr>
          <p:grpSpPr>
            <a:xfrm>
              <a:off x="7872440" y="574651"/>
              <a:ext cx="381836" cy="2895419"/>
              <a:chOff x="5806274" y="1988840"/>
              <a:chExt cx="381836" cy="2895419"/>
            </a:xfrm>
          </p:grpSpPr>
          <p:grpSp>
            <p:nvGrpSpPr>
              <p:cNvPr id="66" name="Группа 65"/>
              <p:cNvGrpSpPr/>
              <p:nvPr/>
            </p:nvGrpSpPr>
            <p:grpSpPr>
              <a:xfrm>
                <a:off x="5834339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69" name="Прямая соединительная линия 68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5806274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</a:t>
                </a:r>
                <a:r>
                  <a:rPr lang="en-US" sz="2000" baseline="-25000" dirty="0" smtClean="0"/>
                  <a:t>4</a:t>
                </a:r>
                <a:endParaRPr lang="ru-RU" sz="2000" baseline="-25000" dirty="0"/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5878282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78" name="Прямая со стрелкой 77"/>
            <p:cNvCxnSpPr>
              <a:stCxn id="54" idx="6"/>
              <a:endCxn id="68" idx="2"/>
            </p:cNvCxnSpPr>
            <p:nvPr/>
          </p:nvCxnSpPr>
          <p:spPr>
            <a:xfrm>
              <a:off x="6936336" y="3027569"/>
              <a:ext cx="1008112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4668556" y="3297758"/>
            <a:ext cx="3008438" cy="409416"/>
            <a:chOff x="4668556" y="3297758"/>
            <a:chExt cx="3008438" cy="409416"/>
          </a:xfrm>
        </p:grpSpPr>
        <p:sp>
          <p:nvSpPr>
            <p:cNvPr id="79" name="TextBox 78"/>
            <p:cNvSpPr txBox="1"/>
            <p:nvPr/>
          </p:nvSpPr>
          <p:spPr>
            <a:xfrm>
              <a:off x="4668556" y="3297758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en-US" sz="2000" dirty="0" smtClean="0"/>
                <a:t>/</a:t>
              </a:r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00905" y="3307064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6C4CF6"/>
                  </a:solidFill>
                </a:rPr>
                <a:t>0</a:t>
              </a:r>
              <a:r>
                <a:rPr lang="en-US" sz="2000" dirty="0" smtClean="0"/>
                <a:t>/</a:t>
              </a:r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33255" y="3298601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r>
                <a:rPr lang="en-US" sz="2000" dirty="0" smtClean="0"/>
                <a:t>/</a:t>
              </a:r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086745" y="3714566"/>
            <a:ext cx="6708871" cy="411741"/>
            <a:chOff x="1086745" y="3714566"/>
            <a:chExt cx="6708871" cy="411741"/>
          </a:xfrm>
        </p:grpSpPr>
        <p:sp>
          <p:nvSpPr>
            <p:cNvPr id="83" name="TextBox 82"/>
            <p:cNvSpPr txBox="1"/>
            <p:nvPr/>
          </p:nvSpPr>
          <p:spPr>
            <a:xfrm>
              <a:off x="4549934" y="3726197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ru-RU" sz="2000" dirty="0" smtClean="0"/>
                <a:t>-</a:t>
              </a:r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ru-RU" sz="2000" dirty="0" smtClean="0"/>
                <a:t>=</a:t>
              </a:r>
              <a:r>
                <a:rPr lang="ru-RU" sz="2000" dirty="0" smtClean="0">
                  <a:solidFill>
                    <a:srgbClr val="CC00CC"/>
                  </a:solidFill>
                </a:rPr>
                <a:t>1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86745" y="3772363"/>
              <a:ext cx="2889503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 algn="r">
                <a:defRPr sz="1600" i="1">
                  <a:solidFill>
                    <a:srgbClr val="FF9900"/>
                  </a:solidFill>
                </a:defRPr>
              </a:lvl1pPr>
            </a:lstStyle>
            <a:p>
              <a:r>
                <a:rPr lang="ru-RU" sz="1400" dirty="0" smtClean="0"/>
                <a:t>1) Вычисляем </a:t>
              </a:r>
              <a:r>
                <a:rPr lang="el-GR" sz="1400" i="0" dirty="0"/>
                <a:t>δ</a:t>
              </a:r>
              <a:r>
                <a:rPr lang="ru-RU" sz="1400" i="0" dirty="0"/>
                <a:t> </a:t>
              </a:r>
              <a:r>
                <a:rPr lang="ru-RU" sz="1400" dirty="0"/>
                <a:t>каждой дуги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82283" y="37203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r>
                <a:rPr lang="ru-RU" sz="2000" dirty="0" smtClean="0"/>
                <a:t>-</a:t>
              </a:r>
              <a:r>
                <a:rPr lang="ru-RU" sz="2000" dirty="0" smtClean="0">
                  <a:solidFill>
                    <a:srgbClr val="6C4CF6"/>
                  </a:solidFill>
                </a:rPr>
                <a:t>0</a:t>
              </a:r>
              <a:r>
                <a:rPr lang="ru-RU" sz="2000" dirty="0" smtClean="0"/>
                <a:t>=</a:t>
              </a:r>
              <a:r>
                <a:rPr lang="ru-RU" sz="2000" dirty="0" smtClean="0">
                  <a:solidFill>
                    <a:srgbClr val="CC00CC"/>
                  </a:solidFill>
                </a:rPr>
                <a:t>4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14633" y="3714566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r>
                <a:rPr lang="ru-RU" sz="2000" dirty="0" smtClean="0"/>
                <a:t>-</a:t>
              </a:r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r>
                <a:rPr lang="ru-RU" sz="2000" dirty="0" smtClean="0"/>
                <a:t>=</a:t>
              </a:r>
              <a:r>
                <a:rPr lang="ru-RU" sz="2000" dirty="0" smtClean="0">
                  <a:solidFill>
                    <a:srgbClr val="CC00CC"/>
                  </a:solidFill>
                </a:rPr>
                <a:t>1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88981" y="2531986"/>
            <a:ext cx="3232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Calibri"/>
              </a:rPr>
              <a:t>δ</a:t>
            </a:r>
            <a:r>
              <a:rPr lang="ru-RU" sz="2000" dirty="0" smtClean="0">
                <a:latin typeface="Calibri"/>
              </a:rPr>
              <a:t>*=</a:t>
            </a:r>
            <a:r>
              <a:rPr lang="en-US" sz="2000" dirty="0" smtClean="0">
                <a:latin typeface="Calibri"/>
              </a:rPr>
              <a:t>min</a:t>
            </a:r>
            <a:r>
              <a:rPr lang="ru-RU" sz="2000" baseline="-25000" dirty="0" smtClean="0"/>
              <a:t>по </a:t>
            </a:r>
            <a:r>
              <a:rPr lang="ru-RU" sz="2000" baseline="-25000" dirty="0"/>
              <a:t>всем дугам пути</a:t>
            </a:r>
            <a:r>
              <a:rPr lang="en-US" sz="2000" dirty="0" smtClean="0">
                <a:latin typeface="Calibri"/>
              </a:rPr>
              <a:t>{</a:t>
            </a:r>
            <a:r>
              <a:rPr lang="el-GR" sz="2000" dirty="0">
                <a:solidFill>
                  <a:srgbClr val="CC00CC"/>
                </a:solidFill>
              </a:rPr>
              <a:t>δ</a:t>
            </a:r>
            <a:r>
              <a:rPr lang="ru-RU" sz="2000" dirty="0" smtClean="0">
                <a:solidFill>
                  <a:srgbClr val="CC00CC"/>
                </a:solidFill>
              </a:rPr>
              <a:t>(х</a:t>
            </a:r>
            <a:r>
              <a:rPr lang="en-US" sz="2000" baseline="-25000" dirty="0" smtClean="0">
                <a:solidFill>
                  <a:srgbClr val="CC00CC"/>
                </a:solidFill>
              </a:rPr>
              <a:t>i</a:t>
            </a:r>
            <a:r>
              <a:rPr lang="ru-RU" sz="2000" dirty="0" smtClean="0">
                <a:solidFill>
                  <a:srgbClr val="CC00CC"/>
                </a:solidFill>
              </a:rPr>
              <a:t>,х</a:t>
            </a:r>
            <a:r>
              <a:rPr lang="en-US" sz="2000" baseline="-25000" dirty="0" smtClean="0">
                <a:solidFill>
                  <a:srgbClr val="CC00CC"/>
                </a:solidFill>
              </a:rPr>
              <a:t>j</a:t>
            </a:r>
            <a:r>
              <a:rPr lang="ru-RU" sz="2000" dirty="0" smtClean="0">
                <a:solidFill>
                  <a:srgbClr val="CC00CC"/>
                </a:solidFill>
              </a:rPr>
              <a:t>)</a:t>
            </a:r>
            <a:r>
              <a:rPr lang="en-US" sz="2000" dirty="0" smtClean="0">
                <a:latin typeface="Calibri"/>
              </a:rPr>
              <a:t>}</a:t>
            </a:r>
            <a:endParaRPr lang="ru-RU" sz="2000" baseline="-25000" dirty="0"/>
          </a:p>
        </p:txBody>
      </p:sp>
      <p:grpSp>
        <p:nvGrpSpPr>
          <p:cNvPr id="100" name="Группа 99"/>
          <p:cNvGrpSpPr/>
          <p:nvPr/>
        </p:nvGrpSpPr>
        <p:grpSpPr>
          <a:xfrm>
            <a:off x="0" y="4560640"/>
            <a:ext cx="7820462" cy="400110"/>
            <a:chOff x="0" y="4560640"/>
            <a:chExt cx="7820462" cy="400110"/>
          </a:xfrm>
        </p:grpSpPr>
        <p:sp>
          <p:nvSpPr>
            <p:cNvPr id="85" name="TextBox 84"/>
            <p:cNvSpPr txBox="1"/>
            <p:nvPr/>
          </p:nvSpPr>
          <p:spPr>
            <a:xfrm>
              <a:off x="0" y="4606806"/>
              <a:ext cx="397624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ru-RU" sz="1400" i="1" dirty="0" smtClean="0">
                  <a:solidFill>
                    <a:srgbClr val="FF9900"/>
                  </a:solidFill>
                </a:rPr>
                <a:t>3) Увеличиваем поток на каждой дуге на </a:t>
              </a:r>
              <a:r>
                <a:rPr lang="el-GR" sz="1400" dirty="0" smtClean="0">
                  <a:solidFill>
                    <a:srgbClr val="FF9900"/>
                  </a:solidFill>
                </a:rPr>
                <a:t>δ</a:t>
              </a:r>
              <a:r>
                <a:rPr lang="ru-RU" sz="1400" dirty="0" smtClean="0">
                  <a:solidFill>
                    <a:srgbClr val="FF9900"/>
                  </a:solidFill>
                </a:rPr>
                <a:t>*=1</a:t>
              </a:r>
              <a:endParaRPr lang="ru-RU" sz="1400" i="1" dirty="0">
                <a:solidFill>
                  <a:srgbClr val="FF99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25086" y="456064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ru-RU" sz="2000" dirty="0" smtClean="0"/>
                <a:t>+1=</a:t>
              </a:r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57435" y="456064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0</a:t>
              </a:r>
              <a:r>
                <a:rPr lang="ru-RU" sz="2000" dirty="0" smtClean="0"/>
                <a:t>+1=</a:t>
              </a:r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89785" y="456064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r>
                <a:rPr lang="ru-RU" sz="2000" dirty="0" smtClean="0"/>
                <a:t>+1=</a:t>
              </a:r>
              <a:r>
                <a:rPr lang="ru-RU" sz="2000" dirty="0" smtClean="0">
                  <a:solidFill>
                    <a:srgbClr val="6C4CF6"/>
                  </a:solidFill>
                </a:rPr>
                <a:t>3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67545" y="4122599"/>
            <a:ext cx="6666484" cy="400110"/>
            <a:chOff x="467545" y="4122599"/>
            <a:chExt cx="6666484" cy="400110"/>
          </a:xfrm>
        </p:grpSpPr>
        <p:sp>
          <p:nvSpPr>
            <p:cNvPr id="89" name="TextBox 88"/>
            <p:cNvSpPr txBox="1"/>
            <p:nvPr/>
          </p:nvSpPr>
          <p:spPr>
            <a:xfrm>
              <a:off x="5222928" y="4122599"/>
              <a:ext cx="1911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 smtClean="0">
                  <a:latin typeface="Calibri"/>
                </a:rPr>
                <a:t>δ</a:t>
              </a:r>
              <a:r>
                <a:rPr lang="ru-RU" sz="2000" dirty="0" smtClean="0">
                  <a:latin typeface="Calibri"/>
                </a:rPr>
                <a:t>*=</a:t>
              </a:r>
              <a:r>
                <a:rPr lang="en-US" sz="2000" dirty="0" smtClean="0">
                  <a:latin typeface="Calibri"/>
                </a:rPr>
                <a:t>min{</a:t>
              </a:r>
              <a:r>
                <a:rPr lang="ru-RU" sz="2000" dirty="0" smtClean="0">
                  <a:solidFill>
                    <a:srgbClr val="CC00CC"/>
                  </a:solidFill>
                </a:rPr>
                <a:t>1,4,1</a:t>
              </a:r>
              <a:r>
                <a:rPr lang="en-US" sz="2000" dirty="0" smtClean="0">
                  <a:latin typeface="Calibri"/>
                </a:rPr>
                <a:t>}=</a:t>
              </a:r>
              <a:r>
                <a:rPr lang="ru-RU" sz="2000" dirty="0" smtClean="0">
                  <a:latin typeface="Calibri"/>
                </a:rPr>
                <a:t>1</a:t>
              </a:r>
              <a:endParaRPr lang="ru-RU" sz="2000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7545" y="4168765"/>
              <a:ext cx="350870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 algn="r">
                <a:defRPr sz="1600" i="1">
                  <a:solidFill>
                    <a:srgbClr val="FF9900"/>
                  </a:solidFill>
                </a:defRPr>
              </a:lvl1pPr>
            </a:lstStyle>
            <a:p>
              <a:r>
                <a:rPr lang="ru-RU" sz="1400" dirty="0" smtClean="0"/>
                <a:t>2) Определяем минимальную величину</a:t>
              </a:r>
              <a:endParaRPr lang="ru-RU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11766" y="1104370"/>
            <a:ext cx="352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Рассмотрим (х</a:t>
            </a:r>
            <a:r>
              <a:rPr lang="ru-RU" baseline="-25000" dirty="0" smtClean="0"/>
              <a:t>1</a:t>
            </a:r>
            <a:r>
              <a:rPr lang="ru-RU" dirty="0" smtClean="0"/>
              <a:t>,х</a:t>
            </a:r>
            <a:r>
              <a:rPr lang="ru-RU" baseline="-25000" dirty="0" smtClean="0"/>
              <a:t>2</a:t>
            </a:r>
            <a:r>
              <a:rPr lang="ru-RU" dirty="0" smtClean="0"/>
              <a:t>,х</a:t>
            </a:r>
            <a:r>
              <a:rPr lang="ru-RU" baseline="-25000" dirty="0" smtClean="0"/>
              <a:t>3</a:t>
            </a:r>
            <a:r>
              <a:rPr lang="ru-RU" dirty="0" smtClean="0"/>
              <a:t>,х</a:t>
            </a:r>
            <a:r>
              <a:rPr lang="ru-RU" baseline="-25000" dirty="0" smtClean="0"/>
              <a:t>4</a:t>
            </a:r>
            <a:r>
              <a:rPr lang="ru-RU" dirty="0" smtClean="0"/>
              <a:t>) – </a:t>
            </a:r>
          </a:p>
          <a:p>
            <a:r>
              <a:rPr lang="ru-RU" dirty="0" smtClean="0"/>
              <a:t>путь от источника </a:t>
            </a:r>
            <a:r>
              <a:rPr lang="ru-RU" dirty="0"/>
              <a:t>к</a:t>
            </a:r>
            <a:r>
              <a:rPr lang="ru-RU" dirty="0" smtClean="0"/>
              <a:t> стоку, </a:t>
            </a:r>
            <a:r>
              <a:rPr lang="ru-RU" dirty="0"/>
              <a:t>состоящий </a:t>
            </a:r>
            <a:r>
              <a:rPr lang="ru-RU" dirty="0" smtClean="0"/>
              <a:t>из </a:t>
            </a:r>
            <a:r>
              <a:rPr lang="ru-RU" dirty="0"/>
              <a:t>ненасыщенных дуг.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766" y="2162006"/>
            <a:ext cx="35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Увеличим значение потока на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8981" y="2510555"/>
            <a:ext cx="3143786" cy="4671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4824468" y="1384970"/>
            <a:ext cx="2890916" cy="362128"/>
            <a:chOff x="4824468" y="1384970"/>
            <a:chExt cx="2890916" cy="36212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824468" y="1384971"/>
              <a:ext cx="407080" cy="362127"/>
              <a:chOff x="4824468" y="1384971"/>
              <a:chExt cx="407080" cy="362127"/>
            </a:xfrm>
          </p:grpSpPr>
          <p:sp>
            <p:nvSpPr>
              <p:cNvPr id="101" name="Стрелка вправо 100"/>
              <p:cNvSpPr>
                <a:spLocks noChangeAspect="1"/>
              </p:cNvSpPr>
              <p:nvPr/>
            </p:nvSpPr>
            <p:spPr>
              <a:xfrm rot="16200000">
                <a:off x="4759359" y="1450080"/>
                <a:ext cx="362127" cy="231909"/>
              </a:xfrm>
              <a:prstGeom prst="rightArrow">
                <a:avLst>
                  <a:gd name="adj1" fmla="val 61705"/>
                  <a:gd name="adj2" fmla="val 64062"/>
                </a:avLst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33CC33"/>
                  </a:gs>
                  <a:gs pos="100000">
                    <a:srgbClr val="99FF33"/>
                  </a:gs>
                </a:gsLst>
                <a:lin ang="16200000" scaled="1"/>
                <a:tileRect/>
              </a:gra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076056" y="1491630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200" b="1" dirty="0" smtClean="0">
                    <a:solidFill>
                      <a:srgbClr val="00B050"/>
                    </a:solidFill>
                  </a:rPr>
                  <a:t>+1</a:t>
                </a:r>
                <a:endParaRPr lang="ru-RU" sz="12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3" name="Группа 102"/>
            <p:cNvGrpSpPr/>
            <p:nvPr/>
          </p:nvGrpSpPr>
          <p:grpSpPr>
            <a:xfrm>
              <a:off x="6084168" y="1384971"/>
              <a:ext cx="407080" cy="362127"/>
              <a:chOff x="4824468" y="1384971"/>
              <a:chExt cx="407080" cy="362127"/>
            </a:xfrm>
          </p:grpSpPr>
          <p:sp>
            <p:nvSpPr>
              <p:cNvPr id="104" name="Стрелка вправо 103"/>
              <p:cNvSpPr>
                <a:spLocks noChangeAspect="1"/>
              </p:cNvSpPr>
              <p:nvPr/>
            </p:nvSpPr>
            <p:spPr>
              <a:xfrm rot="16200000">
                <a:off x="4759359" y="1450080"/>
                <a:ext cx="362127" cy="231909"/>
              </a:xfrm>
              <a:prstGeom prst="rightArrow">
                <a:avLst>
                  <a:gd name="adj1" fmla="val 61705"/>
                  <a:gd name="adj2" fmla="val 64062"/>
                </a:avLst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33CC33"/>
                  </a:gs>
                  <a:gs pos="100000">
                    <a:srgbClr val="99FF33"/>
                  </a:gs>
                </a:gsLst>
                <a:lin ang="16200000" scaled="1"/>
                <a:tileRect/>
              </a:gra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76056" y="1491630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200" b="1" dirty="0" smtClean="0">
                    <a:solidFill>
                      <a:srgbClr val="00B050"/>
                    </a:solidFill>
                  </a:rPr>
                  <a:t>+1</a:t>
                </a:r>
                <a:endParaRPr lang="ru-RU" sz="12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6" name="Группа 105"/>
            <p:cNvGrpSpPr/>
            <p:nvPr/>
          </p:nvGrpSpPr>
          <p:grpSpPr>
            <a:xfrm>
              <a:off x="7308304" y="1384970"/>
              <a:ext cx="407080" cy="362127"/>
              <a:chOff x="4824468" y="1384971"/>
              <a:chExt cx="407080" cy="362127"/>
            </a:xfrm>
          </p:grpSpPr>
          <p:sp>
            <p:nvSpPr>
              <p:cNvPr id="107" name="Стрелка вправо 106"/>
              <p:cNvSpPr>
                <a:spLocks noChangeAspect="1"/>
              </p:cNvSpPr>
              <p:nvPr/>
            </p:nvSpPr>
            <p:spPr>
              <a:xfrm rot="16200000">
                <a:off x="4759359" y="1450080"/>
                <a:ext cx="362127" cy="231909"/>
              </a:xfrm>
              <a:prstGeom prst="rightArrow">
                <a:avLst>
                  <a:gd name="adj1" fmla="val 61705"/>
                  <a:gd name="adj2" fmla="val 64062"/>
                </a:avLst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33CC33"/>
                  </a:gs>
                  <a:gs pos="100000">
                    <a:srgbClr val="99FF33"/>
                  </a:gs>
                </a:gsLst>
                <a:lin ang="16200000" scaled="1"/>
                <a:tileRect/>
              </a:gra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076056" y="1491630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200" b="1" dirty="0" smtClean="0">
                    <a:solidFill>
                      <a:srgbClr val="00B050"/>
                    </a:solidFill>
                  </a:rPr>
                  <a:t>+1</a:t>
                </a:r>
                <a:endParaRPr lang="ru-RU" sz="12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110" name="Прямая со стрелкой 109"/>
          <p:cNvCxnSpPr>
            <a:stCxn id="28" idx="6"/>
            <a:endCxn id="41" idx="2"/>
          </p:cNvCxnSpPr>
          <p:nvPr/>
        </p:nvCxnSpPr>
        <p:spPr>
          <a:xfrm>
            <a:off x="4488064" y="3027569"/>
            <a:ext cx="1008112" cy="0"/>
          </a:xfrm>
          <a:prstGeom prst="straightConnector1">
            <a:avLst/>
          </a:prstGeom>
          <a:ln w="508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54" idx="6"/>
            <a:endCxn id="68" idx="2"/>
          </p:cNvCxnSpPr>
          <p:nvPr/>
        </p:nvCxnSpPr>
        <p:spPr>
          <a:xfrm>
            <a:off x="6936336" y="3027569"/>
            <a:ext cx="1008112" cy="0"/>
          </a:xfrm>
          <a:prstGeom prst="straightConnector1">
            <a:avLst/>
          </a:prstGeom>
          <a:ln w="508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Номер слайда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12</a:t>
            </a:fld>
            <a:endParaRPr lang="ru-RU" dirty="0"/>
          </a:p>
        </p:txBody>
      </p:sp>
      <p:grpSp>
        <p:nvGrpSpPr>
          <p:cNvPr id="114" name="Группа 113"/>
          <p:cNvGrpSpPr/>
          <p:nvPr/>
        </p:nvGrpSpPr>
        <p:grpSpPr>
          <a:xfrm>
            <a:off x="4670742" y="3081696"/>
            <a:ext cx="314510" cy="514416"/>
            <a:chOff x="4041188" y="3232237"/>
            <a:chExt cx="314510" cy="514416"/>
          </a:xfrm>
        </p:grpSpPr>
        <p:sp>
          <p:nvSpPr>
            <p:cNvPr id="115" name="TextBox 114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6" name="Прямая со стрелкой 115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Группа 120"/>
          <p:cNvGrpSpPr/>
          <p:nvPr/>
        </p:nvGrpSpPr>
        <p:grpSpPr>
          <a:xfrm>
            <a:off x="5902630" y="3098223"/>
            <a:ext cx="314510" cy="514416"/>
            <a:chOff x="4041188" y="3232237"/>
            <a:chExt cx="314510" cy="514416"/>
          </a:xfrm>
        </p:grpSpPr>
        <p:sp>
          <p:nvSpPr>
            <p:cNvPr id="122" name="TextBox 121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3" name="Прямая со стрелкой 122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Группа 123"/>
          <p:cNvGrpSpPr/>
          <p:nvPr/>
        </p:nvGrpSpPr>
        <p:grpSpPr>
          <a:xfrm>
            <a:off x="7124504" y="3084636"/>
            <a:ext cx="314510" cy="514416"/>
            <a:chOff x="4041188" y="3232237"/>
            <a:chExt cx="314510" cy="514416"/>
          </a:xfrm>
        </p:grpSpPr>
        <p:sp>
          <p:nvSpPr>
            <p:cNvPr id="125" name="TextBox 124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3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6" name="Прямая со стрелкой 125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161365" y="3359903"/>
            <a:ext cx="381488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400" i="1" dirty="0" smtClean="0">
                <a:solidFill>
                  <a:srgbClr val="FF0000"/>
                </a:solidFill>
              </a:rPr>
              <a:t>Рез-т: дуги (х</a:t>
            </a:r>
            <a:r>
              <a:rPr lang="ru-RU" sz="1400" i="1" baseline="-25000" dirty="0" smtClean="0">
                <a:solidFill>
                  <a:srgbClr val="FF0000"/>
                </a:solidFill>
              </a:rPr>
              <a:t>1</a:t>
            </a:r>
            <a:r>
              <a:rPr lang="ru-RU" sz="1400" i="1" dirty="0" smtClean="0">
                <a:solidFill>
                  <a:srgbClr val="FF0000"/>
                </a:solidFill>
              </a:rPr>
              <a:t>,х</a:t>
            </a:r>
            <a:r>
              <a:rPr lang="ru-RU" sz="1400" i="1" baseline="-25000" dirty="0" smtClean="0">
                <a:solidFill>
                  <a:srgbClr val="FF0000"/>
                </a:solidFill>
              </a:rPr>
              <a:t>2</a:t>
            </a:r>
            <a:r>
              <a:rPr lang="ru-RU" sz="1400" i="1" dirty="0" smtClean="0">
                <a:solidFill>
                  <a:srgbClr val="FF0000"/>
                </a:solidFill>
              </a:rPr>
              <a:t>), </a:t>
            </a:r>
            <a:r>
              <a:rPr lang="ru-RU" sz="1400" i="1" dirty="0">
                <a:solidFill>
                  <a:srgbClr val="FF0000"/>
                </a:solidFill>
              </a:rPr>
              <a:t>(</a:t>
            </a:r>
            <a:r>
              <a:rPr lang="ru-RU" sz="1400" i="1" dirty="0" smtClean="0">
                <a:solidFill>
                  <a:srgbClr val="FF0000"/>
                </a:solidFill>
              </a:rPr>
              <a:t>х</a:t>
            </a:r>
            <a:r>
              <a:rPr lang="ru-RU" sz="1400" i="1" baseline="-25000" dirty="0" smtClean="0">
                <a:solidFill>
                  <a:srgbClr val="FF0000"/>
                </a:solidFill>
              </a:rPr>
              <a:t>3</a:t>
            </a:r>
            <a:r>
              <a:rPr lang="ru-RU" sz="1400" i="1" dirty="0" smtClean="0">
                <a:solidFill>
                  <a:srgbClr val="FF0000"/>
                </a:solidFill>
              </a:rPr>
              <a:t>,х</a:t>
            </a:r>
            <a:r>
              <a:rPr lang="ru-RU" sz="1400" i="1" baseline="-25000" dirty="0" smtClean="0">
                <a:solidFill>
                  <a:srgbClr val="FF0000"/>
                </a:solidFill>
              </a:rPr>
              <a:t>4</a:t>
            </a:r>
            <a:r>
              <a:rPr lang="ru-RU" sz="1400" i="1" dirty="0" smtClean="0">
                <a:solidFill>
                  <a:srgbClr val="FF0000"/>
                </a:solidFill>
              </a:rPr>
              <a:t>) стали насыщенными</a:t>
            </a:r>
            <a:endParaRPr lang="ru-RU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41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46914E-7 L 0.07638 -0.1916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092 C 0.00469 -0.00787 0.00312 -0.01412 -0.00018 -0.01921 C -0.00139 -0.02152 -0.00104 -0.02384 -0.00191 -0.02592 C -0.00226 -0.02639 -0.00313 -0.0287 -0.00313 -0.02847 C -0.00434 -0.03842 -0.00747 -0.05139 -0.00018 -0.05949 C 0.00173 -0.06389 0.00347 -0.06759 0.00469 -0.07199 C 0.0059 -0.07592 0.0059 -0.08055 0.00764 -0.08449 C 0.00816 -0.08796 0.00903 -0.09074 0.01007 -0.09375 C 0.01059 -0.10139 0.01146 -0.10555 0.0118 -0.11365 C 0.01111 -0.12129 0.01423 -0.12569 0.00937 -0.13148 C 0.00434 -0.14143 0.00278 -0.14514 0.00052 -0.15463 C -0.00139 -0.16203 0.00347 -0.17083 0.00312 -0.17592 L 0.00312 -0.18819 " pathEditMode="relative" rAng="0" ptsTypes="fffffffffffAf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937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1.48148E-6 C 0.00018 -0.00255 0.00018 -0.00996 0.00139 -0.01482 C 0.00243 -0.01945 0.00573 -0.02361 0.00695 -0.02801 C 0.0092 -0.03218 0.00973 -0.03542 0.00868 -0.04051 C 0.00782 -0.04607 0.0033 -0.05556 0.00174 -0.06042 C 0.00261 -0.06389 -0.00139 -0.06713 -3.05556E-6 -0.0706 C 0.00052 -0.07361 -0.00017 -0.07593 0.00052 -0.07871 C 0.00087 -0.08472 0.00452 -0.08866 0.00469 -0.09514 C 0.00469 -0.10046 0.00729 -0.10301 0.00729 -0.1088 C 0.00729 -0.11482 0.00591 -0.12338 0.00434 -0.12986 C 0.00313 -0.13634 -0.00139 -0.14375 -0.00139 -0.14792 L -0.00139 -0.1588 " pathEditMode="relative" rAng="0" ptsTypes="fasaffffafAf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794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C -0.00087 -0.00486 -0.00156 -0.0081 -0.00347 -0.01111 C -0.00417 -0.01227 -0.00399 -0.01365 -0.00451 -0.01481 C -0.00451 -0.01504 -0.00503 -0.0162 -0.00503 -0.0162 C -0.00573 -0.02176 -0.00747 -0.02893 -0.00347 -0.03333 C -0.00243 -0.03564 -0.00156 -0.03773 -0.00087 -0.04004 C -0.00017 -0.04236 -0.00017 -0.0449 0.00087 -0.04699 C 0.00122 -0.04907 0.00156 -0.05046 0.00208 -0.05208 C 0.00243 -0.05625 0.00295 -0.05879 0.00312 -0.06319 C 0.00278 -0.06736 0.00451 -0.0699 0.00174 -0.07291 C -0.00104 -0.07847 -0.00174 -0.08055 -0.00313 -0.08564 C -0.00417 -0.08981 -0.00156 -0.09467 -0.00156 -0.09745 L -0.00156 -0.10416 " pathEditMode="relative" rAng="0" ptsTypes="fffffffffffAf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1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4.07407E-6 C 0.00017 -0.00162 0.00017 -0.00602 0.00104 -0.00903 C 0.00173 -0.01181 0.00416 -0.01436 0.00503 -0.0169 C 0.00659 -0.01945 0.00711 -0.0213 0.00625 -0.02454 C 0.00573 -0.02778 0.00243 -0.03357 0.00121 -0.03658 C 0.00191 -0.03866 -0.00087 -0.04051 3.61111E-6 -0.0426 C 0.00034 -0.04445 -0.00018 -0.04584 0.00034 -0.04746 C 0.00069 -0.05116 0.0033 -0.05348 0.00347 -0.05741 C 0.00347 -0.06065 0.00538 -0.06227 0.00538 -0.06574 C 0.00538 -0.06922 0.00434 -0.07454 0.00312 -0.07848 C 0.00225 -0.08241 -0.00087 -0.08681 -0.00087 -0.08936 L -0.00087 -0.09584 " pathEditMode="relative" rAng="0" ptsTypes="fasaffffafAf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479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C 1.38889E-6 -0.00255 -0.00035 -0.00417 -0.00208 -0.00555 C -0.00261 -0.00602 -0.00261 -0.00694 -0.00278 -0.00741 C -0.00278 -0.00718 -0.0033 -0.01088 -0.0033 -0.01042 C -0.00382 -0.01366 -0.00243 -0.01389 -0.00208 -0.01643 C -0.00122 -0.01759 -0.00035 -0.01852 1.38889E-6 -0.01944 C 0.00052 -0.0206 0.00052 -0.02222 0.00156 -0.02292 C 0.00173 -0.02407 0.00226 -0.02477 0.00243 -0.02546 C 0.0026 -0.02755 0.00226 -0.02778 0.00243 -0.02963 C 0.00191 -0.03194 0.00312 -0.03518 0.00035 -0.0368 C -0.00191 -0.03935 -0.0007 -0.03958 -0.00174 -0.04167 C -0.00261 -0.04398 -0.00035 -0.0463 -0.00035 -0.04768 L -0.0007 -0.05463 " pathEditMode="relative" rAng="0" ptsTypes="fffffffffffAf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5.55556E-7 -0.1182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5.55556E-7 -0.1182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5.55556E-7 -0.11821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11296 L -2.77778E-7 6.17284E-7 " pathEditMode="relative" rAng="0" ptsTypes="AA">
                                      <p:cBhvr>
                                        <p:cTn id="89" dur="100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1" animBg="1"/>
      <p:bldP spid="19" grpId="0" animBg="1"/>
      <p:bldP spid="88" grpId="0"/>
      <p:bldP spid="95" grpId="0"/>
      <p:bldP spid="96" grpId="0"/>
      <p:bldP spid="3" grpId="0" animBg="1"/>
      <p:bldP spid="3" grpId="1" animBg="1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сети: оптимизация 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601" y="2017250"/>
            <a:ext cx="8414798" cy="2585323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Теорема 2</a:t>
            </a:r>
          </a:p>
          <a:p>
            <a:pPr algn="just"/>
            <a:r>
              <a:rPr lang="ru-RU" dirty="0" smtClean="0"/>
              <a:t>Если (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,x</a:t>
            </a:r>
            <a:r>
              <a:rPr lang="en-US" baseline="-25000" dirty="0" smtClean="0"/>
              <a:t>n</a:t>
            </a:r>
            <a:r>
              <a:rPr lang="en-US" dirty="0" smtClean="0"/>
              <a:t>,…,x</a:t>
            </a:r>
            <a:r>
              <a:rPr lang="en-US" baseline="-25000" dirty="0" smtClean="0"/>
              <a:t>k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ru-RU" dirty="0" smtClean="0"/>
              <a:t>) – увеличивающий маршрут, то значение потока на его прямых дугах можно увеличить, а на обратных – уменьшить на величину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81834" y="2946075"/>
            <a:ext cx="238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ε</a:t>
            </a:r>
            <a:r>
              <a:rPr lang="ru-RU" sz="2000" dirty="0" smtClean="0">
                <a:latin typeface="Calibri"/>
              </a:rPr>
              <a:t>*</a:t>
            </a:r>
            <a:r>
              <a:rPr lang="en-US" sz="2000" dirty="0" smtClean="0">
                <a:latin typeface="Calibri"/>
              </a:rPr>
              <a:t> </a:t>
            </a:r>
            <a:r>
              <a:rPr lang="ru-RU" sz="2000" dirty="0" smtClean="0">
                <a:latin typeface="Calibri"/>
              </a:rPr>
              <a:t>=</a:t>
            </a:r>
            <a:r>
              <a:rPr lang="en-US" sz="2000" dirty="0" smtClean="0">
                <a:latin typeface="Calibri"/>
              </a:rPr>
              <a:t> min{</a:t>
            </a:r>
            <a:r>
              <a:rPr lang="el-GR" sz="2000" dirty="0"/>
              <a:t>δ</a:t>
            </a:r>
            <a:r>
              <a:rPr lang="ru-RU" sz="2000" dirty="0" smtClean="0"/>
              <a:t>*</a:t>
            </a:r>
            <a:r>
              <a:rPr lang="en-US" sz="2000" dirty="0" smtClean="0"/>
              <a:t>,</a:t>
            </a:r>
            <a:r>
              <a:rPr lang="el-GR" sz="2000" dirty="0"/>
              <a:t> ϕ</a:t>
            </a:r>
            <a:r>
              <a:rPr lang="ru-RU" sz="2000" dirty="0"/>
              <a:t>*</a:t>
            </a:r>
            <a:r>
              <a:rPr lang="en-US" sz="2000" dirty="0" smtClean="0">
                <a:latin typeface="Calibri"/>
              </a:rPr>
              <a:t>}, </a:t>
            </a:r>
            <a:r>
              <a:rPr lang="ru-RU" sz="2000" dirty="0" smtClean="0">
                <a:latin typeface="Calibri"/>
              </a:rPr>
              <a:t>где</a:t>
            </a:r>
            <a:endParaRPr lang="ru-RU" sz="20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286998" y="3393139"/>
            <a:ext cx="660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ru-RU" sz="2000" dirty="0"/>
              <a:t>*=</a:t>
            </a:r>
            <a:r>
              <a:rPr lang="en-US" sz="2000" dirty="0" smtClean="0">
                <a:latin typeface="Calibri"/>
              </a:rPr>
              <a:t>min</a:t>
            </a:r>
            <a:r>
              <a:rPr lang="ru-RU" sz="2000" baseline="-25000" dirty="0" smtClean="0"/>
              <a:t>по прямым дугам </a:t>
            </a:r>
            <a:r>
              <a:rPr lang="en-US" sz="2000" dirty="0" smtClean="0">
                <a:latin typeface="Calibri"/>
              </a:rPr>
              <a:t>{</a:t>
            </a:r>
            <a:r>
              <a:rPr lang="el-GR" sz="2000" dirty="0">
                <a:solidFill>
                  <a:srgbClr val="CC00CC"/>
                </a:solidFill>
              </a:rPr>
              <a:t>δ</a:t>
            </a:r>
            <a:r>
              <a:rPr lang="ru-RU" sz="2000" dirty="0" smtClean="0">
                <a:solidFill>
                  <a:srgbClr val="CC00CC"/>
                </a:solidFill>
              </a:rPr>
              <a:t>(х</a:t>
            </a:r>
            <a:r>
              <a:rPr lang="en-US" sz="2000" baseline="-25000" dirty="0" smtClean="0">
                <a:solidFill>
                  <a:srgbClr val="CC00CC"/>
                </a:solidFill>
              </a:rPr>
              <a:t>i</a:t>
            </a:r>
            <a:r>
              <a:rPr lang="ru-RU" sz="2000" dirty="0" smtClean="0">
                <a:solidFill>
                  <a:srgbClr val="CC00CC"/>
                </a:solidFill>
              </a:rPr>
              <a:t>,х</a:t>
            </a:r>
            <a:r>
              <a:rPr lang="en-US" sz="2000" baseline="-25000" dirty="0" smtClean="0">
                <a:solidFill>
                  <a:srgbClr val="CC00CC"/>
                </a:solidFill>
              </a:rPr>
              <a:t>j</a:t>
            </a:r>
            <a:r>
              <a:rPr lang="ru-RU" sz="2000" dirty="0" smtClean="0">
                <a:solidFill>
                  <a:srgbClr val="CC00CC"/>
                </a:solidFill>
              </a:rPr>
              <a:t>)</a:t>
            </a:r>
            <a:r>
              <a:rPr lang="en-US" sz="2000" dirty="0" smtClean="0">
                <a:latin typeface="Calibri"/>
              </a:rPr>
              <a:t>}</a:t>
            </a:r>
            <a:r>
              <a:rPr lang="ru-RU" sz="2000" dirty="0" smtClean="0">
                <a:latin typeface="Calibri"/>
              </a:rPr>
              <a:t>=</a:t>
            </a:r>
            <a:r>
              <a:rPr lang="en-US" sz="2000" dirty="0" smtClean="0"/>
              <a:t>min</a:t>
            </a:r>
            <a:r>
              <a:rPr lang="ru-RU" sz="2000" baseline="-25000" dirty="0" smtClean="0"/>
              <a:t>по прямым дугам </a:t>
            </a:r>
            <a:r>
              <a:rPr lang="en-US" sz="2000" dirty="0" smtClean="0"/>
              <a:t>{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</a:rPr>
              <a:t>j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ru-RU" sz="2000" dirty="0"/>
              <a:t>-</a:t>
            </a:r>
            <a:r>
              <a:rPr lang="el-GR" sz="2000" dirty="0">
                <a:solidFill>
                  <a:srgbClr val="6C4CF6"/>
                </a:solidFill>
              </a:rPr>
              <a:t>ϕ</a:t>
            </a:r>
            <a:r>
              <a:rPr lang="ru-RU" sz="2000" dirty="0">
                <a:solidFill>
                  <a:srgbClr val="6C4CF6"/>
                </a:solidFill>
              </a:rPr>
              <a:t>(х</a:t>
            </a:r>
            <a:r>
              <a:rPr lang="en-US" sz="2000" baseline="-25000" dirty="0">
                <a:solidFill>
                  <a:srgbClr val="6C4CF6"/>
                </a:solidFill>
              </a:rPr>
              <a:t>i</a:t>
            </a:r>
            <a:r>
              <a:rPr lang="ru-RU" sz="2000" dirty="0">
                <a:solidFill>
                  <a:srgbClr val="6C4CF6"/>
                </a:solidFill>
              </a:rPr>
              <a:t>,х</a:t>
            </a:r>
            <a:r>
              <a:rPr lang="en-US" sz="2000" baseline="-25000" dirty="0">
                <a:solidFill>
                  <a:srgbClr val="6C4CF6"/>
                </a:solidFill>
              </a:rPr>
              <a:t>j</a:t>
            </a:r>
            <a:r>
              <a:rPr lang="ru-RU" sz="2000" dirty="0">
                <a:solidFill>
                  <a:srgbClr val="6C4CF6"/>
                </a:solidFill>
              </a:rPr>
              <a:t>)</a:t>
            </a:r>
            <a:r>
              <a:rPr lang="en-US" sz="2000" dirty="0" smtClean="0"/>
              <a:t>}</a:t>
            </a:r>
            <a:r>
              <a:rPr lang="ru-RU" sz="2000" dirty="0"/>
              <a:t>,</a:t>
            </a:r>
            <a:endParaRPr lang="ru-RU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7759" y="3811627"/>
            <a:ext cx="340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Calibri"/>
              </a:rPr>
              <a:t>ϕ</a:t>
            </a:r>
            <a:r>
              <a:rPr lang="ru-RU" sz="2000" dirty="0" smtClean="0"/>
              <a:t>*=</a:t>
            </a:r>
            <a:r>
              <a:rPr lang="en-US" sz="2000" dirty="0" smtClean="0">
                <a:latin typeface="Calibri"/>
              </a:rPr>
              <a:t>min</a:t>
            </a:r>
            <a:r>
              <a:rPr lang="ru-RU" sz="2000" baseline="-25000" dirty="0" smtClean="0"/>
              <a:t>по обратным</a:t>
            </a:r>
            <a:r>
              <a:rPr lang="ru-RU" sz="2000" dirty="0" smtClean="0"/>
              <a:t> </a:t>
            </a:r>
            <a:r>
              <a:rPr lang="ru-RU" sz="2000" baseline="-25000" dirty="0" smtClean="0"/>
              <a:t>дугам </a:t>
            </a:r>
            <a:r>
              <a:rPr lang="en-US" sz="2000" dirty="0" smtClean="0">
                <a:latin typeface="Calibri"/>
              </a:rPr>
              <a:t>{</a:t>
            </a:r>
            <a:r>
              <a:rPr lang="el-GR" sz="2000" dirty="0">
                <a:solidFill>
                  <a:srgbClr val="6C4CF6"/>
                </a:solidFill>
              </a:rPr>
              <a:t>ϕ</a:t>
            </a:r>
            <a:r>
              <a:rPr lang="ru-RU" sz="2000" dirty="0">
                <a:solidFill>
                  <a:srgbClr val="6C4CF6"/>
                </a:solidFill>
              </a:rPr>
              <a:t>(х</a:t>
            </a:r>
            <a:r>
              <a:rPr lang="en-US" sz="2000" baseline="-25000" dirty="0">
                <a:solidFill>
                  <a:srgbClr val="6C4CF6"/>
                </a:solidFill>
              </a:rPr>
              <a:t>i</a:t>
            </a:r>
            <a:r>
              <a:rPr lang="ru-RU" sz="2000" dirty="0">
                <a:solidFill>
                  <a:srgbClr val="6C4CF6"/>
                </a:solidFill>
              </a:rPr>
              <a:t>,х</a:t>
            </a:r>
            <a:r>
              <a:rPr lang="en-US" sz="2000" baseline="-25000" dirty="0">
                <a:solidFill>
                  <a:srgbClr val="6C4CF6"/>
                </a:solidFill>
              </a:rPr>
              <a:t>j</a:t>
            </a:r>
            <a:r>
              <a:rPr lang="ru-RU" sz="2000" dirty="0">
                <a:solidFill>
                  <a:srgbClr val="6C4CF6"/>
                </a:solidFill>
              </a:rPr>
              <a:t>)</a:t>
            </a:r>
            <a:r>
              <a:rPr lang="en-US" sz="2000" dirty="0" smtClean="0">
                <a:latin typeface="Calibri"/>
              </a:rPr>
              <a:t>}</a:t>
            </a:r>
            <a:r>
              <a:rPr lang="ru-RU" sz="2000" dirty="0" smtClean="0">
                <a:latin typeface="Calibri"/>
              </a:rPr>
              <a:t>.</a:t>
            </a:r>
            <a:endParaRPr lang="ru-RU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601" y="612000"/>
            <a:ext cx="84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Увеличивающий маршрут </a:t>
            </a:r>
            <a:r>
              <a:rPr lang="ru-RU" dirty="0" smtClean="0"/>
              <a:t>– маршрут от источника к стоку, на котором прямые дуги ненасыщенные, а величина потока на обратных дугах строго положительная.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77954" y="1255753"/>
            <a:ext cx="590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i="1" dirty="0" smtClean="0"/>
              <a:t>Прямые</a:t>
            </a:r>
            <a:r>
              <a:rPr lang="ru-RU" sz="1600" dirty="0" smtClean="0"/>
              <a:t> дуги маршрута – направленные от источника к стоку.</a:t>
            </a:r>
          </a:p>
          <a:p>
            <a:pPr algn="r"/>
            <a:r>
              <a:rPr lang="ru-RU" sz="1600" i="1" dirty="0" smtClean="0"/>
              <a:t>Обратные</a:t>
            </a:r>
            <a:r>
              <a:rPr lang="ru-RU" sz="1600" dirty="0" smtClean="0"/>
              <a:t> дуги маршрута – направленные в обратную сторону.</a:t>
            </a:r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600" y="4231782"/>
            <a:ext cx="689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этом величина потока в сети </a:t>
            </a:r>
            <a:r>
              <a:rPr lang="ru-RU" dirty="0" smtClean="0"/>
              <a:t>возрастает </a:t>
            </a:r>
            <a:r>
              <a:rPr lang="ru-RU" dirty="0"/>
              <a:t>на </a:t>
            </a:r>
            <a:r>
              <a:rPr lang="el-GR" dirty="0"/>
              <a:t>ε</a:t>
            </a:r>
            <a:r>
              <a:rPr lang="ru-RU" dirty="0"/>
              <a:t>*.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057" y="4605609"/>
            <a:ext cx="734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Применение Теоремы 2 не нарушает условий баланса потока.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137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9" grpId="0"/>
      <p:bldP spid="12" grpId="0"/>
      <p:bldP spid="1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57" y="2439786"/>
            <a:ext cx="4486285" cy="2803928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601" y="612000"/>
            <a:ext cx="841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Алгоритм поиска увеличивающего маршрута:</a:t>
            </a:r>
            <a:endParaRPr lang="ru-R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4601" y="888817"/>
            <a:ext cx="841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1) источник </a:t>
            </a:r>
            <a:r>
              <a:rPr lang="en-US" sz="1600" b="1" dirty="0">
                <a:solidFill>
                  <a:srgbClr val="00B050"/>
                </a:solidFill>
              </a:rPr>
              <a:t>s</a:t>
            </a:r>
            <a:r>
              <a:rPr lang="en-US" sz="1600" dirty="0" smtClean="0"/>
              <a:t> </a:t>
            </a:r>
            <a:r>
              <a:rPr lang="ru-RU" sz="1600" dirty="0" smtClean="0"/>
              <a:t>помечаем знаком </a:t>
            </a:r>
            <a:r>
              <a:rPr lang="ru-RU" sz="1600" b="1" dirty="0" smtClean="0">
                <a:solidFill>
                  <a:srgbClr val="FF3300"/>
                </a:solidFill>
              </a:rPr>
              <a:t>+</a:t>
            </a:r>
            <a:r>
              <a:rPr lang="ru-RU" sz="1600" dirty="0" smtClean="0"/>
              <a:t>;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64601" y="1165634"/>
            <a:ext cx="841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r>
              <a:rPr lang="ru-RU" sz="1600" dirty="0"/>
              <a:t>)</a:t>
            </a:r>
            <a:r>
              <a:rPr lang="ru-RU" sz="1600" dirty="0" smtClean="0"/>
              <a:t> </a:t>
            </a:r>
            <a:r>
              <a:rPr lang="ru-RU" sz="1600" dirty="0"/>
              <a:t>д</a:t>
            </a:r>
            <a:r>
              <a:rPr lang="ru-RU" sz="1600" dirty="0" smtClean="0"/>
              <a:t>ля каждой помеченной вершины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i</a:t>
            </a:r>
            <a:r>
              <a:rPr lang="ru-RU" sz="1600" dirty="0" smtClean="0"/>
              <a:t> помечаем знаком </a:t>
            </a:r>
            <a:r>
              <a:rPr lang="ru-RU" sz="1600" b="1" dirty="0" smtClean="0">
                <a:solidFill>
                  <a:srgbClr val="FF3300"/>
                </a:solidFill>
              </a:rPr>
              <a:t>+</a:t>
            </a:r>
            <a:r>
              <a:rPr lang="en-US" sz="1600" b="1" dirty="0" smtClean="0">
                <a:solidFill>
                  <a:srgbClr val="FF3300"/>
                </a:solidFill>
              </a:rPr>
              <a:t>i</a:t>
            </a:r>
            <a:r>
              <a:rPr lang="ru-RU" sz="1600" dirty="0" smtClean="0"/>
              <a:t> все непомеченные вершины, в которые из </a:t>
            </a:r>
            <a:r>
              <a:rPr lang="en-US" sz="1600" dirty="0"/>
              <a:t>x</a:t>
            </a:r>
            <a:r>
              <a:rPr lang="en-US" sz="1600" baseline="-25000" dirty="0"/>
              <a:t>i</a:t>
            </a:r>
            <a:r>
              <a:rPr lang="ru-RU" sz="1600" dirty="0" smtClean="0"/>
              <a:t> ведут ненасыщенные дуги;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601" y="1688672"/>
            <a:ext cx="841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3) для каждой помеченной вершины 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i</a:t>
            </a:r>
            <a:r>
              <a:rPr lang="ru-RU" sz="1600" dirty="0" smtClean="0"/>
              <a:t> помечаем знаком </a:t>
            </a:r>
            <a:r>
              <a:rPr lang="ru-RU" sz="1600" b="1" dirty="0" smtClean="0">
                <a:solidFill>
                  <a:srgbClr val="FF3300"/>
                </a:solidFill>
              </a:rPr>
              <a:t>-</a:t>
            </a:r>
            <a:r>
              <a:rPr lang="en-US" sz="1600" b="1" dirty="0" smtClean="0">
                <a:solidFill>
                  <a:srgbClr val="FF3300"/>
                </a:solidFill>
              </a:rPr>
              <a:t>i</a:t>
            </a:r>
            <a:r>
              <a:rPr lang="ru-RU" sz="1600" dirty="0" smtClean="0"/>
              <a:t> все непомеченные вершины, из которых в </a:t>
            </a:r>
            <a:r>
              <a:rPr lang="en-US" sz="1600" dirty="0"/>
              <a:t>x</a:t>
            </a:r>
            <a:r>
              <a:rPr lang="en-US" sz="1600" baseline="-25000" dirty="0"/>
              <a:t>i</a:t>
            </a:r>
            <a:r>
              <a:rPr lang="ru-RU" sz="1600" dirty="0" smtClean="0"/>
              <a:t> ведут дуги с ненулевым потоком;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601" y="2211710"/>
            <a:ext cx="841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4</a:t>
            </a:r>
            <a:r>
              <a:rPr lang="ru-RU" sz="1600" dirty="0"/>
              <a:t>)</a:t>
            </a:r>
            <a:r>
              <a:rPr lang="ru-RU" sz="1600" dirty="0" smtClean="0"/>
              <a:t> повторяем шаги 2 и 3, пока это возможно. 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0062" y="2844315"/>
            <a:ext cx="2116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Если удалось пометить сток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  <a:r>
              <a:rPr lang="ru-RU" sz="1600" dirty="0" smtClean="0"/>
              <a:t>, то в сети существует увеличивающий маршрут.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1109" y="2593600"/>
            <a:ext cx="2002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сток </a:t>
            </a:r>
            <a:r>
              <a:rPr lang="en-US" sz="1600" b="1" dirty="0" smtClean="0">
                <a:solidFill>
                  <a:srgbClr val="00B050"/>
                </a:solidFill>
              </a:rPr>
              <a:t>t </a:t>
            </a:r>
            <a:r>
              <a:rPr lang="ru-RU" sz="1600" b="1" dirty="0" smtClean="0">
                <a:solidFill>
                  <a:srgbClr val="00B050"/>
                </a:solidFill>
              </a:rPr>
              <a:t> </a:t>
            </a:r>
            <a:r>
              <a:rPr lang="ru-RU" sz="1600" dirty="0" smtClean="0"/>
              <a:t>пометить не </a:t>
            </a:r>
            <a:r>
              <a:rPr lang="ru-RU" sz="1600" dirty="0"/>
              <a:t>удалось, </a:t>
            </a:r>
            <a:r>
              <a:rPr lang="ru-RU" sz="1600" dirty="0" smtClean="0"/>
              <a:t>то увеличивающего маршрута в сети не существует.</a:t>
            </a:r>
            <a:endParaRPr lang="ru-RU" sz="1600" b="1" dirty="0">
              <a:solidFill>
                <a:srgbClr val="FF0000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744108" y="3461843"/>
            <a:ext cx="221342" cy="485331"/>
            <a:chOff x="2747283" y="3455493"/>
            <a:chExt cx="221342" cy="485331"/>
          </a:xfrm>
        </p:grpSpPr>
        <p:sp>
          <p:nvSpPr>
            <p:cNvPr id="26" name="Овал 25"/>
            <p:cNvSpPr/>
            <p:nvPr/>
          </p:nvSpPr>
          <p:spPr>
            <a:xfrm>
              <a:off x="2752601" y="372480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47283" y="3455493"/>
              <a:ext cx="18811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480655" y="4596690"/>
            <a:ext cx="545347" cy="327495"/>
            <a:chOff x="4480655" y="4590340"/>
            <a:chExt cx="545347" cy="327495"/>
          </a:xfrm>
        </p:grpSpPr>
        <p:sp>
          <p:nvSpPr>
            <p:cNvPr id="29" name="Овал 28"/>
            <p:cNvSpPr/>
            <p:nvPr/>
          </p:nvSpPr>
          <p:spPr>
            <a:xfrm>
              <a:off x="4480655" y="459034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0863" y="4640836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+1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479132" y="2725089"/>
            <a:ext cx="506029" cy="354524"/>
            <a:chOff x="4479132" y="2721914"/>
            <a:chExt cx="506029" cy="354524"/>
          </a:xfrm>
        </p:grpSpPr>
        <p:sp>
          <p:nvSpPr>
            <p:cNvPr id="27" name="Овал 26"/>
            <p:cNvSpPr/>
            <p:nvPr/>
          </p:nvSpPr>
          <p:spPr>
            <a:xfrm>
              <a:off x="4479132" y="2860414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4906" y="2721914"/>
              <a:ext cx="260255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-3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156196" y="3414136"/>
            <a:ext cx="305139" cy="533832"/>
            <a:chOff x="6156196" y="3404611"/>
            <a:chExt cx="305139" cy="533832"/>
          </a:xfrm>
        </p:grpSpPr>
        <p:sp>
          <p:nvSpPr>
            <p:cNvPr id="28" name="Овал 27"/>
            <p:cNvSpPr/>
            <p:nvPr/>
          </p:nvSpPr>
          <p:spPr>
            <a:xfrm>
              <a:off x="6209061" y="3722419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6196" y="3404611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+2</a:t>
              </a: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6214553" y="4316601"/>
            <a:ext cx="2762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</a:rPr>
              <a:t>(х</a:t>
            </a:r>
            <a:r>
              <a:rPr lang="ru-RU" sz="1600" i="1" baseline="-25000" dirty="0">
                <a:solidFill>
                  <a:srgbClr val="FF0000"/>
                </a:solidFill>
              </a:rPr>
              <a:t>1</a:t>
            </a:r>
            <a:r>
              <a:rPr lang="ru-RU" sz="1600" i="1" dirty="0">
                <a:solidFill>
                  <a:srgbClr val="FF0000"/>
                </a:solidFill>
              </a:rPr>
              <a:t>,х</a:t>
            </a:r>
            <a:r>
              <a:rPr lang="ru-RU" sz="1600" i="1" baseline="-25000" dirty="0">
                <a:solidFill>
                  <a:srgbClr val="FF0000"/>
                </a:solidFill>
              </a:rPr>
              <a:t>3</a:t>
            </a:r>
            <a:r>
              <a:rPr lang="ru-RU" sz="1600" i="1" dirty="0">
                <a:solidFill>
                  <a:srgbClr val="FF0000"/>
                </a:solidFill>
              </a:rPr>
              <a:t>,х</a:t>
            </a:r>
            <a:r>
              <a:rPr lang="ru-RU" sz="1600" i="1" baseline="-25000" dirty="0">
                <a:solidFill>
                  <a:srgbClr val="FF0000"/>
                </a:solidFill>
              </a:rPr>
              <a:t>2</a:t>
            </a:r>
            <a:r>
              <a:rPr lang="ru-RU" sz="1600" i="1" dirty="0">
                <a:solidFill>
                  <a:srgbClr val="FF0000"/>
                </a:solidFill>
              </a:rPr>
              <a:t>,х</a:t>
            </a:r>
            <a:r>
              <a:rPr lang="ru-RU" sz="1600" i="1" baseline="-25000" dirty="0">
                <a:solidFill>
                  <a:srgbClr val="FF0000"/>
                </a:solidFill>
              </a:rPr>
              <a:t>4</a:t>
            </a:r>
            <a:r>
              <a:rPr lang="ru-RU" sz="1600" i="1" dirty="0" smtClean="0">
                <a:solidFill>
                  <a:srgbClr val="FF0000"/>
                </a:solidFill>
              </a:rPr>
              <a:t>) – увеличивающий маршрут</a:t>
            </a:r>
            <a:endParaRPr lang="ru-RU" sz="1600" i="1" dirty="0">
              <a:solidFill>
                <a:srgbClr val="FF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696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171450" y="3382156"/>
            <a:ext cx="397624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200" i="1" dirty="0" smtClean="0">
                <a:solidFill>
                  <a:srgbClr val="FF0000"/>
                </a:solidFill>
              </a:rPr>
              <a:t>Рез-т: поток перераспределен,  достигнуто увеличение потока в сети. Баланс в узлах должен быть соблюден!</a:t>
            </a:r>
            <a:endParaRPr lang="ru-RU" sz="1200" i="1" dirty="0">
              <a:solidFill>
                <a:srgbClr val="FF0000"/>
              </a:solidFill>
            </a:endParaRPr>
          </a:p>
        </p:txBody>
      </p:sp>
      <p:sp>
        <p:nvSpPr>
          <p:cNvPr id="6" name="Вода3"/>
          <p:cNvSpPr/>
          <p:nvPr/>
        </p:nvSpPr>
        <p:spPr>
          <a:xfrm>
            <a:off x="6833923" y="1899748"/>
            <a:ext cx="1207199" cy="1125788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Вода2"/>
          <p:cNvSpPr/>
          <p:nvPr/>
        </p:nvSpPr>
        <p:spPr>
          <a:xfrm>
            <a:off x="5608998" y="2464348"/>
            <a:ext cx="1207199" cy="558062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Вода1"/>
          <p:cNvSpPr/>
          <p:nvPr/>
        </p:nvSpPr>
        <p:spPr>
          <a:xfrm>
            <a:off x="4389049" y="1322586"/>
            <a:ext cx="1207199" cy="1704983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Пузыри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18" y="2404639"/>
            <a:ext cx="207947" cy="402260"/>
          </a:xfrm>
          <a:prstGeom prst="rect">
            <a:avLst/>
          </a:prstGeom>
        </p:spPr>
      </p:pic>
      <p:pic>
        <p:nvPicPr>
          <p:cNvPr id="12" name="Пузыри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54" y="2662883"/>
            <a:ext cx="314168" cy="276895"/>
          </a:xfrm>
          <a:prstGeom prst="rect">
            <a:avLst/>
          </a:prstGeom>
        </p:spPr>
      </p:pic>
      <p:pic>
        <p:nvPicPr>
          <p:cNvPr id="13" name="Пузыри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09" y="2866207"/>
            <a:ext cx="163402" cy="144016"/>
          </a:xfrm>
          <a:prstGeom prst="rect">
            <a:avLst/>
          </a:prstGeom>
        </p:spPr>
      </p:pic>
      <p:pic>
        <p:nvPicPr>
          <p:cNvPr id="14" name="Пузыри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94" y="2548655"/>
            <a:ext cx="207947" cy="402260"/>
          </a:xfrm>
          <a:prstGeom prst="rect">
            <a:avLst/>
          </a:prstGeom>
        </p:spPr>
      </p:pic>
      <p:pic>
        <p:nvPicPr>
          <p:cNvPr id="16" name="Пузыри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30" y="2662883"/>
            <a:ext cx="314168" cy="276895"/>
          </a:xfrm>
          <a:prstGeom prst="rect">
            <a:avLst/>
          </a:prstGeom>
        </p:spPr>
      </p:pic>
      <p:sp>
        <p:nvSpPr>
          <p:cNvPr id="17" name="Шторка3"/>
          <p:cNvSpPr/>
          <p:nvPr/>
        </p:nvSpPr>
        <p:spPr>
          <a:xfrm>
            <a:off x="6827754" y="1872581"/>
            <a:ext cx="1218822" cy="593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Шторка1"/>
          <p:cNvSpPr/>
          <p:nvPr/>
        </p:nvSpPr>
        <p:spPr>
          <a:xfrm>
            <a:off x="4385366" y="1289770"/>
            <a:ext cx="1218822" cy="593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Шторка2"/>
          <p:cNvSpPr/>
          <p:nvPr/>
        </p:nvSpPr>
        <p:spPr>
          <a:xfrm>
            <a:off x="5607729" y="1819112"/>
            <a:ext cx="1218822" cy="65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11766" y="612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9900"/>
                </a:solidFill>
              </a:rPr>
              <a:t>Пример:</a:t>
            </a:r>
            <a:endParaRPr lang="ru-RU" i="1" dirty="0">
              <a:solidFill>
                <a:srgbClr val="FF9900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210170" y="574651"/>
            <a:ext cx="4044106" cy="2895419"/>
            <a:chOff x="4210170" y="574651"/>
            <a:chExt cx="4044106" cy="2895419"/>
          </a:xfrm>
        </p:grpSpPr>
        <p:cxnSp>
          <p:nvCxnSpPr>
            <p:cNvPr id="20" name="Предел3"/>
            <p:cNvCxnSpPr/>
            <p:nvPr/>
          </p:nvCxnSpPr>
          <p:spPr>
            <a:xfrm>
              <a:off x="5609231" y="745028"/>
              <a:ext cx="1215818" cy="0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28" idx="6"/>
              <a:endCxn id="41" idx="2"/>
            </p:cNvCxnSpPr>
            <p:nvPr/>
          </p:nvCxnSpPr>
          <p:spPr>
            <a:xfrm>
              <a:off x="4488064" y="3027569"/>
              <a:ext cx="1008112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54" idx="2"/>
            </p:cNvCxnSpPr>
            <p:nvPr/>
          </p:nvCxnSpPr>
          <p:spPr>
            <a:xfrm flipH="1">
              <a:off x="5712200" y="3027569"/>
              <a:ext cx="1008112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/>
          </p:nvGrpSpPr>
          <p:grpSpPr>
            <a:xfrm>
              <a:off x="4210170" y="574651"/>
              <a:ext cx="381836" cy="2895419"/>
              <a:chOff x="2360028" y="1988840"/>
              <a:chExt cx="381836" cy="2895419"/>
            </a:xfrm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2384771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30" name="Прямая соединительная линия 29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единительная линия 32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28" name="Овал 27"/>
              <p:cNvSpPr/>
              <p:nvPr/>
            </p:nvSpPr>
            <p:spPr>
              <a:xfrm>
                <a:off x="2421898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60028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х</a:t>
                </a:r>
                <a:r>
                  <a:rPr lang="en-US" sz="2000" baseline="-25000" dirty="0" smtClean="0"/>
                  <a:t>1</a:t>
                </a:r>
                <a:endParaRPr lang="ru-RU" sz="2000" baseline="-25000" dirty="0"/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>
              <a:off x="5430927" y="574651"/>
              <a:ext cx="381836" cy="2895419"/>
              <a:chOff x="3508777" y="1988840"/>
              <a:chExt cx="381836" cy="2895419"/>
            </a:xfrm>
          </p:grpSpPr>
          <p:grpSp>
            <p:nvGrpSpPr>
              <p:cNvPr id="40" name="Группа 39"/>
              <p:cNvGrpSpPr/>
              <p:nvPr/>
            </p:nvGrpSpPr>
            <p:grpSpPr>
              <a:xfrm>
                <a:off x="3530083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41" name="Овал 40"/>
              <p:cNvSpPr/>
              <p:nvPr/>
            </p:nvSpPr>
            <p:spPr>
              <a:xfrm>
                <a:off x="3574026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08777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</a:t>
                </a:r>
                <a:r>
                  <a:rPr lang="ru-RU" sz="2000" baseline="-25000" dirty="0" smtClean="0"/>
                  <a:t>3</a:t>
                </a:r>
                <a:endParaRPr lang="ru-RU" sz="2000" baseline="-25000" dirty="0"/>
              </a:p>
            </p:txBody>
          </p:sp>
        </p:grpSp>
        <p:grpSp>
          <p:nvGrpSpPr>
            <p:cNvPr id="52" name="Группа 51"/>
            <p:cNvGrpSpPr/>
            <p:nvPr/>
          </p:nvGrpSpPr>
          <p:grpSpPr>
            <a:xfrm>
              <a:off x="6651684" y="574651"/>
              <a:ext cx="381836" cy="2895419"/>
              <a:chOff x="4657526" y="1988840"/>
              <a:chExt cx="381836" cy="2895419"/>
            </a:xfrm>
          </p:grpSpPr>
          <p:grpSp>
            <p:nvGrpSpPr>
              <p:cNvPr id="53" name="Группа 52"/>
              <p:cNvGrpSpPr/>
              <p:nvPr/>
            </p:nvGrpSpPr>
            <p:grpSpPr>
              <a:xfrm>
                <a:off x="4682211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54" name="Овал 53"/>
              <p:cNvSpPr/>
              <p:nvPr/>
            </p:nvSpPr>
            <p:spPr>
              <a:xfrm>
                <a:off x="4726154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57526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</a:t>
                </a:r>
                <a:r>
                  <a:rPr lang="ru-RU" sz="2000" baseline="-25000" dirty="0" smtClean="0"/>
                  <a:t>2</a:t>
                </a:r>
                <a:endParaRPr lang="ru-RU" sz="2000" baseline="-25000" dirty="0"/>
              </a:p>
            </p:txBody>
          </p:sp>
        </p:grpSp>
        <p:grpSp>
          <p:nvGrpSpPr>
            <p:cNvPr id="65" name="Группа 64"/>
            <p:cNvGrpSpPr/>
            <p:nvPr/>
          </p:nvGrpSpPr>
          <p:grpSpPr>
            <a:xfrm>
              <a:off x="7872440" y="574651"/>
              <a:ext cx="381836" cy="2895419"/>
              <a:chOff x="5806274" y="1988840"/>
              <a:chExt cx="381836" cy="2895419"/>
            </a:xfrm>
          </p:grpSpPr>
          <p:grpSp>
            <p:nvGrpSpPr>
              <p:cNvPr id="66" name="Группа 65"/>
              <p:cNvGrpSpPr/>
              <p:nvPr/>
            </p:nvGrpSpPr>
            <p:grpSpPr>
              <a:xfrm>
                <a:off x="5834339" y="1988840"/>
                <a:ext cx="151955" cy="2452658"/>
                <a:chOff x="2384771" y="3820398"/>
                <a:chExt cx="151955" cy="2452658"/>
              </a:xfrm>
            </p:grpSpPr>
            <p:cxnSp>
              <p:nvCxnSpPr>
                <p:cNvPr id="69" name="Прямая соединительная линия 68"/>
                <p:cNvCxnSpPr/>
                <p:nvPr/>
              </p:nvCxnSpPr>
              <p:spPr>
                <a:xfrm flipH="1">
                  <a:off x="2535224" y="3933056"/>
                  <a:ext cx="1502" cy="234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>
                  <a:off x="2419121" y="5722658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/>
                <p:cNvCxnSpPr/>
                <p:nvPr/>
              </p:nvCxnSpPr>
              <p:spPr>
                <a:xfrm>
                  <a:off x="2416959" y="5145495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>
                  <a:off x="2426267" y="4568333"/>
                  <a:ext cx="1054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2418898" y="3991171"/>
                  <a:ext cx="1178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2384771" y="5548590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1</a:t>
                  </a:r>
                  <a:endParaRPr lang="ru-RU" sz="12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384771" y="4972526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/>
                    <a:t>2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392710" y="4396462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3</a:t>
                  </a:r>
                  <a:endParaRPr lang="ru-RU" sz="12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2387947" y="3820398"/>
                  <a:ext cx="1440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ru-RU" sz="1200" dirty="0" smtClean="0"/>
                    <a:t>4</a:t>
                  </a:r>
                  <a:endParaRPr lang="ru-RU" sz="1200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5806274" y="448414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</a:t>
                </a:r>
                <a:r>
                  <a:rPr lang="en-US" sz="2000" baseline="-25000" dirty="0" smtClean="0"/>
                  <a:t>4</a:t>
                </a:r>
                <a:endParaRPr lang="ru-RU" sz="2000" baseline="-25000" dirty="0"/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5878282" y="43337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78" name="Прямая со стрелкой 77"/>
            <p:cNvCxnSpPr>
              <a:stCxn id="54" idx="6"/>
              <a:endCxn id="68" idx="2"/>
            </p:cNvCxnSpPr>
            <p:nvPr/>
          </p:nvCxnSpPr>
          <p:spPr>
            <a:xfrm>
              <a:off x="6936336" y="3027569"/>
              <a:ext cx="1008112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4668556" y="3302411"/>
            <a:ext cx="3008438" cy="400110"/>
            <a:chOff x="4668556" y="3302411"/>
            <a:chExt cx="3008438" cy="400110"/>
          </a:xfrm>
        </p:grpSpPr>
        <p:sp>
          <p:nvSpPr>
            <p:cNvPr id="79" name="TextBox 78"/>
            <p:cNvSpPr txBox="1"/>
            <p:nvPr/>
          </p:nvSpPr>
          <p:spPr>
            <a:xfrm>
              <a:off x="4668556" y="3302411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r>
                <a:rPr lang="en-US" sz="2000" dirty="0" smtClean="0"/>
                <a:t>/</a:t>
              </a:r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00905" y="3302411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en-US" sz="2000" dirty="0" smtClean="0"/>
                <a:t>/</a:t>
              </a:r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33255" y="3302411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en-US" sz="2000" dirty="0" smtClean="0"/>
                <a:t>/</a:t>
              </a:r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14324" y="3720381"/>
            <a:ext cx="7481292" cy="400110"/>
            <a:chOff x="314324" y="3720381"/>
            <a:chExt cx="7481292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4549934" y="37203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r>
                <a:rPr lang="ru-RU" sz="2000" dirty="0" smtClean="0"/>
                <a:t>-</a:t>
              </a:r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r>
                <a:rPr lang="ru-RU" sz="2000" dirty="0" smtClean="0"/>
                <a:t>=</a:t>
              </a:r>
              <a:r>
                <a:rPr lang="ru-RU" sz="2000" dirty="0" smtClean="0">
                  <a:solidFill>
                    <a:srgbClr val="CC00CC"/>
                  </a:solidFill>
                </a:rPr>
                <a:t>4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4324" y="3781936"/>
              <a:ext cx="383337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 algn="r">
                <a:defRPr sz="1600" i="1">
                  <a:solidFill>
                    <a:srgbClr val="FF9900"/>
                  </a:solidFill>
                </a:defRPr>
              </a:lvl1pPr>
            </a:lstStyle>
            <a:p>
              <a:r>
                <a:rPr lang="ru-RU" sz="1200" dirty="0" smtClean="0"/>
                <a:t>1) Определяем </a:t>
              </a:r>
              <a:r>
                <a:rPr lang="el-GR" sz="1200" i="0" dirty="0" smtClean="0"/>
                <a:t>δ</a:t>
              </a:r>
              <a:r>
                <a:rPr lang="ru-RU" sz="1200" i="0" dirty="0" smtClean="0"/>
                <a:t> </a:t>
              </a:r>
              <a:r>
                <a:rPr lang="ru-RU" sz="1200" dirty="0" smtClean="0"/>
                <a:t>прямых дуг и поток на обратных дугах</a:t>
              </a:r>
              <a:endParaRPr lang="ru-RU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01358" y="372038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14633" y="37203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  <a:r>
                <a:rPr lang="ru-RU" sz="2000" dirty="0" smtClean="0"/>
                <a:t>-</a:t>
              </a:r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ru-RU" sz="2000" dirty="0" smtClean="0"/>
                <a:t>=</a:t>
              </a:r>
              <a:r>
                <a:rPr lang="ru-RU" sz="2000" dirty="0" smtClean="0">
                  <a:solidFill>
                    <a:srgbClr val="CC00CC"/>
                  </a:solidFill>
                </a:rPr>
                <a:t>4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497943" y="4560640"/>
            <a:ext cx="7322519" cy="400110"/>
            <a:chOff x="497943" y="4560640"/>
            <a:chExt cx="7322519" cy="400110"/>
          </a:xfrm>
        </p:grpSpPr>
        <p:sp>
          <p:nvSpPr>
            <p:cNvPr id="85" name="TextBox 84"/>
            <p:cNvSpPr txBox="1"/>
            <p:nvPr/>
          </p:nvSpPr>
          <p:spPr>
            <a:xfrm>
              <a:off x="497943" y="4622194"/>
              <a:ext cx="363590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ru-RU" sz="1200" i="1" dirty="0" smtClean="0">
                  <a:solidFill>
                    <a:srgbClr val="FF9900"/>
                  </a:solidFill>
                </a:rPr>
                <a:t>3) Корректируем значение потока на дугах на </a:t>
              </a:r>
              <a:r>
                <a:rPr lang="el-GR" sz="1200" dirty="0" smtClean="0">
                  <a:solidFill>
                    <a:srgbClr val="FF9900"/>
                  </a:solidFill>
                </a:rPr>
                <a:t>ε</a:t>
              </a:r>
              <a:r>
                <a:rPr lang="ru-RU" sz="1200" dirty="0" smtClean="0">
                  <a:solidFill>
                    <a:srgbClr val="FF9900"/>
                  </a:solidFill>
                </a:rPr>
                <a:t>*=1</a:t>
              </a:r>
              <a:endParaRPr lang="ru-RU" sz="1200" i="1" dirty="0">
                <a:solidFill>
                  <a:srgbClr val="FF99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25086" y="456064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r>
                <a:rPr lang="ru-RU" sz="2000" dirty="0" smtClean="0"/>
                <a:t>+1=</a:t>
              </a:r>
              <a:r>
                <a:rPr lang="ru-RU" sz="2000" dirty="0" smtClean="0">
                  <a:solidFill>
                    <a:srgbClr val="6C4CF6"/>
                  </a:solidFill>
                </a:rPr>
                <a:t>3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82280" y="4560640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ru-RU" sz="2000" dirty="0" smtClean="0"/>
                <a:t>-1=</a:t>
              </a:r>
              <a:r>
                <a:rPr lang="ru-RU" sz="2000" dirty="0" smtClean="0">
                  <a:solidFill>
                    <a:srgbClr val="6C4CF6"/>
                  </a:solidFill>
                </a:rPr>
                <a:t>0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89785" y="456064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r>
                <a:rPr lang="ru-RU" sz="2000" dirty="0" smtClean="0"/>
                <a:t>+1=</a:t>
              </a:r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rgbClr val="CC00CC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38995" y="4122599"/>
            <a:ext cx="6483538" cy="400110"/>
            <a:chOff x="638995" y="4122599"/>
            <a:chExt cx="6483538" cy="400110"/>
          </a:xfrm>
        </p:grpSpPr>
        <p:sp>
          <p:nvSpPr>
            <p:cNvPr id="89" name="TextBox 88"/>
            <p:cNvSpPr txBox="1"/>
            <p:nvPr/>
          </p:nvSpPr>
          <p:spPr>
            <a:xfrm>
              <a:off x="5229066" y="4122599"/>
              <a:ext cx="1893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 smtClean="0"/>
                <a:t>ε</a:t>
              </a:r>
              <a:r>
                <a:rPr lang="ru-RU" sz="2000" dirty="0" smtClean="0">
                  <a:latin typeface="Calibri"/>
                </a:rPr>
                <a:t>*=</a:t>
              </a:r>
              <a:r>
                <a:rPr lang="en-US" sz="2000" dirty="0" smtClean="0">
                  <a:latin typeface="Calibri"/>
                </a:rPr>
                <a:t>min{</a:t>
              </a:r>
              <a:r>
                <a:rPr lang="ru-RU" sz="2000" dirty="0" smtClean="0">
                  <a:solidFill>
                    <a:srgbClr val="CC00CC"/>
                  </a:solidFill>
                </a:rPr>
                <a:t>4</a:t>
              </a:r>
              <a:r>
                <a:rPr lang="ru-RU" sz="2000" dirty="0" smtClean="0"/>
                <a:t>,</a:t>
              </a:r>
              <a:r>
                <a:rPr lang="ru-RU" sz="2000" dirty="0" smtClean="0">
                  <a:solidFill>
                    <a:srgbClr val="CC00CC"/>
                  </a:solidFill>
                </a:rPr>
                <a:t>4</a:t>
              </a:r>
              <a:r>
                <a:rPr lang="en-US" sz="2000" dirty="0" smtClean="0"/>
                <a:t>,</a:t>
              </a:r>
              <a:r>
                <a:rPr lang="en-US" sz="2000" dirty="0" smtClean="0">
                  <a:solidFill>
                    <a:srgbClr val="6C4CF6"/>
                  </a:solidFill>
                </a:rPr>
                <a:t>1</a:t>
              </a:r>
              <a:r>
                <a:rPr lang="en-US" sz="2000" dirty="0" smtClean="0"/>
                <a:t>}=</a:t>
              </a:r>
              <a:r>
                <a:rPr lang="ru-RU" sz="2000" dirty="0" smtClean="0">
                  <a:latin typeface="Calibri"/>
                </a:rPr>
                <a:t>1</a:t>
              </a:r>
              <a:endParaRPr lang="ru-RU" sz="2000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8995" y="4168764"/>
              <a:ext cx="350870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 algn="r">
                <a:defRPr sz="1600" i="1">
                  <a:solidFill>
                    <a:srgbClr val="FF9900"/>
                  </a:solidFill>
                </a:defRPr>
              </a:lvl1pPr>
            </a:lstStyle>
            <a:p>
              <a:r>
                <a:rPr lang="ru-RU" sz="1400" dirty="0"/>
                <a:t>2</a:t>
              </a:r>
              <a:r>
                <a:rPr lang="ru-RU" sz="1400" dirty="0" smtClean="0"/>
                <a:t>) Находим минимальную величину</a:t>
              </a:r>
              <a:endParaRPr lang="ru-RU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11766" y="885295"/>
            <a:ext cx="3593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(х</a:t>
            </a:r>
            <a:r>
              <a:rPr lang="ru-RU" sz="1600" baseline="-25000" dirty="0" smtClean="0"/>
              <a:t>1</a:t>
            </a:r>
            <a:r>
              <a:rPr lang="ru-RU" sz="1600" dirty="0" smtClean="0"/>
              <a:t>,х</a:t>
            </a:r>
            <a:r>
              <a:rPr lang="ru-RU" sz="1600" baseline="-25000" dirty="0" smtClean="0"/>
              <a:t>3</a:t>
            </a:r>
            <a:r>
              <a:rPr lang="ru-RU" sz="1600" dirty="0" smtClean="0"/>
              <a:t>,х</a:t>
            </a:r>
            <a:r>
              <a:rPr lang="ru-RU" sz="1600" baseline="-25000" dirty="0" smtClean="0"/>
              <a:t>2</a:t>
            </a:r>
            <a:r>
              <a:rPr lang="ru-RU" sz="1600" dirty="0" smtClean="0"/>
              <a:t>,х</a:t>
            </a:r>
            <a:r>
              <a:rPr lang="ru-RU" sz="1600" baseline="-25000" dirty="0" smtClean="0"/>
              <a:t>4</a:t>
            </a:r>
            <a:r>
              <a:rPr lang="ru-RU" sz="1600" dirty="0" smtClean="0"/>
              <a:t>) – увеличивающий маршрут, так как прямые </a:t>
            </a:r>
            <a:r>
              <a:rPr lang="ru-RU" sz="1600" dirty="0"/>
              <a:t>дуги (</a:t>
            </a:r>
            <a:r>
              <a:rPr lang="ru-RU" sz="1600" dirty="0" smtClean="0"/>
              <a:t>х</a:t>
            </a:r>
            <a:r>
              <a:rPr lang="ru-RU" sz="1600" baseline="-25000" dirty="0" smtClean="0"/>
              <a:t>1</a:t>
            </a:r>
            <a:r>
              <a:rPr lang="ru-RU" sz="1600" dirty="0" smtClean="0"/>
              <a:t>,х</a:t>
            </a:r>
            <a:r>
              <a:rPr lang="ru-RU" sz="1600" baseline="-25000" dirty="0" smtClean="0"/>
              <a:t>3</a:t>
            </a:r>
            <a:r>
              <a:rPr lang="ru-RU" sz="1600" dirty="0" smtClean="0"/>
              <a:t>), </a:t>
            </a:r>
            <a:r>
              <a:rPr lang="ru-RU" sz="1600" dirty="0"/>
              <a:t>(</a:t>
            </a:r>
            <a:r>
              <a:rPr lang="ru-RU" sz="1600" dirty="0" smtClean="0"/>
              <a:t>х</a:t>
            </a:r>
            <a:r>
              <a:rPr lang="ru-RU" sz="1600" baseline="-25000" dirty="0" smtClean="0"/>
              <a:t>2</a:t>
            </a:r>
            <a:r>
              <a:rPr lang="ru-RU" sz="1600" dirty="0" smtClean="0"/>
              <a:t>,х</a:t>
            </a:r>
            <a:r>
              <a:rPr lang="ru-RU" sz="1600" baseline="-25000" dirty="0" smtClean="0"/>
              <a:t>4</a:t>
            </a:r>
            <a:r>
              <a:rPr lang="ru-RU" sz="1600" dirty="0" smtClean="0"/>
              <a:t>) ненасыщенные, </a:t>
            </a:r>
          </a:p>
          <a:p>
            <a:r>
              <a:rPr lang="ru-RU" sz="1600" dirty="0" smtClean="0"/>
              <a:t>а обратная дуга </a:t>
            </a:r>
            <a:r>
              <a:rPr lang="ru-RU" sz="1600" dirty="0"/>
              <a:t>(</a:t>
            </a:r>
            <a:r>
              <a:rPr lang="ru-RU" sz="1600" dirty="0" smtClean="0"/>
              <a:t>х</a:t>
            </a:r>
            <a:r>
              <a:rPr lang="ru-RU" sz="1600" baseline="-25000" dirty="0" smtClean="0"/>
              <a:t>3</a:t>
            </a:r>
            <a:r>
              <a:rPr lang="ru-RU" sz="1600" dirty="0" smtClean="0"/>
              <a:t>,х</a:t>
            </a:r>
            <a:r>
              <a:rPr lang="ru-RU" sz="1600" baseline="-25000" dirty="0" smtClean="0"/>
              <a:t>2</a:t>
            </a:r>
            <a:r>
              <a:rPr lang="ru-RU" sz="1600" dirty="0" smtClean="0"/>
              <a:t>) имеет ненулевой поток.</a:t>
            </a: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4824468" y="1384970"/>
            <a:ext cx="2890916" cy="362128"/>
            <a:chOff x="4824468" y="1384970"/>
            <a:chExt cx="2890916" cy="36212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824468" y="1384971"/>
              <a:ext cx="407080" cy="362127"/>
              <a:chOff x="4824468" y="1384971"/>
              <a:chExt cx="407080" cy="362127"/>
            </a:xfrm>
          </p:grpSpPr>
          <p:sp>
            <p:nvSpPr>
              <p:cNvPr id="101" name="Стрелка вправо 100"/>
              <p:cNvSpPr>
                <a:spLocks noChangeAspect="1"/>
              </p:cNvSpPr>
              <p:nvPr/>
            </p:nvSpPr>
            <p:spPr>
              <a:xfrm rot="16200000">
                <a:off x="4759359" y="1450080"/>
                <a:ext cx="362127" cy="231909"/>
              </a:xfrm>
              <a:prstGeom prst="rightArrow">
                <a:avLst>
                  <a:gd name="adj1" fmla="val 61705"/>
                  <a:gd name="adj2" fmla="val 64062"/>
                </a:avLst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33CC33"/>
                  </a:gs>
                  <a:gs pos="100000">
                    <a:srgbClr val="99FF33"/>
                  </a:gs>
                </a:gsLst>
                <a:lin ang="16200000" scaled="1"/>
                <a:tileRect/>
              </a:gra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076056" y="1491630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200" b="1" dirty="0" smtClean="0">
                    <a:solidFill>
                      <a:srgbClr val="00B050"/>
                    </a:solidFill>
                  </a:rPr>
                  <a:t>+1</a:t>
                </a:r>
                <a:endParaRPr lang="ru-RU" sz="12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6" name="Группа 105"/>
            <p:cNvGrpSpPr/>
            <p:nvPr/>
          </p:nvGrpSpPr>
          <p:grpSpPr>
            <a:xfrm>
              <a:off x="7308304" y="1384970"/>
              <a:ext cx="407080" cy="362127"/>
              <a:chOff x="4824468" y="1384971"/>
              <a:chExt cx="407080" cy="362127"/>
            </a:xfrm>
          </p:grpSpPr>
          <p:sp>
            <p:nvSpPr>
              <p:cNvPr id="107" name="Стрелка вправо 106"/>
              <p:cNvSpPr>
                <a:spLocks noChangeAspect="1"/>
              </p:cNvSpPr>
              <p:nvPr/>
            </p:nvSpPr>
            <p:spPr>
              <a:xfrm rot="16200000">
                <a:off x="4759359" y="1450080"/>
                <a:ext cx="362127" cy="231909"/>
              </a:xfrm>
              <a:prstGeom prst="rightArrow">
                <a:avLst>
                  <a:gd name="adj1" fmla="val 61705"/>
                  <a:gd name="adj2" fmla="val 64062"/>
                </a:avLst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33CC33"/>
                  </a:gs>
                  <a:gs pos="100000">
                    <a:srgbClr val="99FF33"/>
                  </a:gs>
                </a:gsLst>
                <a:lin ang="16200000" scaled="1"/>
                <a:tileRect/>
              </a:gra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076056" y="1491630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200" b="1" dirty="0" smtClean="0">
                    <a:solidFill>
                      <a:srgbClr val="00B050"/>
                    </a:solidFill>
                  </a:rPr>
                  <a:t>+1</a:t>
                </a:r>
                <a:endParaRPr lang="ru-RU" sz="1200" b="1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110" name="Группа 109"/>
          <p:cNvGrpSpPr/>
          <p:nvPr/>
        </p:nvGrpSpPr>
        <p:grpSpPr>
          <a:xfrm>
            <a:off x="6084618" y="819820"/>
            <a:ext cx="385698" cy="359771"/>
            <a:chOff x="6084618" y="1384970"/>
            <a:chExt cx="385698" cy="359771"/>
          </a:xfrm>
        </p:grpSpPr>
        <p:sp>
          <p:nvSpPr>
            <p:cNvPr id="111" name="TextBox 110"/>
            <p:cNvSpPr txBox="1"/>
            <p:nvPr/>
          </p:nvSpPr>
          <p:spPr>
            <a:xfrm>
              <a:off x="6345282" y="1420185"/>
              <a:ext cx="1250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ru-RU" sz="1200" b="1" dirty="0">
                  <a:solidFill>
                    <a:srgbClr val="FF0000"/>
                  </a:solidFill>
                </a:rPr>
                <a:t>-</a:t>
              </a:r>
              <a:r>
                <a:rPr lang="ru-RU" sz="1200" b="1" dirty="0" smtClean="0">
                  <a:solidFill>
                    <a:srgbClr val="FF0000"/>
                  </a:solidFill>
                </a:rPr>
                <a:t>1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2" name="Стрелка вправо 111"/>
            <p:cNvSpPr>
              <a:spLocks noChangeAspect="1"/>
            </p:cNvSpPr>
            <p:nvPr/>
          </p:nvSpPr>
          <p:spPr>
            <a:xfrm rot="5400000">
              <a:off x="6019932" y="1449656"/>
              <a:ext cx="359771" cy="230400"/>
            </a:xfrm>
            <a:prstGeom prst="rightArrow">
              <a:avLst>
                <a:gd name="adj1" fmla="val 61705"/>
                <a:gd name="adj2" fmla="val 64062"/>
              </a:avLst>
            </a:prstGeom>
            <a:gradFill flip="none" rotWithShape="1">
              <a:gsLst>
                <a:gs pos="0">
                  <a:srgbClr val="CC0000"/>
                </a:gs>
                <a:gs pos="50000">
                  <a:srgbClr val="FF0000"/>
                </a:gs>
                <a:gs pos="100000">
                  <a:srgbClr val="FFCCCC"/>
                </a:gs>
              </a:gsLst>
              <a:lin ang="16200000" scaled="1"/>
              <a:tileRect/>
            </a:gra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11766" y="2829817"/>
            <a:ext cx="39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r>
              <a:rPr lang="ru-RU" dirty="0" smtClean="0">
                <a:latin typeface="Calibri"/>
              </a:rPr>
              <a:t>*=</a:t>
            </a:r>
            <a:r>
              <a:rPr lang="en-US" dirty="0" smtClean="0">
                <a:latin typeface="Calibri"/>
              </a:rPr>
              <a:t>min{</a:t>
            </a:r>
            <a:r>
              <a:rPr lang="el-GR" dirty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en-US" baseline="-25000" dirty="0" smtClean="0">
                <a:solidFill>
                  <a:srgbClr val="CC00CC"/>
                </a:solidFill>
              </a:rPr>
              <a:t>i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en-US" baseline="-25000" dirty="0" smtClean="0">
                <a:solidFill>
                  <a:srgbClr val="CC00CC"/>
                </a:solidFill>
              </a:rPr>
              <a:t>j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ru-RU" baseline="-25000" dirty="0" smtClean="0"/>
              <a:t>прямых дуг</a:t>
            </a:r>
            <a:r>
              <a:rPr lang="ru-RU" dirty="0" smtClean="0"/>
              <a:t>,</a:t>
            </a:r>
            <a:r>
              <a:rPr lang="el-GR" dirty="0" smtClean="0">
                <a:solidFill>
                  <a:srgbClr val="6C4CF6"/>
                </a:solidFill>
              </a:rPr>
              <a:t>ϕ</a:t>
            </a:r>
            <a:r>
              <a:rPr lang="ru-RU" dirty="0">
                <a:solidFill>
                  <a:srgbClr val="6C4CF6"/>
                </a:solidFill>
              </a:rPr>
              <a:t>(х</a:t>
            </a:r>
            <a:r>
              <a:rPr lang="en-US" baseline="-25000" dirty="0">
                <a:solidFill>
                  <a:srgbClr val="6C4CF6"/>
                </a:solidFill>
              </a:rPr>
              <a:t>i</a:t>
            </a:r>
            <a:r>
              <a:rPr lang="ru-RU" dirty="0">
                <a:solidFill>
                  <a:srgbClr val="6C4CF6"/>
                </a:solidFill>
              </a:rPr>
              <a:t>,х</a:t>
            </a:r>
            <a:r>
              <a:rPr lang="en-US" baseline="-25000" dirty="0">
                <a:solidFill>
                  <a:srgbClr val="6C4CF6"/>
                </a:solidFill>
              </a:rPr>
              <a:t>j</a:t>
            </a:r>
            <a:r>
              <a:rPr lang="ru-RU" dirty="0" smtClean="0">
                <a:solidFill>
                  <a:srgbClr val="6C4CF6"/>
                </a:solidFill>
              </a:rPr>
              <a:t>)</a:t>
            </a:r>
            <a:r>
              <a:rPr lang="ru-RU" baseline="-25000" dirty="0" smtClean="0"/>
              <a:t>обратных </a:t>
            </a:r>
            <a:r>
              <a:rPr lang="ru-RU" baseline="-25000" dirty="0"/>
              <a:t>дуг</a:t>
            </a:r>
            <a:r>
              <a:rPr lang="en-US" dirty="0" smtClean="0">
                <a:latin typeface="Calibri"/>
              </a:rPr>
              <a:t>}</a:t>
            </a:r>
            <a:endParaRPr lang="ru-RU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11766" y="2239143"/>
            <a:ext cx="352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Скорректируем значение потока на величину:</a:t>
            </a:r>
            <a:endParaRPr lang="ru-RU" sz="16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340341" y="2800528"/>
            <a:ext cx="3793509" cy="4153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Стрелка вправо 115"/>
          <p:cNvSpPr>
            <a:spLocks noChangeAspect="1"/>
          </p:cNvSpPr>
          <p:nvPr/>
        </p:nvSpPr>
        <p:spPr>
          <a:xfrm>
            <a:off x="6503244" y="3419959"/>
            <a:ext cx="630011" cy="231909"/>
          </a:xfrm>
          <a:prstGeom prst="rightArrow">
            <a:avLst>
              <a:gd name="adj1" fmla="val 61705"/>
              <a:gd name="adj2" fmla="val 135938"/>
            </a:avLst>
          </a:prstGeom>
          <a:gradFill flip="none" rotWithShape="1">
            <a:gsLst>
              <a:gs pos="0">
                <a:srgbClr val="0000FF"/>
              </a:gs>
              <a:gs pos="50000">
                <a:srgbClr val="0070C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 w="127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Стрелка вправо 116"/>
          <p:cNvSpPr>
            <a:spLocks noChangeAspect="1"/>
          </p:cNvSpPr>
          <p:nvPr/>
        </p:nvSpPr>
        <p:spPr>
          <a:xfrm flipH="1">
            <a:off x="5231548" y="3398286"/>
            <a:ext cx="630011" cy="231909"/>
          </a:xfrm>
          <a:prstGeom prst="rightArrow">
            <a:avLst>
              <a:gd name="adj1" fmla="val 61705"/>
              <a:gd name="adj2" fmla="val 135938"/>
            </a:avLst>
          </a:prstGeom>
          <a:gradFill flip="none" rotWithShape="1">
            <a:gsLst>
              <a:gs pos="0">
                <a:srgbClr val="0000FF"/>
              </a:gs>
              <a:gs pos="50000">
                <a:srgbClr val="0070C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 w="127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15</a:t>
            </a:fld>
            <a:endParaRPr lang="ru-RU" dirty="0"/>
          </a:p>
        </p:txBody>
      </p:sp>
      <p:grpSp>
        <p:nvGrpSpPr>
          <p:cNvPr id="118" name="Группа 117"/>
          <p:cNvGrpSpPr/>
          <p:nvPr/>
        </p:nvGrpSpPr>
        <p:grpSpPr>
          <a:xfrm>
            <a:off x="4661217" y="3081696"/>
            <a:ext cx="314510" cy="514416"/>
            <a:chOff x="4041188" y="3232237"/>
            <a:chExt cx="314510" cy="514416"/>
          </a:xfrm>
        </p:grpSpPr>
        <p:sp>
          <p:nvSpPr>
            <p:cNvPr id="119" name="TextBox 118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3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0" name="Прямая со стрелкой 119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Группа 120"/>
          <p:cNvGrpSpPr/>
          <p:nvPr/>
        </p:nvGrpSpPr>
        <p:grpSpPr>
          <a:xfrm>
            <a:off x="5900136" y="3081696"/>
            <a:ext cx="314510" cy="514416"/>
            <a:chOff x="4041188" y="3232237"/>
            <a:chExt cx="314510" cy="514416"/>
          </a:xfrm>
        </p:grpSpPr>
        <p:sp>
          <p:nvSpPr>
            <p:cNvPr id="122" name="TextBox 121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6C4CF6"/>
                  </a:solidFill>
                </a:rPr>
                <a:t>0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3" name="Прямая со стрелкой 122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Группа 123"/>
          <p:cNvGrpSpPr/>
          <p:nvPr/>
        </p:nvGrpSpPr>
        <p:grpSpPr>
          <a:xfrm>
            <a:off x="7130918" y="3087327"/>
            <a:ext cx="314510" cy="514416"/>
            <a:chOff x="4041188" y="3232237"/>
            <a:chExt cx="314510" cy="514416"/>
          </a:xfrm>
        </p:grpSpPr>
        <p:sp>
          <p:nvSpPr>
            <p:cNvPr id="125" name="TextBox 124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6" name="Прямая со стрелкой 125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73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092 C 0.00469 -0.00787 0.00312 -0.01412 -0.00018 -0.01921 C -0.00139 -0.02152 -0.00104 -0.02384 -0.00191 -0.02592 C -0.00226 -0.02639 -0.00313 -0.0287 -0.00313 -0.02847 C -0.00434 -0.03842 -0.00747 -0.05139 -0.00018 -0.05949 C 0.00173 -0.06389 0.00347 -0.06759 0.00469 -0.07199 C 0.0059 -0.07592 0.0059 -0.08055 0.00764 -0.08449 C 0.00816 -0.08796 0.00903 -0.09074 0.01007 -0.09375 C 0.01059 -0.10139 0.01146 -0.10555 0.0118 -0.11365 C 0.01111 -0.12129 0.01423 -0.12569 0.00937 -0.13148 C 0.00434 -0.14143 0.00278 -0.14514 0.00052 -0.15463 C -0.00139 -0.16203 0.00347 -0.17083 0.00312 -0.17592 L 0.00312 -0.18819 " pathEditMode="relative" rAng="0" ptsTypes="fffffffffffAf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937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1.48148E-6 C 0.00018 -0.00255 0.00018 -0.00996 0.00139 -0.01482 C 0.00243 -0.01945 0.00573 -0.02361 0.00695 -0.02801 C 0.0092 -0.03218 0.00973 -0.03542 0.00868 -0.04051 C 0.00782 -0.04607 0.0033 -0.05556 0.00174 -0.06042 C 0.00261 -0.06389 -0.00139 -0.06713 -3.05556E-6 -0.0706 C 0.00052 -0.07361 -0.00017 -0.07593 0.00052 -0.07871 C 0.00087 -0.08472 0.00452 -0.08866 0.00469 -0.09514 C 0.00469 -0.10046 0.00729 -0.10301 0.00729 -0.1088 C 0.00729 -0.11482 0.00591 -0.12338 0.00434 -0.12986 C 0.00313 -0.13634 -0.00139 -0.14375 -0.00139 -0.14792 L -0.00139 -0.1588 " pathEditMode="relative" rAng="0" ptsTypes="fasaffffafAf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79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C -0.00087 -0.00486 -0.00156 -0.0081 -0.00347 -0.01111 C -0.00417 -0.01227 -0.00399 -0.01365 -0.00451 -0.01481 C -0.00451 -0.01504 -0.00503 -0.0162 -0.00503 -0.0162 C -0.00573 -0.02176 -0.00747 -0.02893 -0.00347 -0.03333 C -0.00243 -0.03564 -0.00156 -0.03773 -0.00087 -0.04004 C -0.00017 -0.04236 -0.00017 -0.0449 0.00087 -0.04699 C 0.00122 -0.04907 0.00156 -0.05046 0.00208 -0.05208 C 0.00243 -0.05625 0.00295 -0.05879 0.00312 -0.06319 C 0.00278 -0.06736 0.00451 -0.0699 0.00174 -0.07291 C -0.00104 -0.07847 -0.00174 -0.08055 -0.00313 -0.08564 C -0.00417 -0.08981 -0.00156 -0.09467 -0.00156 -0.09745 L -0.00156 -0.10416 " pathEditMode="relative" rAng="0" ptsTypes="fffffffffffAf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1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4.07407E-6 C 0.00017 -0.00162 0.00017 -0.00602 0.00104 -0.00903 C 0.00173 -0.01181 0.00416 -0.01436 0.00503 -0.0169 C 0.00659 -0.01945 0.00711 -0.0213 0.00625 -0.02454 C 0.00573 -0.02778 0.00243 -0.03357 0.00121 -0.03658 C 0.00191 -0.03866 -0.00087 -0.04051 3.61111E-6 -0.0426 C 0.00034 -0.04445 -0.00018 -0.04584 0.00034 -0.04746 C 0.00069 -0.05116 0.0033 -0.05348 0.00347 -0.05741 C 0.00347 -0.06065 0.00538 -0.06227 0.00538 -0.06574 C 0.00538 -0.06922 0.00434 -0.07454 0.00312 -0.07848 C 0.00225 -0.08241 -0.00087 -0.08681 -0.00087 -0.08936 L -0.00087 -0.09584 " pathEditMode="relative" rAng="0" ptsTypes="fasaffffafAf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479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C 1.38889E-6 -0.00255 -0.00035 -0.00417 -0.00208 -0.00555 C -0.00261 -0.00602 -0.00261 -0.00694 -0.00278 -0.00741 C -0.00278 -0.00718 -0.0033 -0.01088 -0.0033 -0.01042 C -0.00382 -0.01366 -0.00243 -0.01389 -0.00208 -0.01643 C -0.00122 -0.01759 -0.00035 -0.01852 1.38889E-6 -0.01944 C 0.00052 -0.0206 0.00052 -0.02222 0.00156 -0.02292 C 0.00173 -0.02407 0.00226 -0.02477 0.00243 -0.02546 C 0.0026 -0.02755 0.00226 -0.02778 0.00243 -0.02963 C 0.00191 -0.03194 0.00312 -0.03518 0.00035 -0.0368 C -0.00191 -0.03935 -0.0007 -0.03958 -0.00174 -0.04167 C -0.00261 -0.04398 -0.00035 -0.0463 -0.00035 -0.04768 L -0.0007 -0.05463 " pathEditMode="relative" rAng="0" ptsTypes="fffffffffffAf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5.55556E-7 -0.11821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179 L -1.11111E-6 -0.00031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5.55556E-7 -0.1182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11296 L -2.77778E-7 6.17284E-7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247 L 1.66667E-6 0.11049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95" grpId="0"/>
      <p:bldP spid="113" grpId="0"/>
      <p:bldP spid="114" grpId="0"/>
      <p:bldP spid="115" grpId="0" animBg="1"/>
      <p:bldP spid="115" grpId="1" animBg="1"/>
      <p:bldP spid="115" grpId="2" animBg="1"/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81" y="2439786"/>
            <a:ext cx="4486285" cy="2803928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601" y="612000"/>
            <a:ext cx="8414798" cy="92333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Теорема 3</a:t>
            </a:r>
          </a:p>
          <a:p>
            <a:pPr algn="just"/>
            <a:r>
              <a:rPr lang="ru-RU" dirty="0" smtClean="0"/>
              <a:t>Поток в сети достигает максимального значения тогда и только тогда, когда в сети не существует увеличивающего маршрута.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54233" y="16841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9900"/>
                </a:solidFill>
              </a:rPr>
              <a:t>Пример:</a:t>
            </a:r>
            <a:endParaRPr lang="ru-RU" i="1" dirty="0">
              <a:solidFill>
                <a:srgbClr val="FF990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747283" y="3460256"/>
            <a:ext cx="221342" cy="485331"/>
            <a:chOff x="2747283" y="3455493"/>
            <a:chExt cx="221342" cy="485331"/>
          </a:xfrm>
        </p:grpSpPr>
        <p:sp>
          <p:nvSpPr>
            <p:cNvPr id="13" name="Овал 12"/>
            <p:cNvSpPr/>
            <p:nvPr/>
          </p:nvSpPr>
          <p:spPr>
            <a:xfrm>
              <a:off x="2752601" y="372480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7283" y="3455493"/>
              <a:ext cx="18811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b="1" dirty="0" smtClean="0">
                  <a:solidFill>
                    <a:srgbClr val="FF3300"/>
                  </a:solidFill>
                </a:rPr>
                <a:t>+</a:t>
              </a:r>
              <a:endParaRPr lang="ru-RU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480655" y="4590340"/>
            <a:ext cx="545347" cy="327495"/>
            <a:chOff x="4480655" y="4590340"/>
            <a:chExt cx="545347" cy="327495"/>
          </a:xfrm>
        </p:grpSpPr>
        <p:sp>
          <p:nvSpPr>
            <p:cNvPr id="17" name="Овал 16"/>
            <p:cNvSpPr/>
            <p:nvPr/>
          </p:nvSpPr>
          <p:spPr>
            <a:xfrm>
              <a:off x="4480655" y="459034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0863" y="4640836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b="1" dirty="0" smtClean="0">
                  <a:solidFill>
                    <a:srgbClr val="FF3300"/>
                  </a:solidFill>
                </a:rPr>
                <a:t>+1</a:t>
              </a:r>
              <a:endParaRPr lang="ru-RU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4233" y="2013717"/>
            <a:ext cx="2684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Выполняем поиск увеличивающего маршрута. Сток пометить не удалось. </a:t>
            </a:r>
            <a:r>
              <a:rPr lang="ru-RU" sz="1600" dirty="0" err="1" smtClean="0"/>
              <a:t>Сл-но</a:t>
            </a:r>
            <a:r>
              <a:rPr lang="ru-RU" sz="1600" dirty="0" smtClean="0"/>
              <a:t>, в сети не существует увеличивающего маршрута. </a:t>
            </a:r>
          </a:p>
          <a:p>
            <a:r>
              <a:rPr lang="ru-RU" sz="1600" dirty="0" smtClean="0"/>
              <a:t>На основании Теоремы 3</a:t>
            </a:r>
          </a:p>
          <a:p>
            <a:r>
              <a:rPr lang="ru-RU" sz="1600" dirty="0" smtClean="0"/>
              <a:t>в сети достигнут максимальный поток.</a:t>
            </a:r>
          </a:p>
          <a:p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22452" y="2635518"/>
            <a:ext cx="281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в сети: </a:t>
            </a:r>
            <a:r>
              <a:rPr lang="el-GR" sz="2000" dirty="0" smtClean="0">
                <a:solidFill>
                  <a:srgbClr val="6C4CF6"/>
                </a:solidFill>
              </a:rPr>
              <a:t>ϕ </a:t>
            </a:r>
            <a:r>
              <a:rPr lang="ru-RU" sz="2000" dirty="0" smtClean="0">
                <a:solidFill>
                  <a:srgbClr val="6C4CF6"/>
                </a:solidFill>
              </a:rPr>
              <a:t>= 2 + 3 = 5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71426" y="3115140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r>
              <a:rPr lang="ru-RU" sz="2000" b="1" baseline="-25000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</a:rPr>
              <a:t>= </a:t>
            </a:r>
            <a:r>
              <a:rPr lang="el-GR" sz="2000" b="1" dirty="0">
                <a:solidFill>
                  <a:srgbClr val="6C4CF6"/>
                </a:solidFill>
              </a:rPr>
              <a:t>ϕ </a:t>
            </a:r>
            <a:r>
              <a:rPr lang="ru-RU" sz="2000" b="1" dirty="0" smtClean="0">
                <a:solidFill>
                  <a:srgbClr val="6C4CF6"/>
                </a:solidFill>
              </a:rPr>
              <a:t>=</a:t>
            </a:r>
            <a:r>
              <a:rPr lang="ru-RU" sz="2000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</a:rPr>
              <a:t>5</a:t>
            </a:r>
            <a:endParaRPr lang="ru-RU" sz="2000" dirty="0"/>
          </a:p>
        </p:txBody>
      </p:sp>
      <p:sp>
        <p:nvSpPr>
          <p:cNvPr id="30" name="Овал 29"/>
          <p:cNvSpPr/>
          <p:nvPr/>
        </p:nvSpPr>
        <p:spPr>
          <a:xfrm>
            <a:off x="5827089" y="3512100"/>
            <a:ext cx="1077917" cy="677689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ьная выноска 30"/>
          <p:cNvSpPr/>
          <p:nvPr/>
        </p:nvSpPr>
        <p:spPr>
          <a:xfrm>
            <a:off x="5734589" y="3405387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696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9" grpId="0"/>
      <p:bldP spid="23" grpId="0"/>
      <p:bldP spid="29" grpId="0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1619507" y="2594410"/>
            <a:ext cx="5949693" cy="1367790"/>
            <a:chOff x="2198628" y="3162820"/>
            <a:chExt cx="4746745" cy="1367790"/>
          </a:xfrm>
        </p:grpSpPr>
        <p:sp>
          <p:nvSpPr>
            <p:cNvPr id="27" name="Полилиния 26"/>
            <p:cNvSpPr/>
            <p:nvPr/>
          </p:nvSpPr>
          <p:spPr>
            <a:xfrm>
              <a:off x="2198628" y="3162820"/>
              <a:ext cx="4746744" cy="535315"/>
            </a:xfrm>
            <a:custGeom>
              <a:avLst/>
              <a:gdLst>
                <a:gd name="connsiteX0" fmla="*/ 0 w 3209925"/>
                <a:gd name="connsiteY0" fmla="*/ 79937 h 386176"/>
                <a:gd name="connsiteX1" fmla="*/ 419100 w 3209925"/>
                <a:gd name="connsiteY1" fmla="*/ 3737 h 386176"/>
                <a:gd name="connsiteX2" fmla="*/ 942975 w 3209925"/>
                <a:gd name="connsiteY2" fmla="*/ 184712 h 386176"/>
                <a:gd name="connsiteX3" fmla="*/ 1323975 w 3209925"/>
                <a:gd name="connsiteY3" fmla="*/ 384737 h 386176"/>
                <a:gd name="connsiteX4" fmla="*/ 1724025 w 3209925"/>
                <a:gd name="connsiteY4" fmla="*/ 279962 h 386176"/>
                <a:gd name="connsiteX5" fmla="*/ 2228850 w 3209925"/>
                <a:gd name="connsiteY5" fmla="*/ 146612 h 386176"/>
                <a:gd name="connsiteX6" fmla="*/ 2667000 w 3209925"/>
                <a:gd name="connsiteY6" fmla="*/ 232337 h 386176"/>
                <a:gd name="connsiteX7" fmla="*/ 3209925 w 3209925"/>
                <a:gd name="connsiteY7" fmla="*/ 98987 h 386176"/>
                <a:gd name="connsiteX0" fmla="*/ 0 w 3209925"/>
                <a:gd name="connsiteY0" fmla="*/ 79769 h 386095"/>
                <a:gd name="connsiteX1" fmla="*/ 419100 w 3209925"/>
                <a:gd name="connsiteY1" fmla="*/ 3569 h 386095"/>
                <a:gd name="connsiteX2" fmla="*/ 901700 w 3209925"/>
                <a:gd name="connsiteY2" fmla="*/ 181369 h 386095"/>
                <a:gd name="connsiteX3" fmla="*/ 1323975 w 3209925"/>
                <a:gd name="connsiteY3" fmla="*/ 384569 h 386095"/>
                <a:gd name="connsiteX4" fmla="*/ 1724025 w 3209925"/>
                <a:gd name="connsiteY4" fmla="*/ 279794 h 386095"/>
                <a:gd name="connsiteX5" fmla="*/ 2228850 w 3209925"/>
                <a:gd name="connsiteY5" fmla="*/ 146444 h 386095"/>
                <a:gd name="connsiteX6" fmla="*/ 2667000 w 3209925"/>
                <a:gd name="connsiteY6" fmla="*/ 232169 h 386095"/>
                <a:gd name="connsiteX7" fmla="*/ 3209925 w 3209925"/>
                <a:gd name="connsiteY7" fmla="*/ 98819 h 386095"/>
                <a:gd name="connsiteX0" fmla="*/ 0 w 3209925"/>
                <a:gd name="connsiteY0" fmla="*/ 79769 h 386095"/>
                <a:gd name="connsiteX1" fmla="*/ 419100 w 3209925"/>
                <a:gd name="connsiteY1" fmla="*/ 3569 h 386095"/>
                <a:gd name="connsiteX2" fmla="*/ 901700 w 3209925"/>
                <a:gd name="connsiteY2" fmla="*/ 181369 h 386095"/>
                <a:gd name="connsiteX3" fmla="*/ 1323975 w 3209925"/>
                <a:gd name="connsiteY3" fmla="*/ 384569 h 386095"/>
                <a:gd name="connsiteX4" fmla="*/ 1724025 w 3209925"/>
                <a:gd name="connsiteY4" fmla="*/ 279794 h 386095"/>
                <a:gd name="connsiteX5" fmla="*/ 2228850 w 3209925"/>
                <a:gd name="connsiteY5" fmla="*/ 146444 h 386095"/>
                <a:gd name="connsiteX6" fmla="*/ 2667000 w 3209925"/>
                <a:gd name="connsiteY6" fmla="*/ 232169 h 386095"/>
                <a:gd name="connsiteX7" fmla="*/ 3209925 w 3209925"/>
                <a:gd name="connsiteY7" fmla="*/ 98819 h 386095"/>
                <a:gd name="connsiteX0" fmla="*/ 0 w 3209925"/>
                <a:gd name="connsiteY0" fmla="*/ 79769 h 386095"/>
                <a:gd name="connsiteX1" fmla="*/ 419100 w 3209925"/>
                <a:gd name="connsiteY1" fmla="*/ 3569 h 386095"/>
                <a:gd name="connsiteX2" fmla="*/ 901700 w 3209925"/>
                <a:gd name="connsiteY2" fmla="*/ 181369 h 386095"/>
                <a:gd name="connsiteX3" fmla="*/ 1323975 w 3209925"/>
                <a:gd name="connsiteY3" fmla="*/ 384569 h 386095"/>
                <a:gd name="connsiteX4" fmla="*/ 1724025 w 3209925"/>
                <a:gd name="connsiteY4" fmla="*/ 279794 h 386095"/>
                <a:gd name="connsiteX5" fmla="*/ 2228850 w 3209925"/>
                <a:gd name="connsiteY5" fmla="*/ 146444 h 386095"/>
                <a:gd name="connsiteX6" fmla="*/ 2667000 w 3209925"/>
                <a:gd name="connsiteY6" fmla="*/ 232169 h 386095"/>
                <a:gd name="connsiteX7" fmla="*/ 3209925 w 3209925"/>
                <a:gd name="connsiteY7" fmla="*/ 98819 h 386095"/>
                <a:gd name="connsiteX0" fmla="*/ 0 w 3209925"/>
                <a:gd name="connsiteY0" fmla="*/ 79769 h 386095"/>
                <a:gd name="connsiteX1" fmla="*/ 450850 w 3209925"/>
                <a:gd name="connsiteY1" fmla="*/ 3569 h 386095"/>
                <a:gd name="connsiteX2" fmla="*/ 901700 w 3209925"/>
                <a:gd name="connsiteY2" fmla="*/ 181369 h 386095"/>
                <a:gd name="connsiteX3" fmla="*/ 1323975 w 3209925"/>
                <a:gd name="connsiteY3" fmla="*/ 384569 h 386095"/>
                <a:gd name="connsiteX4" fmla="*/ 1724025 w 3209925"/>
                <a:gd name="connsiteY4" fmla="*/ 279794 h 386095"/>
                <a:gd name="connsiteX5" fmla="*/ 2228850 w 3209925"/>
                <a:gd name="connsiteY5" fmla="*/ 146444 h 386095"/>
                <a:gd name="connsiteX6" fmla="*/ 2667000 w 3209925"/>
                <a:gd name="connsiteY6" fmla="*/ 232169 h 386095"/>
                <a:gd name="connsiteX7" fmla="*/ 3209925 w 3209925"/>
                <a:gd name="connsiteY7" fmla="*/ 98819 h 386095"/>
                <a:gd name="connsiteX0" fmla="*/ 0 w 3209925"/>
                <a:gd name="connsiteY0" fmla="*/ 76229 h 382555"/>
                <a:gd name="connsiteX1" fmla="*/ 450850 w 3209925"/>
                <a:gd name="connsiteY1" fmla="*/ 29 h 382555"/>
                <a:gd name="connsiteX2" fmla="*/ 901700 w 3209925"/>
                <a:gd name="connsiteY2" fmla="*/ 177829 h 382555"/>
                <a:gd name="connsiteX3" fmla="*/ 1323975 w 3209925"/>
                <a:gd name="connsiteY3" fmla="*/ 381029 h 382555"/>
                <a:gd name="connsiteX4" fmla="*/ 1724025 w 3209925"/>
                <a:gd name="connsiteY4" fmla="*/ 276254 h 382555"/>
                <a:gd name="connsiteX5" fmla="*/ 2228850 w 3209925"/>
                <a:gd name="connsiteY5" fmla="*/ 142904 h 382555"/>
                <a:gd name="connsiteX6" fmla="*/ 2667000 w 3209925"/>
                <a:gd name="connsiteY6" fmla="*/ 228629 h 382555"/>
                <a:gd name="connsiteX7" fmla="*/ 3209925 w 3209925"/>
                <a:gd name="connsiteY7" fmla="*/ 95279 h 382555"/>
                <a:gd name="connsiteX0" fmla="*/ 0 w 3209925"/>
                <a:gd name="connsiteY0" fmla="*/ 76229 h 382555"/>
                <a:gd name="connsiteX1" fmla="*/ 450850 w 3209925"/>
                <a:gd name="connsiteY1" fmla="*/ 29 h 382555"/>
                <a:gd name="connsiteX2" fmla="*/ 901700 w 3209925"/>
                <a:gd name="connsiteY2" fmla="*/ 177829 h 382555"/>
                <a:gd name="connsiteX3" fmla="*/ 1323975 w 3209925"/>
                <a:gd name="connsiteY3" fmla="*/ 381029 h 382555"/>
                <a:gd name="connsiteX4" fmla="*/ 1724025 w 3209925"/>
                <a:gd name="connsiteY4" fmla="*/ 276254 h 382555"/>
                <a:gd name="connsiteX5" fmla="*/ 2228850 w 3209925"/>
                <a:gd name="connsiteY5" fmla="*/ 142904 h 382555"/>
                <a:gd name="connsiteX6" fmla="*/ 2667000 w 3209925"/>
                <a:gd name="connsiteY6" fmla="*/ 228629 h 382555"/>
                <a:gd name="connsiteX7" fmla="*/ 3209925 w 3209925"/>
                <a:gd name="connsiteY7" fmla="*/ 95279 h 382555"/>
                <a:gd name="connsiteX0" fmla="*/ 0 w 3209925"/>
                <a:gd name="connsiteY0" fmla="*/ 77916 h 384242"/>
                <a:gd name="connsiteX1" fmla="*/ 450850 w 3209925"/>
                <a:gd name="connsiteY1" fmla="*/ 1716 h 384242"/>
                <a:gd name="connsiteX2" fmla="*/ 901700 w 3209925"/>
                <a:gd name="connsiteY2" fmla="*/ 179516 h 384242"/>
                <a:gd name="connsiteX3" fmla="*/ 1323975 w 3209925"/>
                <a:gd name="connsiteY3" fmla="*/ 382716 h 384242"/>
                <a:gd name="connsiteX4" fmla="*/ 1724025 w 3209925"/>
                <a:gd name="connsiteY4" fmla="*/ 277941 h 384242"/>
                <a:gd name="connsiteX5" fmla="*/ 2228850 w 3209925"/>
                <a:gd name="connsiteY5" fmla="*/ 144591 h 384242"/>
                <a:gd name="connsiteX6" fmla="*/ 2667000 w 3209925"/>
                <a:gd name="connsiteY6" fmla="*/ 230316 h 384242"/>
                <a:gd name="connsiteX7" fmla="*/ 3209925 w 3209925"/>
                <a:gd name="connsiteY7" fmla="*/ 96966 h 384242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  <a:gd name="connsiteX0" fmla="*/ 0 w 3209925"/>
                <a:gd name="connsiteY0" fmla="*/ 77153 h 383479"/>
                <a:gd name="connsiteX1" fmla="*/ 450850 w 3209925"/>
                <a:gd name="connsiteY1" fmla="*/ 953 h 383479"/>
                <a:gd name="connsiteX2" fmla="*/ 901700 w 3209925"/>
                <a:gd name="connsiteY2" fmla="*/ 178753 h 383479"/>
                <a:gd name="connsiteX3" fmla="*/ 1323975 w 3209925"/>
                <a:gd name="connsiteY3" fmla="*/ 381953 h 383479"/>
                <a:gd name="connsiteX4" fmla="*/ 1724025 w 3209925"/>
                <a:gd name="connsiteY4" fmla="*/ 277178 h 383479"/>
                <a:gd name="connsiteX5" fmla="*/ 2228850 w 3209925"/>
                <a:gd name="connsiteY5" fmla="*/ 143828 h 383479"/>
                <a:gd name="connsiteX6" fmla="*/ 2667000 w 3209925"/>
                <a:gd name="connsiteY6" fmla="*/ 229553 h 383479"/>
                <a:gd name="connsiteX7" fmla="*/ 3209925 w 3209925"/>
                <a:gd name="connsiteY7" fmla="*/ 96203 h 38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9925" h="383479">
                  <a:moveTo>
                    <a:pt x="0" y="77153"/>
                  </a:moveTo>
                  <a:cubicBezTo>
                    <a:pt x="130969" y="30322"/>
                    <a:pt x="208492" y="-6455"/>
                    <a:pt x="450850" y="953"/>
                  </a:cubicBezTo>
                  <a:cubicBezTo>
                    <a:pt x="693208" y="8361"/>
                    <a:pt x="762529" y="102553"/>
                    <a:pt x="901700" y="178753"/>
                  </a:cubicBezTo>
                  <a:cubicBezTo>
                    <a:pt x="1040871" y="254953"/>
                    <a:pt x="1151996" y="365549"/>
                    <a:pt x="1323975" y="381953"/>
                  </a:cubicBezTo>
                  <a:cubicBezTo>
                    <a:pt x="1495954" y="398357"/>
                    <a:pt x="1724025" y="277178"/>
                    <a:pt x="1724025" y="277178"/>
                  </a:cubicBezTo>
                  <a:cubicBezTo>
                    <a:pt x="1789112" y="253366"/>
                    <a:pt x="1938338" y="145415"/>
                    <a:pt x="2228850" y="143828"/>
                  </a:cubicBezTo>
                  <a:cubicBezTo>
                    <a:pt x="2519362" y="142241"/>
                    <a:pt x="2493963" y="224790"/>
                    <a:pt x="2667000" y="229553"/>
                  </a:cubicBezTo>
                  <a:cubicBezTo>
                    <a:pt x="2840037" y="234316"/>
                    <a:pt x="3060700" y="153353"/>
                    <a:pt x="3209925" y="96203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2198628" y="4103620"/>
              <a:ext cx="4746745" cy="426990"/>
            </a:xfrm>
            <a:custGeom>
              <a:avLst/>
              <a:gdLst>
                <a:gd name="connsiteX0" fmla="*/ 0 w 3101975"/>
                <a:gd name="connsiteY0" fmla="*/ 258284 h 350359"/>
                <a:gd name="connsiteX1" fmla="*/ 301625 w 3101975"/>
                <a:gd name="connsiteY1" fmla="*/ 344009 h 350359"/>
                <a:gd name="connsiteX2" fmla="*/ 708025 w 3101975"/>
                <a:gd name="connsiteY2" fmla="*/ 169384 h 350359"/>
                <a:gd name="connsiteX3" fmla="*/ 1196975 w 3101975"/>
                <a:gd name="connsiteY3" fmla="*/ 1109 h 350359"/>
                <a:gd name="connsiteX4" fmla="*/ 1584325 w 3101975"/>
                <a:gd name="connsiteY4" fmla="*/ 102709 h 350359"/>
                <a:gd name="connsiteX5" fmla="*/ 1841500 w 3101975"/>
                <a:gd name="connsiteY5" fmla="*/ 226534 h 350359"/>
                <a:gd name="connsiteX6" fmla="*/ 2139950 w 3101975"/>
                <a:gd name="connsiteY6" fmla="*/ 197959 h 350359"/>
                <a:gd name="connsiteX7" fmla="*/ 2527300 w 3101975"/>
                <a:gd name="connsiteY7" fmla="*/ 128109 h 350359"/>
                <a:gd name="connsiteX8" fmla="*/ 3101975 w 3101975"/>
                <a:gd name="connsiteY8" fmla="*/ 350359 h 350359"/>
                <a:gd name="connsiteX0" fmla="*/ 0 w 3101975"/>
                <a:gd name="connsiteY0" fmla="*/ 258284 h 350359"/>
                <a:gd name="connsiteX1" fmla="*/ 301625 w 3101975"/>
                <a:gd name="connsiteY1" fmla="*/ 344009 h 350359"/>
                <a:gd name="connsiteX2" fmla="*/ 708025 w 3101975"/>
                <a:gd name="connsiteY2" fmla="*/ 169384 h 350359"/>
                <a:gd name="connsiteX3" fmla="*/ 1196975 w 3101975"/>
                <a:gd name="connsiteY3" fmla="*/ 1109 h 350359"/>
                <a:gd name="connsiteX4" fmla="*/ 1584325 w 3101975"/>
                <a:gd name="connsiteY4" fmla="*/ 102709 h 350359"/>
                <a:gd name="connsiteX5" fmla="*/ 1841500 w 3101975"/>
                <a:gd name="connsiteY5" fmla="*/ 226534 h 350359"/>
                <a:gd name="connsiteX6" fmla="*/ 2139950 w 3101975"/>
                <a:gd name="connsiteY6" fmla="*/ 197959 h 350359"/>
                <a:gd name="connsiteX7" fmla="*/ 2527300 w 3101975"/>
                <a:gd name="connsiteY7" fmla="*/ 128109 h 350359"/>
                <a:gd name="connsiteX8" fmla="*/ 3101975 w 3101975"/>
                <a:gd name="connsiteY8" fmla="*/ 350359 h 350359"/>
                <a:gd name="connsiteX0" fmla="*/ 0 w 3101975"/>
                <a:gd name="connsiteY0" fmla="*/ 257204 h 349279"/>
                <a:gd name="connsiteX1" fmla="*/ 301625 w 3101975"/>
                <a:gd name="connsiteY1" fmla="*/ 342929 h 349279"/>
                <a:gd name="connsiteX2" fmla="*/ 708025 w 3101975"/>
                <a:gd name="connsiteY2" fmla="*/ 168304 h 349279"/>
                <a:gd name="connsiteX3" fmla="*/ 1196975 w 3101975"/>
                <a:gd name="connsiteY3" fmla="*/ 29 h 349279"/>
                <a:gd name="connsiteX4" fmla="*/ 1584325 w 3101975"/>
                <a:gd name="connsiteY4" fmla="*/ 101629 h 349279"/>
                <a:gd name="connsiteX5" fmla="*/ 1841500 w 3101975"/>
                <a:gd name="connsiteY5" fmla="*/ 225454 h 349279"/>
                <a:gd name="connsiteX6" fmla="*/ 2139950 w 3101975"/>
                <a:gd name="connsiteY6" fmla="*/ 196879 h 349279"/>
                <a:gd name="connsiteX7" fmla="*/ 2527300 w 3101975"/>
                <a:gd name="connsiteY7" fmla="*/ 127029 h 349279"/>
                <a:gd name="connsiteX8" fmla="*/ 3101975 w 3101975"/>
                <a:gd name="connsiteY8" fmla="*/ 349279 h 349279"/>
                <a:gd name="connsiteX0" fmla="*/ 0 w 3101975"/>
                <a:gd name="connsiteY0" fmla="*/ 257204 h 349279"/>
                <a:gd name="connsiteX1" fmla="*/ 301625 w 3101975"/>
                <a:gd name="connsiteY1" fmla="*/ 342929 h 349279"/>
                <a:gd name="connsiteX2" fmla="*/ 708025 w 3101975"/>
                <a:gd name="connsiteY2" fmla="*/ 168304 h 349279"/>
                <a:gd name="connsiteX3" fmla="*/ 1196975 w 3101975"/>
                <a:gd name="connsiteY3" fmla="*/ 29 h 349279"/>
                <a:gd name="connsiteX4" fmla="*/ 1584325 w 3101975"/>
                <a:gd name="connsiteY4" fmla="*/ 101629 h 349279"/>
                <a:gd name="connsiteX5" fmla="*/ 1841500 w 3101975"/>
                <a:gd name="connsiteY5" fmla="*/ 225454 h 349279"/>
                <a:gd name="connsiteX6" fmla="*/ 2139950 w 3101975"/>
                <a:gd name="connsiteY6" fmla="*/ 196879 h 349279"/>
                <a:gd name="connsiteX7" fmla="*/ 2527300 w 3101975"/>
                <a:gd name="connsiteY7" fmla="*/ 127029 h 349279"/>
                <a:gd name="connsiteX8" fmla="*/ 3101975 w 3101975"/>
                <a:gd name="connsiteY8" fmla="*/ 349279 h 349279"/>
                <a:gd name="connsiteX0" fmla="*/ 0 w 3101975"/>
                <a:gd name="connsiteY0" fmla="*/ 257204 h 349279"/>
                <a:gd name="connsiteX1" fmla="*/ 301625 w 3101975"/>
                <a:gd name="connsiteY1" fmla="*/ 342929 h 349279"/>
                <a:gd name="connsiteX2" fmla="*/ 708025 w 3101975"/>
                <a:gd name="connsiteY2" fmla="*/ 168304 h 349279"/>
                <a:gd name="connsiteX3" fmla="*/ 1196975 w 3101975"/>
                <a:gd name="connsiteY3" fmla="*/ 29 h 349279"/>
                <a:gd name="connsiteX4" fmla="*/ 1584325 w 3101975"/>
                <a:gd name="connsiteY4" fmla="*/ 101629 h 349279"/>
                <a:gd name="connsiteX5" fmla="*/ 1841500 w 3101975"/>
                <a:gd name="connsiteY5" fmla="*/ 225454 h 349279"/>
                <a:gd name="connsiteX6" fmla="*/ 2139950 w 3101975"/>
                <a:gd name="connsiteY6" fmla="*/ 196879 h 349279"/>
                <a:gd name="connsiteX7" fmla="*/ 2527300 w 3101975"/>
                <a:gd name="connsiteY7" fmla="*/ 127029 h 349279"/>
                <a:gd name="connsiteX8" fmla="*/ 3101975 w 3101975"/>
                <a:gd name="connsiteY8" fmla="*/ 349279 h 349279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301625 w 3101975"/>
                <a:gd name="connsiteY1" fmla="*/ 342932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07 h 349282"/>
                <a:gd name="connsiteX1" fmla="*/ 297022 w 3101975"/>
                <a:gd name="connsiteY1" fmla="*/ 290545 h 349282"/>
                <a:gd name="connsiteX2" fmla="*/ 708025 w 3101975"/>
                <a:gd name="connsiteY2" fmla="*/ 168307 h 349282"/>
                <a:gd name="connsiteX3" fmla="*/ 1196975 w 3101975"/>
                <a:gd name="connsiteY3" fmla="*/ 32 h 349282"/>
                <a:gd name="connsiteX4" fmla="*/ 1584325 w 3101975"/>
                <a:gd name="connsiteY4" fmla="*/ 101632 h 349282"/>
                <a:gd name="connsiteX5" fmla="*/ 1841500 w 3101975"/>
                <a:gd name="connsiteY5" fmla="*/ 225457 h 349282"/>
                <a:gd name="connsiteX6" fmla="*/ 2139950 w 3101975"/>
                <a:gd name="connsiteY6" fmla="*/ 196882 h 349282"/>
                <a:gd name="connsiteX7" fmla="*/ 2527300 w 3101975"/>
                <a:gd name="connsiteY7" fmla="*/ 127032 h 349282"/>
                <a:gd name="connsiteX8" fmla="*/ 3101975 w 3101975"/>
                <a:gd name="connsiteY8" fmla="*/ 349282 h 349282"/>
                <a:gd name="connsiteX0" fmla="*/ 0 w 3101975"/>
                <a:gd name="connsiteY0" fmla="*/ 257247 h 349322"/>
                <a:gd name="connsiteX1" fmla="*/ 297022 w 3101975"/>
                <a:gd name="connsiteY1" fmla="*/ 290585 h 349322"/>
                <a:gd name="connsiteX2" fmla="*/ 675810 w 3101975"/>
                <a:gd name="connsiteY2" fmla="*/ 115960 h 349322"/>
                <a:gd name="connsiteX3" fmla="*/ 1196975 w 3101975"/>
                <a:gd name="connsiteY3" fmla="*/ 72 h 349322"/>
                <a:gd name="connsiteX4" fmla="*/ 1584325 w 3101975"/>
                <a:gd name="connsiteY4" fmla="*/ 101672 h 349322"/>
                <a:gd name="connsiteX5" fmla="*/ 1841500 w 3101975"/>
                <a:gd name="connsiteY5" fmla="*/ 225497 h 349322"/>
                <a:gd name="connsiteX6" fmla="*/ 2139950 w 3101975"/>
                <a:gd name="connsiteY6" fmla="*/ 196922 h 349322"/>
                <a:gd name="connsiteX7" fmla="*/ 2527300 w 3101975"/>
                <a:gd name="connsiteY7" fmla="*/ 127072 h 349322"/>
                <a:gd name="connsiteX8" fmla="*/ 3101975 w 3101975"/>
                <a:gd name="connsiteY8" fmla="*/ 349322 h 349322"/>
                <a:gd name="connsiteX0" fmla="*/ 0 w 3101975"/>
                <a:gd name="connsiteY0" fmla="*/ 257247 h 349322"/>
                <a:gd name="connsiteX1" fmla="*/ 255601 w 3101975"/>
                <a:gd name="connsiteY1" fmla="*/ 95323 h 349322"/>
                <a:gd name="connsiteX2" fmla="*/ 675810 w 3101975"/>
                <a:gd name="connsiteY2" fmla="*/ 115960 h 349322"/>
                <a:gd name="connsiteX3" fmla="*/ 1196975 w 3101975"/>
                <a:gd name="connsiteY3" fmla="*/ 72 h 349322"/>
                <a:gd name="connsiteX4" fmla="*/ 1584325 w 3101975"/>
                <a:gd name="connsiteY4" fmla="*/ 101672 h 349322"/>
                <a:gd name="connsiteX5" fmla="*/ 1841500 w 3101975"/>
                <a:gd name="connsiteY5" fmla="*/ 225497 h 349322"/>
                <a:gd name="connsiteX6" fmla="*/ 2139950 w 3101975"/>
                <a:gd name="connsiteY6" fmla="*/ 196922 h 349322"/>
                <a:gd name="connsiteX7" fmla="*/ 2527300 w 3101975"/>
                <a:gd name="connsiteY7" fmla="*/ 127072 h 349322"/>
                <a:gd name="connsiteX8" fmla="*/ 3101975 w 3101975"/>
                <a:gd name="connsiteY8" fmla="*/ 349322 h 349322"/>
                <a:gd name="connsiteX0" fmla="*/ 0 w 3101975"/>
                <a:gd name="connsiteY0" fmla="*/ 257247 h 349322"/>
                <a:gd name="connsiteX1" fmla="*/ 255601 w 3101975"/>
                <a:gd name="connsiteY1" fmla="*/ 95323 h 349322"/>
                <a:gd name="connsiteX2" fmla="*/ 675810 w 3101975"/>
                <a:gd name="connsiteY2" fmla="*/ 115960 h 349322"/>
                <a:gd name="connsiteX3" fmla="*/ 1196975 w 3101975"/>
                <a:gd name="connsiteY3" fmla="*/ 72 h 349322"/>
                <a:gd name="connsiteX4" fmla="*/ 1584325 w 3101975"/>
                <a:gd name="connsiteY4" fmla="*/ 101672 h 349322"/>
                <a:gd name="connsiteX5" fmla="*/ 1841500 w 3101975"/>
                <a:gd name="connsiteY5" fmla="*/ 225497 h 349322"/>
                <a:gd name="connsiteX6" fmla="*/ 2139950 w 3101975"/>
                <a:gd name="connsiteY6" fmla="*/ 196922 h 349322"/>
                <a:gd name="connsiteX7" fmla="*/ 2527300 w 3101975"/>
                <a:gd name="connsiteY7" fmla="*/ 127072 h 349322"/>
                <a:gd name="connsiteX8" fmla="*/ 3101975 w 3101975"/>
                <a:gd name="connsiteY8" fmla="*/ 349322 h 349322"/>
                <a:gd name="connsiteX0" fmla="*/ 0 w 3101975"/>
                <a:gd name="connsiteY0" fmla="*/ 257247 h 349322"/>
                <a:gd name="connsiteX1" fmla="*/ 255601 w 3101975"/>
                <a:gd name="connsiteY1" fmla="*/ 95323 h 349322"/>
                <a:gd name="connsiteX2" fmla="*/ 675810 w 3101975"/>
                <a:gd name="connsiteY2" fmla="*/ 115960 h 349322"/>
                <a:gd name="connsiteX3" fmla="*/ 1196975 w 3101975"/>
                <a:gd name="connsiteY3" fmla="*/ 72 h 349322"/>
                <a:gd name="connsiteX4" fmla="*/ 1584325 w 3101975"/>
                <a:gd name="connsiteY4" fmla="*/ 101672 h 349322"/>
                <a:gd name="connsiteX5" fmla="*/ 1841500 w 3101975"/>
                <a:gd name="connsiteY5" fmla="*/ 225497 h 349322"/>
                <a:gd name="connsiteX6" fmla="*/ 2139950 w 3101975"/>
                <a:gd name="connsiteY6" fmla="*/ 196922 h 349322"/>
                <a:gd name="connsiteX7" fmla="*/ 2527300 w 3101975"/>
                <a:gd name="connsiteY7" fmla="*/ 127072 h 349322"/>
                <a:gd name="connsiteX8" fmla="*/ 3101975 w 3101975"/>
                <a:gd name="connsiteY8" fmla="*/ 349322 h 349322"/>
                <a:gd name="connsiteX0" fmla="*/ 0 w 3101975"/>
                <a:gd name="connsiteY0" fmla="*/ 181047 h 349322"/>
                <a:gd name="connsiteX1" fmla="*/ 255601 w 3101975"/>
                <a:gd name="connsiteY1" fmla="*/ 95323 h 349322"/>
                <a:gd name="connsiteX2" fmla="*/ 675810 w 3101975"/>
                <a:gd name="connsiteY2" fmla="*/ 115960 h 349322"/>
                <a:gd name="connsiteX3" fmla="*/ 1196975 w 3101975"/>
                <a:gd name="connsiteY3" fmla="*/ 72 h 349322"/>
                <a:gd name="connsiteX4" fmla="*/ 1584325 w 3101975"/>
                <a:gd name="connsiteY4" fmla="*/ 101672 h 349322"/>
                <a:gd name="connsiteX5" fmla="*/ 1841500 w 3101975"/>
                <a:gd name="connsiteY5" fmla="*/ 225497 h 349322"/>
                <a:gd name="connsiteX6" fmla="*/ 2139950 w 3101975"/>
                <a:gd name="connsiteY6" fmla="*/ 196922 h 349322"/>
                <a:gd name="connsiteX7" fmla="*/ 2527300 w 3101975"/>
                <a:gd name="connsiteY7" fmla="*/ 127072 h 349322"/>
                <a:gd name="connsiteX8" fmla="*/ 3101975 w 3101975"/>
                <a:gd name="connsiteY8" fmla="*/ 349322 h 349322"/>
                <a:gd name="connsiteX0" fmla="*/ 0 w 3101975"/>
                <a:gd name="connsiteY0" fmla="*/ 181047 h 349322"/>
                <a:gd name="connsiteX1" fmla="*/ 255601 w 3101975"/>
                <a:gd name="connsiteY1" fmla="*/ 95323 h 349322"/>
                <a:gd name="connsiteX2" fmla="*/ 675810 w 3101975"/>
                <a:gd name="connsiteY2" fmla="*/ 115960 h 349322"/>
                <a:gd name="connsiteX3" fmla="*/ 1196975 w 3101975"/>
                <a:gd name="connsiteY3" fmla="*/ 72 h 349322"/>
                <a:gd name="connsiteX4" fmla="*/ 1584325 w 3101975"/>
                <a:gd name="connsiteY4" fmla="*/ 101672 h 349322"/>
                <a:gd name="connsiteX5" fmla="*/ 1841500 w 3101975"/>
                <a:gd name="connsiteY5" fmla="*/ 225497 h 349322"/>
                <a:gd name="connsiteX6" fmla="*/ 2139950 w 3101975"/>
                <a:gd name="connsiteY6" fmla="*/ 196922 h 349322"/>
                <a:gd name="connsiteX7" fmla="*/ 2527300 w 3101975"/>
                <a:gd name="connsiteY7" fmla="*/ 127072 h 349322"/>
                <a:gd name="connsiteX8" fmla="*/ 3101975 w 3101975"/>
                <a:gd name="connsiteY8" fmla="*/ 349322 h 349322"/>
                <a:gd name="connsiteX0" fmla="*/ 0 w 3083566"/>
                <a:gd name="connsiteY0" fmla="*/ 181047 h 247722"/>
                <a:gd name="connsiteX1" fmla="*/ 255601 w 3083566"/>
                <a:gd name="connsiteY1" fmla="*/ 95323 h 247722"/>
                <a:gd name="connsiteX2" fmla="*/ 675810 w 3083566"/>
                <a:gd name="connsiteY2" fmla="*/ 115960 h 247722"/>
                <a:gd name="connsiteX3" fmla="*/ 1196975 w 3083566"/>
                <a:gd name="connsiteY3" fmla="*/ 72 h 247722"/>
                <a:gd name="connsiteX4" fmla="*/ 1584325 w 3083566"/>
                <a:gd name="connsiteY4" fmla="*/ 101672 h 247722"/>
                <a:gd name="connsiteX5" fmla="*/ 1841500 w 3083566"/>
                <a:gd name="connsiteY5" fmla="*/ 225497 h 247722"/>
                <a:gd name="connsiteX6" fmla="*/ 2139950 w 3083566"/>
                <a:gd name="connsiteY6" fmla="*/ 196922 h 247722"/>
                <a:gd name="connsiteX7" fmla="*/ 2527300 w 3083566"/>
                <a:gd name="connsiteY7" fmla="*/ 127072 h 247722"/>
                <a:gd name="connsiteX8" fmla="*/ 3083566 w 3083566"/>
                <a:gd name="connsiteY8" fmla="*/ 247722 h 247722"/>
                <a:gd name="connsiteX0" fmla="*/ 0 w 3083566"/>
                <a:gd name="connsiteY0" fmla="*/ 181047 h 247722"/>
                <a:gd name="connsiteX1" fmla="*/ 255601 w 3083566"/>
                <a:gd name="connsiteY1" fmla="*/ 95323 h 247722"/>
                <a:gd name="connsiteX2" fmla="*/ 675810 w 3083566"/>
                <a:gd name="connsiteY2" fmla="*/ 115960 h 247722"/>
                <a:gd name="connsiteX3" fmla="*/ 1196975 w 3083566"/>
                <a:gd name="connsiteY3" fmla="*/ 72 h 247722"/>
                <a:gd name="connsiteX4" fmla="*/ 1584325 w 3083566"/>
                <a:gd name="connsiteY4" fmla="*/ 101672 h 247722"/>
                <a:gd name="connsiteX5" fmla="*/ 1841500 w 3083566"/>
                <a:gd name="connsiteY5" fmla="*/ 225497 h 247722"/>
                <a:gd name="connsiteX6" fmla="*/ 2139950 w 3083566"/>
                <a:gd name="connsiteY6" fmla="*/ 196922 h 247722"/>
                <a:gd name="connsiteX7" fmla="*/ 2527300 w 3083566"/>
                <a:gd name="connsiteY7" fmla="*/ 127072 h 247722"/>
                <a:gd name="connsiteX8" fmla="*/ 3083566 w 3083566"/>
                <a:gd name="connsiteY8" fmla="*/ 247722 h 247722"/>
                <a:gd name="connsiteX0" fmla="*/ 0 w 3083566"/>
                <a:gd name="connsiteY0" fmla="*/ 181047 h 247722"/>
                <a:gd name="connsiteX1" fmla="*/ 255601 w 3083566"/>
                <a:gd name="connsiteY1" fmla="*/ 95323 h 247722"/>
                <a:gd name="connsiteX2" fmla="*/ 675810 w 3083566"/>
                <a:gd name="connsiteY2" fmla="*/ 115960 h 247722"/>
                <a:gd name="connsiteX3" fmla="*/ 1196975 w 3083566"/>
                <a:gd name="connsiteY3" fmla="*/ 72 h 247722"/>
                <a:gd name="connsiteX4" fmla="*/ 1584325 w 3083566"/>
                <a:gd name="connsiteY4" fmla="*/ 101672 h 247722"/>
                <a:gd name="connsiteX5" fmla="*/ 1841500 w 3083566"/>
                <a:gd name="connsiteY5" fmla="*/ 225497 h 247722"/>
                <a:gd name="connsiteX6" fmla="*/ 2139950 w 3083566"/>
                <a:gd name="connsiteY6" fmla="*/ 196922 h 247722"/>
                <a:gd name="connsiteX7" fmla="*/ 2527300 w 3083566"/>
                <a:gd name="connsiteY7" fmla="*/ 127072 h 247722"/>
                <a:gd name="connsiteX8" fmla="*/ 3083566 w 3083566"/>
                <a:gd name="connsiteY8" fmla="*/ 247722 h 247722"/>
                <a:gd name="connsiteX0" fmla="*/ 0 w 3083566"/>
                <a:gd name="connsiteY0" fmla="*/ 181047 h 247722"/>
                <a:gd name="connsiteX1" fmla="*/ 255601 w 3083566"/>
                <a:gd name="connsiteY1" fmla="*/ 95323 h 247722"/>
                <a:gd name="connsiteX2" fmla="*/ 675810 w 3083566"/>
                <a:gd name="connsiteY2" fmla="*/ 115960 h 247722"/>
                <a:gd name="connsiteX3" fmla="*/ 1196975 w 3083566"/>
                <a:gd name="connsiteY3" fmla="*/ 72 h 247722"/>
                <a:gd name="connsiteX4" fmla="*/ 1584325 w 3083566"/>
                <a:gd name="connsiteY4" fmla="*/ 101672 h 247722"/>
                <a:gd name="connsiteX5" fmla="*/ 1841500 w 3083566"/>
                <a:gd name="connsiteY5" fmla="*/ 225497 h 247722"/>
                <a:gd name="connsiteX6" fmla="*/ 2139950 w 3083566"/>
                <a:gd name="connsiteY6" fmla="*/ 196922 h 247722"/>
                <a:gd name="connsiteX7" fmla="*/ 2527300 w 3083566"/>
                <a:gd name="connsiteY7" fmla="*/ 127072 h 247722"/>
                <a:gd name="connsiteX8" fmla="*/ 3083566 w 3083566"/>
                <a:gd name="connsiteY8" fmla="*/ 247722 h 247722"/>
                <a:gd name="connsiteX0" fmla="*/ 0 w 3083566"/>
                <a:gd name="connsiteY0" fmla="*/ 184210 h 250885"/>
                <a:gd name="connsiteX1" fmla="*/ 255601 w 3083566"/>
                <a:gd name="connsiteY1" fmla="*/ 98486 h 250885"/>
                <a:gd name="connsiteX2" fmla="*/ 675810 w 3083566"/>
                <a:gd name="connsiteY2" fmla="*/ 119123 h 250885"/>
                <a:gd name="connsiteX3" fmla="*/ 1248538 w 3083566"/>
                <a:gd name="connsiteY3" fmla="*/ 60 h 250885"/>
                <a:gd name="connsiteX4" fmla="*/ 1584325 w 3083566"/>
                <a:gd name="connsiteY4" fmla="*/ 104835 h 250885"/>
                <a:gd name="connsiteX5" fmla="*/ 1841500 w 3083566"/>
                <a:gd name="connsiteY5" fmla="*/ 228660 h 250885"/>
                <a:gd name="connsiteX6" fmla="*/ 2139950 w 3083566"/>
                <a:gd name="connsiteY6" fmla="*/ 200085 h 250885"/>
                <a:gd name="connsiteX7" fmla="*/ 2527300 w 3083566"/>
                <a:gd name="connsiteY7" fmla="*/ 130235 h 250885"/>
                <a:gd name="connsiteX8" fmla="*/ 3083566 w 3083566"/>
                <a:gd name="connsiteY8" fmla="*/ 250885 h 250885"/>
                <a:gd name="connsiteX0" fmla="*/ 0 w 3083566"/>
                <a:gd name="connsiteY0" fmla="*/ 184219 h 250894"/>
                <a:gd name="connsiteX1" fmla="*/ 255601 w 3083566"/>
                <a:gd name="connsiteY1" fmla="*/ 98495 h 250894"/>
                <a:gd name="connsiteX2" fmla="*/ 675810 w 3083566"/>
                <a:gd name="connsiteY2" fmla="*/ 119132 h 250894"/>
                <a:gd name="connsiteX3" fmla="*/ 1248538 w 3083566"/>
                <a:gd name="connsiteY3" fmla="*/ 69 h 250894"/>
                <a:gd name="connsiteX4" fmla="*/ 1584325 w 3083566"/>
                <a:gd name="connsiteY4" fmla="*/ 104844 h 250894"/>
                <a:gd name="connsiteX5" fmla="*/ 1841500 w 3083566"/>
                <a:gd name="connsiteY5" fmla="*/ 228669 h 250894"/>
                <a:gd name="connsiteX6" fmla="*/ 2139950 w 3083566"/>
                <a:gd name="connsiteY6" fmla="*/ 200094 h 250894"/>
                <a:gd name="connsiteX7" fmla="*/ 2527300 w 3083566"/>
                <a:gd name="connsiteY7" fmla="*/ 130244 h 250894"/>
                <a:gd name="connsiteX8" fmla="*/ 3083566 w 3083566"/>
                <a:gd name="connsiteY8" fmla="*/ 250894 h 25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566" h="250894">
                  <a:moveTo>
                    <a:pt x="0" y="184219"/>
                  </a:moveTo>
                  <a:cubicBezTo>
                    <a:pt x="84321" y="131302"/>
                    <a:pt x="142966" y="109343"/>
                    <a:pt x="255601" y="98495"/>
                  </a:cubicBezTo>
                  <a:cubicBezTo>
                    <a:pt x="368236" y="87647"/>
                    <a:pt x="510321" y="135536"/>
                    <a:pt x="675810" y="119132"/>
                  </a:cubicBezTo>
                  <a:cubicBezTo>
                    <a:pt x="841299" y="102728"/>
                    <a:pt x="1097119" y="2450"/>
                    <a:pt x="1248538" y="69"/>
                  </a:cubicBezTo>
                  <a:cubicBezTo>
                    <a:pt x="1399957" y="-2312"/>
                    <a:pt x="1493748" y="57219"/>
                    <a:pt x="1584325" y="104844"/>
                  </a:cubicBezTo>
                  <a:cubicBezTo>
                    <a:pt x="1674902" y="152469"/>
                    <a:pt x="1707621" y="219144"/>
                    <a:pt x="1841500" y="228669"/>
                  </a:cubicBezTo>
                  <a:cubicBezTo>
                    <a:pt x="1975379" y="238194"/>
                    <a:pt x="2022475" y="229198"/>
                    <a:pt x="2139950" y="200094"/>
                  </a:cubicBezTo>
                  <a:cubicBezTo>
                    <a:pt x="2257425" y="170990"/>
                    <a:pt x="2370031" y="121777"/>
                    <a:pt x="2527300" y="130244"/>
                  </a:cubicBezTo>
                  <a:cubicBezTo>
                    <a:pt x="2684569" y="138711"/>
                    <a:pt x="2824925" y="120190"/>
                    <a:pt x="3083566" y="250894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5" name="Полилиния 44"/>
          <p:cNvSpPr/>
          <p:nvPr/>
        </p:nvSpPr>
        <p:spPr>
          <a:xfrm>
            <a:off x="4470735" y="3231499"/>
            <a:ext cx="420353" cy="85552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3705183" y="3319574"/>
            <a:ext cx="231066" cy="61530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601" y="612000"/>
            <a:ext cx="8414798" cy="1477328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u="sng" dirty="0" smtClean="0">
                <a:solidFill>
                  <a:srgbClr val="FF0000"/>
                </a:solidFill>
              </a:rPr>
              <a:t>Теорема 4</a:t>
            </a:r>
            <a:r>
              <a:rPr lang="ru-RU" i="1" dirty="0" smtClean="0">
                <a:solidFill>
                  <a:srgbClr val="FF0000"/>
                </a:solidFill>
              </a:rPr>
              <a:t> (Форда–</a:t>
            </a:r>
            <a:r>
              <a:rPr lang="ru-RU" i="1" dirty="0" err="1" smtClean="0">
                <a:solidFill>
                  <a:srgbClr val="FF0000"/>
                </a:solidFill>
              </a:rPr>
              <a:t>Фалкерсона</a:t>
            </a:r>
            <a:r>
              <a:rPr lang="ru-RU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ru-RU" dirty="0" smtClean="0"/>
              <a:t>Для любой сети с одним источником и одним стоком величина </a:t>
            </a:r>
            <a:r>
              <a:rPr lang="ru-RU" dirty="0"/>
              <a:t>максимального </a:t>
            </a:r>
            <a:r>
              <a:rPr lang="ru-RU" dirty="0" smtClean="0"/>
              <a:t>потока, </a:t>
            </a:r>
            <a:r>
              <a:rPr lang="ru-RU" dirty="0"/>
              <a:t>доставляемого от источника к стоку, равна пропускной способности минимального </a:t>
            </a:r>
            <a:r>
              <a:rPr lang="ru-RU" dirty="0" smtClean="0"/>
              <a:t>разреза:</a:t>
            </a:r>
          </a:p>
          <a:p>
            <a:pPr algn="just"/>
            <a:endParaRPr lang="ru-RU" dirty="0"/>
          </a:p>
        </p:txBody>
      </p:sp>
      <p:grpSp>
        <p:nvGrpSpPr>
          <p:cNvPr id="61" name="Флажок"/>
          <p:cNvGrpSpPr/>
          <p:nvPr/>
        </p:nvGrpSpPr>
        <p:grpSpPr>
          <a:xfrm>
            <a:off x="4130125" y="2832360"/>
            <a:ext cx="170581" cy="823456"/>
            <a:chOff x="4130125" y="2851610"/>
            <a:chExt cx="170581" cy="795427"/>
          </a:xfrm>
        </p:grpSpPr>
        <p:cxnSp>
          <p:nvCxnSpPr>
            <p:cNvPr id="51" name="Прямая со стрелкой 50"/>
            <p:cNvCxnSpPr/>
            <p:nvPr/>
          </p:nvCxnSpPr>
          <p:spPr>
            <a:xfrm>
              <a:off x="4130125" y="2851610"/>
              <a:ext cx="0" cy="795427"/>
            </a:xfrm>
            <a:prstGeom prst="straightConnector1">
              <a:avLst/>
            </a:prstGeom>
            <a:ln w="19050" cap="rnd" cmpd="sng">
              <a:solidFill>
                <a:srgbClr val="FF0000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Равнобедренный треугольник 56"/>
            <p:cNvSpPr/>
            <p:nvPr/>
          </p:nvSpPr>
          <p:spPr>
            <a:xfrm rot="5400000">
              <a:off x="4152635" y="2852996"/>
              <a:ext cx="149457" cy="14668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9417" y="4294151"/>
            <a:ext cx="842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Самое узкое место сети (минимальный разрез) определяет, какое наибольшее количество единиц </a:t>
            </a:r>
            <a:r>
              <a:rPr lang="ru-RU" sz="1600" dirty="0"/>
              <a:t>потока (максимальный поток</a:t>
            </a:r>
            <a:r>
              <a:rPr lang="ru-RU" sz="1600" dirty="0" smtClean="0"/>
              <a:t>) может пропустить сеть.</a:t>
            </a:r>
            <a:endParaRPr lang="ru-RU" sz="1600" dirty="0"/>
          </a:p>
        </p:txBody>
      </p:sp>
      <p:grpSp>
        <p:nvGrpSpPr>
          <p:cNvPr id="56" name="Поток"/>
          <p:cNvGrpSpPr/>
          <p:nvPr/>
        </p:nvGrpSpPr>
        <p:grpSpPr>
          <a:xfrm>
            <a:off x="3428999" y="3050394"/>
            <a:ext cx="1987089" cy="561129"/>
            <a:chOff x="3428999" y="3067263"/>
            <a:chExt cx="1987089" cy="561129"/>
          </a:xfrm>
        </p:grpSpPr>
        <p:sp>
          <p:nvSpPr>
            <p:cNvPr id="34" name="Стрелка вправо 33"/>
            <p:cNvSpPr>
              <a:spLocks noChangeAspect="1"/>
            </p:cNvSpPr>
            <p:nvPr/>
          </p:nvSpPr>
          <p:spPr>
            <a:xfrm>
              <a:off x="3428999" y="3067263"/>
              <a:ext cx="1987089" cy="561129"/>
            </a:xfrm>
            <a:prstGeom prst="rightArrow">
              <a:avLst>
                <a:gd name="adj1" fmla="val 68644"/>
                <a:gd name="adj2" fmla="val 119599"/>
              </a:avLst>
            </a:prstGeom>
            <a:gradFill flip="none" rotWithShape="1">
              <a:gsLst>
                <a:gs pos="0">
                  <a:srgbClr val="0000FF"/>
                </a:gs>
                <a:gs pos="50000">
                  <a:srgbClr val="0070C0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3854" y="3255494"/>
              <a:ext cx="144007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ru-RU" sz="1200" b="1" dirty="0" smtClean="0">
                  <a:solidFill>
                    <a:schemeClr val="bg1"/>
                  </a:solidFill>
                </a:rPr>
                <a:t>максимальный поток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3936249" y="1601361"/>
            <a:ext cx="1271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r>
              <a:rPr lang="ru-RU" sz="2000" b="1" baseline="-25000" dirty="0" smtClean="0">
                <a:solidFill>
                  <a:srgbClr val="6C4CF6"/>
                </a:solidFill>
              </a:rPr>
              <a:t> </a:t>
            </a:r>
            <a:r>
              <a:rPr lang="ru-RU" sz="2000" b="1" dirty="0"/>
              <a:t>=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000" b="1" baseline="-25000" dirty="0" smtClean="0">
                <a:solidFill>
                  <a:schemeClr val="accent6">
                    <a:lumMod val="50000"/>
                  </a:schemeClr>
                </a:solidFill>
              </a:rPr>
              <a:t>min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Полилиния 36"/>
          <p:cNvSpPr/>
          <p:nvPr/>
        </p:nvSpPr>
        <p:spPr>
          <a:xfrm>
            <a:off x="2172970" y="2832360"/>
            <a:ext cx="523875" cy="110719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>
            <a:off x="1865314" y="3381104"/>
            <a:ext cx="457199" cy="110719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 38"/>
          <p:cNvSpPr/>
          <p:nvPr/>
        </p:nvSpPr>
        <p:spPr>
          <a:xfrm>
            <a:off x="2955288" y="3180322"/>
            <a:ext cx="326273" cy="90187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>
            <a:off x="5154152" y="3596646"/>
            <a:ext cx="523875" cy="110719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олилиния 45"/>
          <p:cNvSpPr/>
          <p:nvPr/>
        </p:nvSpPr>
        <p:spPr>
          <a:xfrm>
            <a:off x="5598652" y="3016077"/>
            <a:ext cx="326273" cy="90187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6850065" y="3076588"/>
            <a:ext cx="523875" cy="110719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>
            <a:off x="6124575" y="3336385"/>
            <a:ext cx="407987" cy="89437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олилиния 49"/>
          <p:cNvSpPr/>
          <p:nvPr/>
        </p:nvSpPr>
        <p:spPr>
          <a:xfrm>
            <a:off x="7102477" y="3610097"/>
            <a:ext cx="224673" cy="45719"/>
          </a:xfrm>
          <a:custGeom>
            <a:avLst/>
            <a:gdLst>
              <a:gd name="connsiteX0" fmla="*/ 0 w 666750"/>
              <a:gd name="connsiteY0" fmla="*/ 124000 h 200985"/>
              <a:gd name="connsiteX1" fmla="*/ 185737 w 666750"/>
              <a:gd name="connsiteY1" fmla="*/ 175 h 200985"/>
              <a:gd name="connsiteX2" fmla="*/ 352425 w 666750"/>
              <a:gd name="connsiteY2" fmla="*/ 147813 h 200985"/>
              <a:gd name="connsiteX3" fmla="*/ 504825 w 666750"/>
              <a:gd name="connsiteY3" fmla="*/ 200200 h 200985"/>
              <a:gd name="connsiteX4" fmla="*/ 666750 w 666750"/>
              <a:gd name="connsiteY4" fmla="*/ 114475 h 200985"/>
              <a:gd name="connsiteX0" fmla="*/ 0 w 666750"/>
              <a:gd name="connsiteY0" fmla="*/ 90830 h 167697"/>
              <a:gd name="connsiteX1" fmla="*/ 171449 w 666750"/>
              <a:gd name="connsiteY1" fmla="*/ 343 h 167697"/>
              <a:gd name="connsiteX2" fmla="*/ 352425 w 666750"/>
              <a:gd name="connsiteY2" fmla="*/ 114643 h 167697"/>
              <a:gd name="connsiteX3" fmla="*/ 504825 w 666750"/>
              <a:gd name="connsiteY3" fmla="*/ 167030 h 167697"/>
              <a:gd name="connsiteX4" fmla="*/ 666750 w 666750"/>
              <a:gd name="connsiteY4" fmla="*/ 81305 h 167697"/>
              <a:gd name="connsiteX0" fmla="*/ 0 w 666750"/>
              <a:gd name="connsiteY0" fmla="*/ 90487 h 166723"/>
              <a:gd name="connsiteX1" fmla="*/ 171449 w 666750"/>
              <a:gd name="connsiteY1" fmla="*/ 0 h 166723"/>
              <a:gd name="connsiteX2" fmla="*/ 330994 w 666750"/>
              <a:gd name="connsiteY2" fmla="*/ 90488 h 166723"/>
              <a:gd name="connsiteX3" fmla="*/ 504825 w 666750"/>
              <a:gd name="connsiteY3" fmla="*/ 166687 h 166723"/>
              <a:gd name="connsiteX4" fmla="*/ 666750 w 666750"/>
              <a:gd name="connsiteY4" fmla="*/ 80962 h 166723"/>
              <a:gd name="connsiteX0" fmla="*/ 0 w 666750"/>
              <a:gd name="connsiteY0" fmla="*/ 90487 h 166734"/>
              <a:gd name="connsiteX1" fmla="*/ 171449 w 666750"/>
              <a:gd name="connsiteY1" fmla="*/ 0 h 166734"/>
              <a:gd name="connsiteX2" fmla="*/ 330994 w 666750"/>
              <a:gd name="connsiteY2" fmla="*/ 90488 h 166734"/>
              <a:gd name="connsiteX3" fmla="*/ 504825 w 666750"/>
              <a:gd name="connsiteY3" fmla="*/ 166687 h 166734"/>
              <a:gd name="connsiteX4" fmla="*/ 666750 w 666750"/>
              <a:gd name="connsiteY4" fmla="*/ 80962 h 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66734">
                <a:moveTo>
                  <a:pt x="0" y="90487"/>
                </a:moveTo>
                <a:cubicBezTo>
                  <a:pt x="63500" y="26590"/>
                  <a:pt x="116283" y="0"/>
                  <a:pt x="171449" y="0"/>
                </a:cubicBezTo>
                <a:cubicBezTo>
                  <a:pt x="226615" y="0"/>
                  <a:pt x="282575" y="50801"/>
                  <a:pt x="330994" y="90488"/>
                </a:cubicBezTo>
                <a:cubicBezTo>
                  <a:pt x="379413" y="130175"/>
                  <a:pt x="448866" y="168275"/>
                  <a:pt x="504825" y="166687"/>
                </a:cubicBezTo>
                <a:cubicBezTo>
                  <a:pt x="560784" y="165099"/>
                  <a:pt x="619125" y="103981"/>
                  <a:pt x="666750" y="80962"/>
                </a:cubicBez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114877" y="2558334"/>
            <a:ext cx="1556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минимальный разрез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785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repeatCount="indefinite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repeatCount="indefinite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10" grpId="0" animBg="1"/>
      <p:bldP spid="19" grpId="0"/>
      <p:bldP spid="5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Увеличение потока в сети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233" y="612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9900"/>
                </a:solidFill>
              </a:rPr>
              <a:t>Пример:</a:t>
            </a:r>
            <a:endParaRPr lang="ru-RU" i="1" dirty="0">
              <a:solidFill>
                <a:srgbClr val="FF9900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747604" y="571568"/>
            <a:ext cx="4486285" cy="2803928"/>
            <a:chOff x="3747604" y="571568"/>
            <a:chExt cx="4486285" cy="280392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604" y="571568"/>
              <a:ext cx="4486285" cy="2803928"/>
            </a:xfrm>
            <a:prstGeom prst="rect">
              <a:avLst/>
            </a:prstGeom>
          </p:spPr>
        </p:pic>
        <p:grpSp>
          <p:nvGrpSpPr>
            <p:cNvPr id="12" name="Группа 11"/>
            <p:cNvGrpSpPr/>
            <p:nvPr/>
          </p:nvGrpSpPr>
          <p:grpSpPr>
            <a:xfrm>
              <a:off x="4159523" y="1589228"/>
              <a:ext cx="221342" cy="485331"/>
              <a:chOff x="2747283" y="3455493"/>
              <a:chExt cx="221342" cy="485331"/>
            </a:xfrm>
          </p:grpSpPr>
          <p:sp>
            <p:nvSpPr>
              <p:cNvPr id="13" name="Овал 12"/>
              <p:cNvSpPr/>
              <p:nvPr/>
            </p:nvSpPr>
            <p:spPr>
              <a:xfrm>
                <a:off x="2752601" y="3724800"/>
                <a:ext cx="216024" cy="216024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47283" y="3455493"/>
                <a:ext cx="188119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FF3300"/>
                    </a:solidFill>
                  </a:rPr>
                  <a:t>+</a:t>
                </a:r>
                <a:endParaRPr lang="ru-RU" b="1" dirty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5892895" y="2720900"/>
              <a:ext cx="545347" cy="327495"/>
              <a:chOff x="4480655" y="4590340"/>
              <a:chExt cx="545347" cy="327495"/>
            </a:xfrm>
          </p:grpSpPr>
          <p:sp>
            <p:nvSpPr>
              <p:cNvPr id="17" name="Овал 16"/>
              <p:cNvSpPr/>
              <p:nvPr/>
            </p:nvSpPr>
            <p:spPr>
              <a:xfrm>
                <a:off x="4480655" y="4590340"/>
                <a:ext cx="216024" cy="216024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0863" y="4640836"/>
                <a:ext cx="305139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FF3300"/>
                    </a:solidFill>
                  </a:rPr>
                  <a:t>+1</a:t>
                </a:r>
                <a:endParaRPr lang="ru-RU" b="1" dirty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354233" y="3359154"/>
            <a:ext cx="360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4232" y="3682165"/>
            <a:ext cx="86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минимальный разрез состоит только из насыщенных </a:t>
            </a:r>
            <a:r>
              <a:rPr lang="ru-RU" dirty="0" smtClean="0"/>
              <a:t>ориентированных ребер (дуг);</a:t>
            </a:r>
            <a:endParaRPr lang="ru-RU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54233" y="4005176"/>
            <a:ext cx="84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минимальный </a:t>
            </a:r>
            <a:r>
              <a:rPr lang="ru-RU" dirty="0"/>
              <a:t>разрез отделяет вершины, помеченные в ходе последней попытки построения </a:t>
            </a:r>
            <a:r>
              <a:rPr lang="ru-RU" dirty="0" smtClean="0"/>
              <a:t>увеличивающего маршрута, </a:t>
            </a:r>
            <a:r>
              <a:rPr lang="ru-RU" dirty="0"/>
              <a:t>от </a:t>
            </a:r>
            <a:r>
              <a:rPr lang="ru-RU" dirty="0" smtClean="0"/>
              <a:t>непомеченных вершин.</a:t>
            </a:r>
          </a:p>
        </p:txBody>
      </p:sp>
      <p:sp>
        <p:nvSpPr>
          <p:cNvPr id="21" name="Полилиния 20"/>
          <p:cNvSpPr/>
          <p:nvPr/>
        </p:nvSpPr>
        <p:spPr>
          <a:xfrm flipV="1">
            <a:off x="4419600" y="1053464"/>
            <a:ext cx="3241040" cy="1699895"/>
          </a:xfrm>
          <a:custGeom>
            <a:avLst/>
            <a:gdLst>
              <a:gd name="connsiteX0" fmla="*/ 5651500 w 5651500"/>
              <a:gd name="connsiteY0" fmla="*/ 0 h 2884353"/>
              <a:gd name="connsiteX1" fmla="*/ 2247900 w 5651500"/>
              <a:gd name="connsiteY1" fmla="*/ 1600200 h 2884353"/>
              <a:gd name="connsiteX2" fmla="*/ 1358900 w 5651500"/>
              <a:gd name="connsiteY2" fmla="*/ 2832100 h 2884353"/>
              <a:gd name="connsiteX3" fmla="*/ 0 w 5651500"/>
              <a:gd name="connsiteY3" fmla="*/ 2540000 h 2884353"/>
              <a:gd name="connsiteX0" fmla="*/ 5651500 w 5651500"/>
              <a:gd name="connsiteY0" fmla="*/ 0 h 2972765"/>
              <a:gd name="connsiteX1" fmla="*/ 4279900 w 5651500"/>
              <a:gd name="connsiteY1" fmla="*/ 355600 h 2972765"/>
              <a:gd name="connsiteX2" fmla="*/ 1358900 w 5651500"/>
              <a:gd name="connsiteY2" fmla="*/ 2832100 h 2972765"/>
              <a:gd name="connsiteX3" fmla="*/ 0 w 5651500"/>
              <a:gd name="connsiteY3" fmla="*/ 2540000 h 2972765"/>
              <a:gd name="connsiteX0" fmla="*/ 5651500 w 5651500"/>
              <a:gd name="connsiteY0" fmla="*/ 0 h 2540000"/>
              <a:gd name="connsiteX1" fmla="*/ 4279900 w 5651500"/>
              <a:gd name="connsiteY1" fmla="*/ 355600 h 2540000"/>
              <a:gd name="connsiteX2" fmla="*/ 0 w 5651500"/>
              <a:gd name="connsiteY2" fmla="*/ 2540000 h 2540000"/>
              <a:gd name="connsiteX0" fmla="*/ 3378200 w 3378200"/>
              <a:gd name="connsiteY0" fmla="*/ 0 h 1905000"/>
              <a:gd name="connsiteX1" fmla="*/ 2006600 w 3378200"/>
              <a:gd name="connsiteY1" fmla="*/ 3556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241040 w 3241040"/>
              <a:gd name="connsiteY0" fmla="*/ 0 h 1798320"/>
              <a:gd name="connsiteX1" fmla="*/ 2319020 w 3241040"/>
              <a:gd name="connsiteY1" fmla="*/ 746760 h 1798320"/>
              <a:gd name="connsiteX2" fmla="*/ 0 w 3241040"/>
              <a:gd name="connsiteY2" fmla="*/ 1798320 h 1798320"/>
              <a:gd name="connsiteX0" fmla="*/ 3241417 w 3241417"/>
              <a:gd name="connsiteY0" fmla="*/ 0 h 1798320"/>
              <a:gd name="connsiteX1" fmla="*/ 2319397 w 3241417"/>
              <a:gd name="connsiteY1" fmla="*/ 746760 h 1798320"/>
              <a:gd name="connsiteX2" fmla="*/ 377 w 3241417"/>
              <a:gd name="connsiteY2" fmla="*/ 1798320 h 1798320"/>
              <a:gd name="connsiteX0" fmla="*/ 3241643 w 3241643"/>
              <a:gd name="connsiteY0" fmla="*/ 0 h 1798320"/>
              <a:gd name="connsiteX1" fmla="*/ 1633823 w 3241643"/>
              <a:gd name="connsiteY1" fmla="*/ 685800 h 1798320"/>
              <a:gd name="connsiteX2" fmla="*/ 603 w 3241643"/>
              <a:gd name="connsiteY2" fmla="*/ 1798320 h 1798320"/>
              <a:gd name="connsiteX0" fmla="*/ 3241852 w 3241852"/>
              <a:gd name="connsiteY0" fmla="*/ 0 h 1798320"/>
              <a:gd name="connsiteX1" fmla="*/ 1634032 w 3241852"/>
              <a:gd name="connsiteY1" fmla="*/ 685800 h 1798320"/>
              <a:gd name="connsiteX2" fmla="*/ 812 w 3241852"/>
              <a:gd name="connsiteY2" fmla="*/ 1798320 h 1798320"/>
              <a:gd name="connsiteX0" fmla="*/ 3241701 w 3241701"/>
              <a:gd name="connsiteY0" fmla="*/ 0 h 1798320"/>
              <a:gd name="connsiteX1" fmla="*/ 1633881 w 3241701"/>
              <a:gd name="connsiteY1" fmla="*/ 685800 h 1798320"/>
              <a:gd name="connsiteX2" fmla="*/ 661 w 3241701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1040 w 3241040"/>
              <a:gd name="connsiteY0" fmla="*/ 0 h 1798320"/>
              <a:gd name="connsiteX1" fmla="*/ 1633220 w 3241040"/>
              <a:gd name="connsiteY1" fmla="*/ 685800 h 1798320"/>
              <a:gd name="connsiteX2" fmla="*/ 0 w 3241040"/>
              <a:gd name="connsiteY2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1040" h="1798320">
                <a:moveTo>
                  <a:pt x="3241040" y="0"/>
                </a:moveTo>
                <a:cubicBezTo>
                  <a:pt x="2918036" y="411691"/>
                  <a:pt x="2638213" y="828040"/>
                  <a:pt x="1633220" y="685800"/>
                </a:cubicBezTo>
                <a:cubicBezTo>
                  <a:pt x="628227" y="543560"/>
                  <a:pt x="304906" y="1107017"/>
                  <a:pt x="0" y="1798320"/>
                </a:cubicBezTo>
              </a:path>
            </a:pathLst>
          </a:cu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274100" y="2735498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>
                <a:solidFill>
                  <a:srgbClr val="F62F1A"/>
                </a:solidFill>
              </a:rPr>
              <a:t>’</a:t>
            </a:r>
            <a:r>
              <a:rPr lang="en-US" sz="2000" dirty="0" smtClean="0">
                <a:solidFill>
                  <a:srgbClr val="F62F1A"/>
                </a:solidFill>
              </a:rPr>
              <a:t>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1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3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0344" y="781277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 smtClean="0">
                <a:solidFill>
                  <a:srgbClr val="F62F1A"/>
                </a:solidFill>
              </a:rPr>
              <a:t>’’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2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4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226080" y="3316926"/>
            <a:ext cx="5628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Х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’’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ru-RU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ru-RU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) +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ru-RU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ru-RU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) = 2 + 3 = 5</a:t>
            </a:r>
            <a:endParaRPr lang="ru-RU" sz="2000" dirty="0">
              <a:solidFill>
                <a:srgbClr val="6C4CF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3561" y="1094224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r>
              <a:rPr lang="ru-RU" sz="2000" b="1" baseline="-25000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</a:rPr>
              <a:t>= 5</a:t>
            </a:r>
            <a:endParaRPr lang="ru-RU" sz="2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81859" y="2735498"/>
            <a:ext cx="1564837" cy="400110"/>
          </a:xfrm>
          <a:prstGeom prst="rect">
            <a:avLst/>
          </a:prstGeom>
          <a:ln w="254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6C4CF6"/>
                </a:solidFill>
              </a:rPr>
              <a:t>ϕ</a:t>
            </a:r>
            <a:r>
              <a:rPr lang="en-US" sz="2000" b="1" baseline="-25000" dirty="0">
                <a:solidFill>
                  <a:srgbClr val="6C4CF6"/>
                </a:solidFill>
              </a:rPr>
              <a:t>max</a:t>
            </a:r>
            <a:r>
              <a:rPr lang="ru-RU" sz="2000" b="1" baseline="-25000" dirty="0">
                <a:solidFill>
                  <a:srgbClr val="6C4CF6"/>
                </a:solidFill>
              </a:rPr>
              <a:t> </a:t>
            </a:r>
            <a:r>
              <a:rPr lang="ru-RU" sz="2000" b="1" dirty="0"/>
              <a:t>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</a:rPr>
              <a:t>min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46023" y="2178148"/>
            <a:ext cx="1036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000" b="1" baseline="-25000" dirty="0" smtClean="0">
                <a:solidFill>
                  <a:schemeClr val="accent6">
                    <a:lumMod val="50000"/>
                  </a:schemeClr>
                </a:solidFill>
              </a:rPr>
              <a:t>min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= 5</a:t>
            </a:r>
            <a:endParaRPr lang="ru-RU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14300" y="1651575"/>
            <a:ext cx="3499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(Х</a:t>
            </a:r>
            <a:r>
              <a:rPr lang="en-US" dirty="0"/>
              <a:t>’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ru-RU" dirty="0"/>
              <a:t>Х</a:t>
            </a:r>
            <a:r>
              <a:rPr lang="en-US" dirty="0"/>
              <a:t>’’</a:t>
            </a:r>
            <a:r>
              <a:rPr lang="ru-RU" dirty="0" smtClean="0"/>
              <a:t>) – минимальный разрез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11637" y="4547309"/>
            <a:ext cx="84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/>
            <a:r>
              <a:rPr lang="ru-RU" dirty="0" smtClean="0"/>
              <a:t>В общем виде о происхождении минимального разреза - </a:t>
            </a:r>
            <a:r>
              <a:rPr lang="ru-RU" u="sng" dirty="0" smtClean="0">
                <a:solidFill>
                  <a:srgbClr val="FF0000"/>
                </a:solidFill>
              </a:rPr>
              <a:t>см. слайд 27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059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4" grpId="0"/>
      <p:bldP spid="21" grpId="0" animBg="1"/>
      <p:bldP spid="25" grpId="0"/>
      <p:bldP spid="26" grpId="0"/>
      <p:bldP spid="27" grpId="0"/>
      <p:bldP spid="28" grpId="0"/>
      <p:bldP spid="30" grpId="0" animBg="1"/>
      <p:bldP spid="31" grpId="0"/>
      <p:bldP spid="32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28"/>
          <p:cNvCxnSpPr/>
          <p:nvPr/>
        </p:nvCxnSpPr>
        <p:spPr>
          <a:xfrm flipV="1">
            <a:off x="4918509" y="4061055"/>
            <a:ext cx="316024" cy="1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4918509" y="3460128"/>
            <a:ext cx="316024" cy="1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3"/>
            <a:endCxn id="5" idx="1"/>
          </p:cNvCxnSpPr>
          <p:nvPr/>
        </p:nvCxnSpPr>
        <p:spPr>
          <a:xfrm>
            <a:off x="4918509" y="2224483"/>
            <a:ext cx="316024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Алгоритм Форда–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Фалкерсона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533" y="1932095"/>
            <a:ext cx="3690392" cy="58477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Увеличиваем значение потока на основании </a:t>
            </a:r>
            <a:r>
              <a:rPr lang="ru-RU" sz="1600" i="1" u="sng" dirty="0" smtClean="0"/>
              <a:t>Теоремы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600" y="1195707"/>
            <a:ext cx="455390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I. </a:t>
            </a:r>
            <a:r>
              <a:rPr lang="ru-RU" sz="1600" dirty="0" smtClean="0"/>
              <a:t>Задать начальный поток в сети</a:t>
            </a:r>
            <a:endParaRPr lang="ru-RU" sz="1600" dirty="0"/>
          </a:p>
        </p:txBody>
      </p:sp>
      <p:sp>
        <p:nvSpPr>
          <p:cNvPr id="3" name="Блок-схема: знак завершения 2"/>
          <p:cNvSpPr/>
          <p:nvPr/>
        </p:nvSpPr>
        <p:spPr>
          <a:xfrm>
            <a:off x="2150666" y="668984"/>
            <a:ext cx="981777" cy="34623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Начало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4533" y="1195707"/>
            <a:ext cx="263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Например, нулевой: </a:t>
            </a:r>
            <a:r>
              <a:rPr lang="el-GR" sz="1600" b="1" dirty="0" smtClean="0">
                <a:solidFill>
                  <a:srgbClr val="6C4CF6"/>
                </a:solidFill>
              </a:rPr>
              <a:t>ϕ</a:t>
            </a:r>
            <a:r>
              <a:rPr lang="ru-RU" sz="1600" b="1" dirty="0" smtClean="0">
                <a:solidFill>
                  <a:srgbClr val="6C4CF6"/>
                </a:solidFill>
              </a:rPr>
              <a:t> = 0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4533" y="3140919"/>
            <a:ext cx="3690392" cy="58477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Корректируем значение потока на основании </a:t>
            </a:r>
            <a:r>
              <a:rPr lang="ru-RU" sz="1600" i="1" u="sng" dirty="0" smtClean="0"/>
              <a:t>Теоремы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4533" y="3879583"/>
            <a:ext cx="3690392" cy="58477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Завершаем оптимизацию на основании </a:t>
            </a:r>
            <a:r>
              <a:rPr lang="ru-RU" sz="1600" i="1" u="sng" dirty="0" smtClean="0"/>
              <a:t>Теоремы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732" y="2836673"/>
            <a:ext cx="24859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/>
              <a:t>Получен полный поток</a:t>
            </a:r>
            <a:r>
              <a:rPr lang="en-US" sz="1400" dirty="0" smtClean="0"/>
              <a:t>  </a:t>
            </a:r>
            <a:r>
              <a:rPr lang="ru-RU" sz="1400" dirty="0" smtClean="0"/>
              <a:t> </a:t>
            </a:r>
            <a:r>
              <a:rPr lang="el-GR" sz="1400" b="1" dirty="0">
                <a:solidFill>
                  <a:srgbClr val="6C4CF6"/>
                </a:solidFill>
              </a:rPr>
              <a:t>ϕ</a:t>
            </a:r>
            <a:r>
              <a:rPr lang="ru-RU" sz="1400" b="1" baseline="-25000" dirty="0" smtClean="0">
                <a:solidFill>
                  <a:srgbClr val="6C4CF6"/>
                </a:solidFill>
              </a:rPr>
              <a:t>полный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007" y="4307439"/>
            <a:ext cx="2774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/>
              <a:t>Получен максимальный поток </a:t>
            </a:r>
            <a:r>
              <a:rPr lang="en-US" sz="1400" dirty="0" smtClean="0"/>
              <a:t>  </a:t>
            </a:r>
            <a:r>
              <a:rPr lang="el-GR" sz="1400" b="1" dirty="0" smtClean="0">
                <a:solidFill>
                  <a:srgbClr val="6C4CF6"/>
                </a:solidFill>
              </a:rPr>
              <a:t>ϕ</a:t>
            </a:r>
            <a:r>
              <a:rPr lang="en-US" sz="1400" b="1" baseline="-25000" dirty="0" smtClean="0">
                <a:solidFill>
                  <a:srgbClr val="6C4CF6"/>
                </a:solidFill>
              </a:rPr>
              <a:t>max</a:t>
            </a:r>
            <a:endParaRPr lang="ru-RU" sz="14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364600" y="1534261"/>
            <a:ext cx="4553909" cy="1228831"/>
            <a:chOff x="364600" y="1563136"/>
            <a:chExt cx="4553909" cy="1228831"/>
          </a:xfrm>
        </p:grpSpPr>
        <p:sp>
          <p:nvSpPr>
            <p:cNvPr id="8" name="TextBox 7"/>
            <p:cNvSpPr txBox="1"/>
            <p:nvPr/>
          </p:nvSpPr>
          <p:spPr>
            <a:xfrm>
              <a:off x="364600" y="1714749"/>
              <a:ext cx="4553909" cy="10772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II. </a:t>
              </a:r>
              <a:r>
                <a:rPr lang="ru-RU" sz="1600" dirty="0" smtClean="0"/>
                <a:t>Увеличить значение потока на произвольном пути от источника к стоку, состоящем из ненасыщенных дуг. Повторять до тех пор, пока существуют такие пути.</a:t>
              </a:r>
              <a:endParaRPr lang="ru-RU" sz="1600" dirty="0"/>
            </a:p>
          </p:txBody>
        </p:sp>
        <p:cxnSp>
          <p:nvCxnSpPr>
            <p:cNvPr id="16" name="Прямая со стрелкой 15"/>
            <p:cNvCxnSpPr>
              <a:stCxn id="6" idx="2"/>
              <a:endCxn id="8" idx="0"/>
            </p:cNvCxnSpPr>
            <p:nvPr/>
          </p:nvCxnSpPr>
          <p:spPr>
            <a:xfrm>
              <a:off x="2641555" y="1563136"/>
              <a:ext cx="0" cy="151613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/>
          <p:cNvGrpSpPr/>
          <p:nvPr/>
        </p:nvGrpSpPr>
        <p:grpSpPr>
          <a:xfrm>
            <a:off x="364600" y="2763092"/>
            <a:ext cx="4553909" cy="1455045"/>
            <a:chOff x="364600" y="2657217"/>
            <a:chExt cx="4553909" cy="1455045"/>
          </a:xfrm>
        </p:grpSpPr>
        <p:cxnSp>
          <p:nvCxnSpPr>
            <p:cNvPr id="19" name="Прямая со стрелкой 18"/>
            <p:cNvCxnSpPr>
              <a:stCxn id="8" idx="2"/>
              <a:endCxn id="9" idx="0"/>
            </p:cNvCxnSpPr>
            <p:nvPr/>
          </p:nvCxnSpPr>
          <p:spPr>
            <a:xfrm>
              <a:off x="2641555" y="2657217"/>
              <a:ext cx="0" cy="377827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4600" y="3035044"/>
              <a:ext cx="4553909" cy="10772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III. </a:t>
              </a:r>
              <a:r>
                <a:rPr lang="ru-RU" sz="1600" dirty="0" smtClean="0"/>
                <a:t>Выполнить поиск увеличивающего маршрута и при его наличии скорректировать значение потока в сети. Повторять до тех пор, пока в сети существует увеличивающий маршрут.</a:t>
              </a:r>
              <a:endParaRPr lang="ru-RU" sz="1600" dirty="0"/>
            </a:p>
          </p:txBody>
        </p:sp>
      </p:grpSp>
      <p:cxnSp>
        <p:nvCxnSpPr>
          <p:cNvPr id="22" name="Прямая со стрелкой 21"/>
          <p:cNvCxnSpPr>
            <a:stCxn id="3" idx="2"/>
            <a:endCxn id="6" idx="0"/>
          </p:cNvCxnSpPr>
          <p:nvPr/>
        </p:nvCxnSpPr>
        <p:spPr>
          <a:xfrm>
            <a:off x="2641555" y="1015218"/>
            <a:ext cx="0" cy="180489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2150666" y="4218137"/>
            <a:ext cx="981777" cy="748905"/>
            <a:chOff x="2150666" y="4218137"/>
            <a:chExt cx="981777" cy="748905"/>
          </a:xfrm>
        </p:grpSpPr>
        <p:sp>
          <p:nvSpPr>
            <p:cNvPr id="10" name="Блок-схема: знак завершения 9"/>
            <p:cNvSpPr/>
            <p:nvPr/>
          </p:nvSpPr>
          <p:spPr>
            <a:xfrm>
              <a:off x="2150666" y="4620808"/>
              <a:ext cx="981777" cy="34623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Конец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Прямая со стрелкой 24"/>
            <p:cNvCxnSpPr>
              <a:stCxn id="9" idx="2"/>
              <a:endCxn id="10" idx="0"/>
            </p:cNvCxnSpPr>
            <p:nvPr/>
          </p:nvCxnSpPr>
          <p:spPr>
            <a:xfrm>
              <a:off x="2641555" y="4218137"/>
              <a:ext cx="0" cy="402671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19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918509" y="1195707"/>
            <a:ext cx="420760" cy="338554"/>
            <a:chOff x="4918509" y="1195707"/>
            <a:chExt cx="420760" cy="338554"/>
          </a:xfrm>
        </p:grpSpPr>
        <p:sp>
          <p:nvSpPr>
            <p:cNvPr id="2" name="Левая круглая скобка 1"/>
            <p:cNvSpPr/>
            <p:nvPr/>
          </p:nvSpPr>
          <p:spPr>
            <a:xfrm>
              <a:off x="5234533" y="1195707"/>
              <a:ext cx="104736" cy="338554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единительная линия 16"/>
            <p:cNvCxnSpPr>
              <a:stCxn id="6" idx="3"/>
              <a:endCxn id="2" idx="1"/>
            </p:cNvCxnSpPr>
            <p:nvPr/>
          </p:nvCxnSpPr>
          <p:spPr>
            <a:xfrm>
              <a:off x="4918509" y="1364984"/>
              <a:ext cx="31602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330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55EDBB18-BFB2-48A1-881E-037A784BA7F0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538157" y="983508"/>
            <a:ext cx="3303632" cy="1728192"/>
            <a:chOff x="4972412" y="1448783"/>
            <a:chExt cx="3303632" cy="1728192"/>
          </a:xfrm>
        </p:grpSpPr>
        <p:cxnSp>
          <p:nvCxnSpPr>
            <p:cNvPr id="12" name="Прямая со стрелкой 11"/>
            <p:cNvCxnSpPr>
              <a:stCxn id="7" idx="7"/>
              <a:endCxn id="8" idx="2"/>
            </p:cNvCxnSpPr>
            <p:nvPr/>
          </p:nvCxnSpPr>
          <p:spPr>
            <a:xfrm flipV="1">
              <a:off x="4972412" y="1448783"/>
              <a:ext cx="1543804" cy="78772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7" idx="5"/>
              <a:endCxn id="9" idx="2"/>
            </p:cNvCxnSpPr>
            <p:nvPr/>
          </p:nvCxnSpPr>
          <p:spPr>
            <a:xfrm>
              <a:off x="4972412" y="2389255"/>
              <a:ext cx="1543804" cy="78772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4"/>
              <a:endCxn id="9" idx="0"/>
            </p:cNvCxnSpPr>
            <p:nvPr/>
          </p:nvCxnSpPr>
          <p:spPr>
            <a:xfrm>
              <a:off x="6624228" y="1556795"/>
              <a:ext cx="0" cy="15121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6"/>
              <a:endCxn id="10" idx="1"/>
            </p:cNvCxnSpPr>
            <p:nvPr/>
          </p:nvCxnSpPr>
          <p:spPr>
            <a:xfrm>
              <a:off x="6732240" y="1448783"/>
              <a:ext cx="1543804" cy="78772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9" idx="6"/>
              <a:endCxn id="10" idx="3"/>
            </p:cNvCxnSpPr>
            <p:nvPr/>
          </p:nvCxnSpPr>
          <p:spPr>
            <a:xfrm flipV="1">
              <a:off x="6732240" y="2389255"/>
              <a:ext cx="1543804" cy="78772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993729" y="15955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20091" y="4753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0091" y="27477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026177" y="15955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007174" y="979442"/>
            <a:ext cx="2253393" cy="1696254"/>
            <a:chOff x="5441429" y="1444717"/>
            <a:chExt cx="2253393" cy="1696254"/>
          </a:xfrm>
        </p:grpSpPr>
        <p:sp>
          <p:nvSpPr>
            <p:cNvPr id="22" name="TextBox 21"/>
            <p:cNvSpPr txBox="1"/>
            <p:nvPr/>
          </p:nvSpPr>
          <p:spPr>
            <a:xfrm>
              <a:off x="5441429" y="14447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46887" y="14447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00192" y="20496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43526" y="274086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0312" y="274086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9421" y="1155609"/>
            <a:ext cx="2826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связный,</a:t>
            </a:r>
          </a:p>
          <a:p>
            <a:r>
              <a:rPr lang="ru-RU" sz="1600" dirty="0" smtClean="0"/>
              <a:t>- взвешенный,</a:t>
            </a:r>
          </a:p>
          <a:p>
            <a:r>
              <a:rPr lang="ru-RU" sz="1600" dirty="0" smtClean="0"/>
              <a:t>- без петель, </a:t>
            </a:r>
          </a:p>
          <a:p>
            <a:r>
              <a:rPr lang="ru-RU" sz="1600" dirty="0" smtClean="0"/>
              <a:t>                           в котором:</a:t>
            </a:r>
            <a:endParaRPr lang="ru-RU" sz="1600" dirty="0"/>
          </a:p>
        </p:txBody>
      </p:sp>
      <p:sp>
        <p:nvSpPr>
          <p:cNvPr id="36" name="Овал 35"/>
          <p:cNvSpPr/>
          <p:nvPr/>
        </p:nvSpPr>
        <p:spPr>
          <a:xfrm>
            <a:off x="3613795" y="1484450"/>
            <a:ext cx="1077917" cy="677689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594932" y="1490801"/>
            <a:ext cx="1077917" cy="677689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643892" y="159557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 =</a:t>
            </a:r>
            <a:endParaRPr lang="ru-RU" sz="20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8246088" y="1605101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= t</a:t>
            </a:r>
            <a:endParaRPr lang="ru-RU" sz="2000" baseline="-25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353769" y="875496"/>
            <a:ext cx="3672408" cy="1944216"/>
            <a:chOff x="4788024" y="1340771"/>
            <a:chExt cx="3672408" cy="1944216"/>
          </a:xfrm>
        </p:grpSpPr>
        <p:sp>
          <p:nvSpPr>
            <p:cNvPr id="7" name="Овал 6"/>
            <p:cNvSpPr/>
            <p:nvPr/>
          </p:nvSpPr>
          <p:spPr>
            <a:xfrm>
              <a:off x="4788024" y="220486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516216" y="1340771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6516216" y="3068963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8244408" y="220486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0" name="Номер слайда 2"/>
          <p:cNvSpPr txBox="1">
            <a:spLocks/>
          </p:cNvSpPr>
          <p:nvPr/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03D8AB-F109-49D4-8145-2208DE2CB7B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15153" y="510989"/>
            <a:ext cx="400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Под сетью будем понимать орграф </a:t>
            </a:r>
          </a:p>
          <a:p>
            <a:r>
              <a:rPr lang="en-US" sz="1600" dirty="0" smtClean="0"/>
              <a:t>G(X, U, C)</a:t>
            </a:r>
            <a:r>
              <a:rPr lang="ru-RU" sz="1600" dirty="0" smtClean="0"/>
              <a:t>:</a:t>
            </a:r>
            <a:endParaRPr lang="ru-R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794" y="2225488"/>
            <a:ext cx="432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а) ровно для одной вершины  </a:t>
            </a:r>
            <a:endParaRPr lang="ru-RU" sz="16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3036888" y="2259013"/>
          <a:ext cx="1389062" cy="312737"/>
        </p:xfrm>
        <a:graphic>
          <a:graphicData uri="http://schemas.openxmlformats.org/presentationml/2006/ole">
            <p:oleObj spid="_x0000_s27649" name="Equation" r:id="rId3" imgW="1117440" imgH="25380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4266" y="2539264"/>
            <a:ext cx="432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а) ровно для одной вершины  </a:t>
            </a:r>
            <a:endParaRPr lang="ru-RU" sz="1600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30538" y="2554288"/>
          <a:ext cx="1362075" cy="319087"/>
        </p:xfrm>
        <a:graphic>
          <a:graphicData uri="http://schemas.openxmlformats.org/presentationml/2006/ole">
            <p:oleObj spid="_x0000_s27651" name="Equation" r:id="rId4" imgW="1079280" imgH="2538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41203" y="2908209"/>
            <a:ext cx="210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 – </a:t>
            </a:r>
            <a:r>
              <a:rPr lang="ru-RU" sz="1600" dirty="0" smtClean="0"/>
              <a:t>источник,</a:t>
            </a:r>
            <a:endParaRPr lang="en-US" sz="1600" dirty="0" smtClean="0"/>
          </a:p>
          <a:p>
            <a:r>
              <a:rPr lang="en-US" sz="1600" dirty="0" smtClean="0"/>
              <a:t>t –</a:t>
            </a:r>
            <a:r>
              <a:rPr lang="ru-RU" sz="1600" dirty="0" smtClean="0"/>
              <a:t> сток. 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31159" y="3408829"/>
            <a:ext cx="8397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Каждому ориентированному ребру </a:t>
            </a:r>
            <a:r>
              <a:rPr lang="en-US" sz="1600" dirty="0" smtClean="0"/>
              <a:t>                       </a:t>
            </a:r>
            <a:r>
              <a:rPr lang="ru-RU" sz="1600" dirty="0" smtClean="0"/>
              <a:t>поставлено в соответствие число</a:t>
            </a:r>
            <a:r>
              <a:rPr lang="en-US" sz="1600" dirty="0" smtClean="0"/>
              <a:t> </a:t>
            </a:r>
            <a:r>
              <a:rPr lang="en-US" sz="1600" i="1" dirty="0" smtClean="0"/>
              <a:t>c</a:t>
            </a:r>
            <a:r>
              <a:rPr lang="en-US" sz="1600" dirty="0" smtClean="0"/>
              <a:t> –  </a:t>
            </a:r>
            <a:r>
              <a:rPr lang="ru-RU" sz="1600" dirty="0" smtClean="0"/>
              <a:t>его пропускная способность:</a:t>
            </a:r>
            <a:endParaRPr lang="ru-RU" sz="1600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765176" y="3402104"/>
          <a:ext cx="995082" cy="380096"/>
        </p:xfrm>
        <a:graphic>
          <a:graphicData uri="http://schemas.openxmlformats.org/presentationml/2006/ole">
            <p:oleObj spid="_x0000_s27653" name="Equation" r:id="rId5" imgW="736600" imgH="279400" progId="Equation.DSMT4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614488" y="4006850"/>
          <a:ext cx="1631950" cy="369888"/>
        </p:xfrm>
        <a:graphic>
          <a:graphicData uri="http://schemas.openxmlformats.org/presentationml/2006/ole">
            <p:oleObj spid="_x0000_s27655" name="Equation" r:id="rId6" imgW="1244520" imgH="27936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431" y="4343402"/>
            <a:ext cx="769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Пропускная способность конечной сети в целом – всегда ограничена сверху. 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26395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repeatCount="3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repeatCount="3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6" grpId="0" animBg="1"/>
      <p:bldP spid="37" grpId="0" animBg="1"/>
      <p:bldP spid="38" grpId="0"/>
      <p:bldP spid="39" grpId="0"/>
      <p:bldP spid="44" grpId="0"/>
      <p:bldP spid="4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57" y="2309738"/>
            <a:ext cx="4486285" cy="2810024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Алгоритм Форда–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Фалкерсона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: 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601" y="612000"/>
            <a:ext cx="8414798" cy="120032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Дана сеть с одним источником и одним стоком. Определить величину  </a:t>
            </a:r>
            <a:r>
              <a:rPr lang="ru-RU" b="1" i="1" dirty="0" smtClean="0">
                <a:solidFill>
                  <a:srgbClr val="FF0000"/>
                </a:solidFill>
              </a:rPr>
              <a:t>максимального потока</a:t>
            </a:r>
            <a:r>
              <a:rPr lang="ru-RU" dirty="0" smtClean="0"/>
              <a:t>, доставляемого от источника к стоку.</a:t>
            </a:r>
            <a:r>
              <a:rPr lang="ru-RU" b="1" i="1" dirty="0" smtClean="0">
                <a:solidFill>
                  <a:srgbClr val="6C4CF6"/>
                </a:solidFill>
              </a:rPr>
              <a:t> </a:t>
            </a:r>
            <a:r>
              <a:rPr lang="ru-RU" dirty="0" smtClean="0"/>
              <a:t>Указать </a:t>
            </a:r>
            <a:r>
              <a:rPr lang="ru-RU" b="1" i="1" dirty="0" smtClean="0">
                <a:solidFill>
                  <a:srgbClr val="FF0000"/>
                </a:solidFill>
              </a:rPr>
              <a:t>минимальный разрез</a:t>
            </a:r>
            <a:r>
              <a:rPr lang="ru-RU" dirty="0" smtClean="0"/>
              <a:t>, по которому проходит максимальный поток. </a:t>
            </a:r>
          </a:p>
          <a:p>
            <a:pPr algn="ctr"/>
            <a:r>
              <a:rPr lang="ru-RU" dirty="0" smtClean="0"/>
              <a:t>Задачу решить при помощи алгоритма Форда–</a:t>
            </a:r>
            <a:r>
              <a:rPr lang="ru-RU" dirty="0" err="1" smtClean="0"/>
              <a:t>Фалкерсона</a:t>
            </a:r>
            <a:r>
              <a:rPr lang="ru-RU" dirty="0" smtClean="0"/>
              <a:t>.</a:t>
            </a:r>
            <a:endParaRPr lang="ru-R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4655" y="254513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= 0</a:t>
            </a:r>
            <a:endParaRPr lang="ru-RU" sz="2000" baseline="-25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2195737"/>
            <a:ext cx="398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I. </a:t>
            </a:r>
            <a:r>
              <a:rPr lang="ru-RU" u="sng" dirty="0" smtClean="0"/>
              <a:t>Присвоение начального потока сети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04969" y="2842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10427" y="2842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3732" y="34475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7066" y="41387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43852" y="41387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64026" y="1881337"/>
            <a:ext cx="457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Находим в сети источник и сток: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= х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9" name="Овальная выноска 58"/>
          <p:cNvSpPr/>
          <p:nvPr/>
        </p:nvSpPr>
        <p:spPr>
          <a:xfrm>
            <a:off x="5867939" y="3281562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716486" y="382297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</a:t>
            </a:r>
            <a:endParaRPr lang="ru-RU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0042" y="3854914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endParaRPr lang="ru-RU" sz="2000" baseline="-250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4601" y="4214194"/>
            <a:ext cx="250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Пусть начальный поток в сети равен нулю.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4167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C 0.0059 -0.00123 0.01059 -0.00123 0.02431 -0.00123 " pathEditMode="relative" rAng="0" ptsTypes="ff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09877E-6 L 0.02362 2.09877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5" grpId="0"/>
      <p:bldP spid="36" grpId="0"/>
      <p:bldP spid="37" grpId="0"/>
      <p:bldP spid="38" grpId="0"/>
      <p:bldP spid="39" grpId="0"/>
      <p:bldP spid="49" grpId="0"/>
      <p:bldP spid="50" grpId="0"/>
      <p:bldP spid="50" grpId="1"/>
      <p:bldP spid="51" grpId="0"/>
      <p:bldP spid="52" grpId="0"/>
      <p:bldP spid="53" grpId="0"/>
      <p:bldP spid="53" grpId="1"/>
      <p:bldP spid="58" grpId="0"/>
      <p:bldP spid="59" grpId="0" animBg="1"/>
      <p:bldP spid="60" grpId="0"/>
      <p:bldP spid="61" grpId="0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655" y="2545131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= 0 + 2 = 2</a:t>
            </a:r>
            <a:endParaRPr lang="ru-RU" sz="2000" baseline="-25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305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II. </a:t>
            </a:r>
            <a:r>
              <a:rPr lang="ru-RU" u="sng" dirty="0" smtClean="0"/>
              <a:t>Получение полного потока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64025" y="1283929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 </a:t>
            </a:r>
            <a:r>
              <a:rPr lang="ru-RU" dirty="0" smtClean="0"/>
              <a:t>Путь </a:t>
            </a:r>
            <a:r>
              <a:rPr lang="ru-RU" dirty="0"/>
              <a:t>(х</a:t>
            </a:r>
            <a:r>
              <a:rPr lang="ru-RU" baseline="-25000" dirty="0"/>
              <a:t>1</a:t>
            </a:r>
            <a:r>
              <a:rPr lang="ru-RU" dirty="0"/>
              <a:t>,х</a:t>
            </a:r>
            <a:r>
              <a:rPr lang="ru-RU" baseline="-25000" dirty="0"/>
              <a:t>2</a:t>
            </a:r>
            <a:r>
              <a:rPr lang="ru-RU" dirty="0"/>
              <a:t>,х</a:t>
            </a:r>
            <a:r>
              <a:rPr lang="ru-RU" baseline="-25000" dirty="0"/>
              <a:t>3</a:t>
            </a:r>
            <a:r>
              <a:rPr lang="ru-RU" dirty="0"/>
              <a:t>,х</a:t>
            </a:r>
            <a:r>
              <a:rPr lang="ru-RU" baseline="-25000" dirty="0"/>
              <a:t>4</a:t>
            </a:r>
            <a:r>
              <a:rPr lang="ru-RU" dirty="0" smtClean="0"/>
              <a:t>): 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07141" y="1650671"/>
            <a:ext cx="6920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min</a:t>
            </a:r>
            <a:r>
              <a:rPr lang="ru-RU" baseline="-25000" dirty="0" smtClean="0"/>
              <a:t> </a:t>
            </a:r>
            <a:r>
              <a:rPr lang="en-US" dirty="0" smtClean="0"/>
              <a:t>{</a:t>
            </a:r>
            <a:r>
              <a:rPr lang="el-GR" dirty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1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2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2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3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3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4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en-US" dirty="0" smtClean="0"/>
              <a:t>} </a:t>
            </a:r>
            <a:r>
              <a:rPr lang="ru-RU" dirty="0" smtClean="0"/>
              <a:t>=</a:t>
            </a:r>
            <a:r>
              <a:rPr lang="en-US" dirty="0" smtClean="0"/>
              <a:t> min{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C4CF6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C4CF6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C4CF6"/>
                </a:solidFill>
              </a:rPr>
              <a:t>0</a:t>
            </a:r>
            <a:r>
              <a:rPr lang="en-US" dirty="0" smtClean="0"/>
              <a:t>} = min{</a:t>
            </a:r>
            <a:r>
              <a:rPr lang="en-US" dirty="0" smtClean="0">
                <a:solidFill>
                  <a:srgbClr val="CC00CC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C00CC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C00CC"/>
                </a:solidFill>
              </a:rPr>
              <a:t>3</a:t>
            </a:r>
            <a:r>
              <a:rPr lang="en-US" dirty="0" smtClean="0"/>
              <a:t>} = 2</a:t>
            </a:r>
            <a:endParaRPr lang="ru-RU" baseline="-25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07141" y="2017414"/>
            <a:ext cx="654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Увеличим значение потока на дугах этого пути на величину </a:t>
            </a:r>
            <a:r>
              <a:rPr lang="el-GR" dirty="0" smtClean="0"/>
              <a:t>δ</a:t>
            </a:r>
            <a:r>
              <a:rPr lang="ru-RU" dirty="0" smtClean="0"/>
              <a:t>*=2.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07140" y="3922606"/>
            <a:ext cx="1936135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600" i="1" dirty="0" smtClean="0">
                <a:solidFill>
                  <a:srgbClr val="FF9900"/>
                </a:solidFill>
              </a:rPr>
              <a:t>Дуга (х</a:t>
            </a:r>
            <a:r>
              <a:rPr lang="ru-RU" sz="1600" i="1" baseline="-25000" dirty="0" smtClean="0">
                <a:solidFill>
                  <a:srgbClr val="FF9900"/>
                </a:solidFill>
              </a:rPr>
              <a:t>1</a:t>
            </a:r>
            <a:r>
              <a:rPr lang="ru-RU" sz="1600" i="1" dirty="0" smtClean="0">
                <a:solidFill>
                  <a:srgbClr val="FF9900"/>
                </a:solidFill>
              </a:rPr>
              <a:t>,х</a:t>
            </a:r>
            <a:r>
              <a:rPr lang="ru-RU" sz="1600" i="1" baseline="-25000" dirty="0" smtClean="0">
                <a:solidFill>
                  <a:srgbClr val="FF9900"/>
                </a:solidFill>
              </a:rPr>
              <a:t>2</a:t>
            </a:r>
            <a:r>
              <a:rPr lang="ru-RU" sz="1600" i="1" dirty="0" smtClean="0">
                <a:solidFill>
                  <a:srgbClr val="FF9900"/>
                </a:solidFill>
              </a:rPr>
              <a:t>) </a:t>
            </a:r>
          </a:p>
          <a:p>
            <a:r>
              <a:rPr lang="ru-RU" sz="1600" i="1" dirty="0" smtClean="0">
                <a:solidFill>
                  <a:srgbClr val="FF9900"/>
                </a:solidFill>
              </a:rPr>
              <a:t>стала насыщенной</a:t>
            </a:r>
            <a:endParaRPr lang="ru-RU" sz="1600" i="1" dirty="0">
              <a:solidFill>
                <a:srgbClr val="FF99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19518" y="3922606"/>
            <a:ext cx="20595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600" i="1" dirty="0" smtClean="0">
                <a:solidFill>
                  <a:srgbClr val="FF9900"/>
                </a:solidFill>
              </a:rPr>
              <a:t>Значение потока в сети увеличилось на 2</a:t>
            </a:r>
            <a:endParaRPr lang="ru-RU" sz="1600" i="1" dirty="0">
              <a:solidFill>
                <a:srgbClr val="FF9900"/>
              </a:solidFill>
            </a:endParaRPr>
          </a:p>
        </p:txBody>
      </p:sp>
      <p:sp>
        <p:nvSpPr>
          <p:cNvPr id="54" name="Стрелка вправо 53"/>
          <p:cNvSpPr>
            <a:spLocks noChangeAspect="1"/>
          </p:cNvSpPr>
          <p:nvPr/>
        </p:nvSpPr>
        <p:spPr>
          <a:xfrm rot="16200000">
            <a:off x="3034088" y="2988067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Стрелка вправо 54"/>
          <p:cNvSpPr>
            <a:spLocks noChangeAspect="1"/>
          </p:cNvSpPr>
          <p:nvPr/>
        </p:nvSpPr>
        <p:spPr>
          <a:xfrm rot="16200000">
            <a:off x="3909769" y="3586276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Стрелка вправо 55"/>
          <p:cNvSpPr>
            <a:spLocks noChangeAspect="1"/>
          </p:cNvSpPr>
          <p:nvPr/>
        </p:nvSpPr>
        <p:spPr>
          <a:xfrm rot="16200000">
            <a:off x="5809577" y="4272978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4041188" y="3232237"/>
            <a:ext cx="314510" cy="514416"/>
            <a:chOff x="4041188" y="3232237"/>
            <a:chExt cx="314510" cy="514416"/>
          </a:xfrm>
        </p:grpSpPr>
        <p:sp>
          <p:nvSpPr>
            <p:cNvPr id="47" name="TextBox 46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63" name="Прямая со стрелкой 62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3182597" y="2638035"/>
            <a:ext cx="314510" cy="514416"/>
            <a:chOff x="4041188" y="3232237"/>
            <a:chExt cx="314510" cy="514416"/>
          </a:xfrm>
        </p:grpSpPr>
        <p:sp>
          <p:nvSpPr>
            <p:cNvPr id="65" name="TextBox 64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66" name="Прямая со стрелкой 65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Группа 66"/>
          <p:cNvGrpSpPr/>
          <p:nvPr/>
        </p:nvGrpSpPr>
        <p:grpSpPr>
          <a:xfrm>
            <a:off x="5329132" y="4240854"/>
            <a:ext cx="314510" cy="524713"/>
            <a:chOff x="4041188" y="3548959"/>
            <a:chExt cx="314510" cy="524713"/>
          </a:xfrm>
        </p:grpSpPr>
        <p:sp>
          <p:nvSpPr>
            <p:cNvPr id="68" name="TextBox 67"/>
            <p:cNvSpPr txBox="1"/>
            <p:nvPr/>
          </p:nvSpPr>
          <p:spPr>
            <a:xfrm>
              <a:off x="4041188" y="36735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Овальная выноска 58"/>
          <p:cNvSpPr/>
          <p:nvPr/>
        </p:nvSpPr>
        <p:spPr>
          <a:xfrm>
            <a:off x="5867939" y="3281562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64025" y="978742"/>
            <a:ext cx="8402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Увеличим поток на путях от источника к стоку, состоящих из ненасыщенных дуг, </a:t>
            </a:r>
            <a:r>
              <a:rPr lang="ru-RU" sz="1400" u="sng" dirty="0" smtClean="0">
                <a:solidFill>
                  <a:srgbClr val="FF0000"/>
                </a:solidFill>
              </a:rPr>
              <a:t>на основании Теоремы 1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25722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40" grpId="0"/>
      <p:bldP spid="42" grpId="0"/>
      <p:bldP spid="43" grpId="0"/>
      <p:bldP spid="44" grpId="0"/>
      <p:bldP spid="54" grpId="0" animBg="1"/>
      <p:bldP spid="55" grpId="0" animBg="1"/>
      <p:bldP spid="56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3810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1905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895" y="2545131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= 0 + 3 = 3</a:t>
            </a:r>
            <a:endParaRPr lang="ru-RU" sz="2000" baseline="-25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325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II. </a:t>
            </a:r>
            <a:r>
              <a:rPr lang="ru-RU" u="sng" dirty="0"/>
              <a:t>Достижение полного </a:t>
            </a:r>
            <a:r>
              <a:rPr lang="ru-RU" u="sng" dirty="0" smtClean="0"/>
              <a:t>потока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64025" y="1032846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Путь </a:t>
            </a:r>
            <a:r>
              <a:rPr lang="ru-RU" dirty="0"/>
              <a:t>(</a:t>
            </a:r>
            <a:r>
              <a:rPr lang="ru-RU" dirty="0" smtClean="0"/>
              <a:t>х</a:t>
            </a:r>
            <a:r>
              <a:rPr lang="ru-RU" baseline="-25000" dirty="0" smtClean="0"/>
              <a:t>1</a:t>
            </a:r>
            <a:r>
              <a:rPr lang="ru-RU" dirty="0" smtClean="0"/>
              <a:t>,х</a:t>
            </a:r>
            <a:r>
              <a:rPr lang="ru-RU" baseline="-25000" dirty="0" smtClean="0"/>
              <a:t>3</a:t>
            </a:r>
            <a:r>
              <a:rPr lang="ru-RU" dirty="0" smtClean="0"/>
              <a:t>,х</a:t>
            </a:r>
            <a:r>
              <a:rPr lang="ru-RU" baseline="-25000" dirty="0" smtClean="0"/>
              <a:t>4</a:t>
            </a:r>
            <a:r>
              <a:rPr lang="ru-RU" dirty="0" smtClean="0"/>
              <a:t>): 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07141" y="1453692"/>
            <a:ext cx="549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min</a:t>
            </a:r>
            <a:r>
              <a:rPr lang="ru-RU" baseline="-25000" dirty="0" smtClean="0"/>
              <a:t> </a:t>
            </a:r>
            <a:r>
              <a:rPr lang="en-US" dirty="0" smtClean="0"/>
              <a:t>{</a:t>
            </a:r>
            <a:r>
              <a:rPr lang="el-GR" dirty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1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3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3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4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en-US" dirty="0" smtClean="0"/>
              <a:t>} </a:t>
            </a:r>
            <a:r>
              <a:rPr lang="ru-RU" dirty="0" smtClean="0"/>
              <a:t>=</a:t>
            </a:r>
            <a:r>
              <a:rPr lang="en-US" dirty="0" smtClean="0"/>
              <a:t> min{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C4CF6"/>
                </a:solidFill>
              </a:rPr>
              <a:t>0</a:t>
            </a:r>
            <a:r>
              <a:rPr lang="en-US" dirty="0" smtClean="0"/>
              <a:t>,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 smtClean="0"/>
              <a:t>-</a:t>
            </a:r>
            <a:r>
              <a:rPr lang="ru-RU" dirty="0" smtClean="0">
                <a:solidFill>
                  <a:srgbClr val="6C4CF6"/>
                </a:solidFill>
              </a:rPr>
              <a:t>2</a:t>
            </a:r>
            <a:r>
              <a:rPr lang="en-US" dirty="0" smtClean="0"/>
              <a:t>} = min{</a:t>
            </a:r>
            <a:r>
              <a:rPr lang="ru-RU" dirty="0" smtClean="0">
                <a:solidFill>
                  <a:srgbClr val="CC00CC"/>
                </a:solidFill>
              </a:rPr>
              <a:t>6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C00CC"/>
                </a:solidFill>
              </a:rPr>
              <a:t>1</a:t>
            </a:r>
            <a:r>
              <a:rPr lang="en-US" dirty="0" smtClean="0"/>
              <a:t>} = </a:t>
            </a:r>
            <a:r>
              <a:rPr lang="ru-RU" dirty="0" smtClean="0"/>
              <a:t>1</a:t>
            </a:r>
            <a:endParaRPr lang="ru-RU" baseline="-25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07141" y="1874539"/>
            <a:ext cx="659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Увеличим значение потока на дугах этого пути на величину </a:t>
            </a:r>
            <a:r>
              <a:rPr lang="el-GR" dirty="0"/>
              <a:t>δ</a:t>
            </a:r>
            <a:r>
              <a:rPr lang="ru-RU" dirty="0" smtClean="0"/>
              <a:t>*=1.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07140" y="3922606"/>
            <a:ext cx="1936135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600" i="1" dirty="0" smtClean="0">
                <a:solidFill>
                  <a:srgbClr val="FF9900"/>
                </a:solidFill>
              </a:rPr>
              <a:t>Дуга (х</a:t>
            </a:r>
            <a:r>
              <a:rPr lang="ru-RU" sz="1600" i="1" baseline="-25000" dirty="0" smtClean="0">
                <a:solidFill>
                  <a:srgbClr val="FF9900"/>
                </a:solidFill>
              </a:rPr>
              <a:t>3</a:t>
            </a:r>
            <a:r>
              <a:rPr lang="ru-RU" sz="1600" i="1" dirty="0" smtClean="0">
                <a:solidFill>
                  <a:srgbClr val="FF9900"/>
                </a:solidFill>
              </a:rPr>
              <a:t>,х</a:t>
            </a:r>
            <a:r>
              <a:rPr lang="ru-RU" sz="1600" i="1" baseline="-25000" dirty="0" smtClean="0">
                <a:solidFill>
                  <a:srgbClr val="FF9900"/>
                </a:solidFill>
              </a:rPr>
              <a:t>4</a:t>
            </a:r>
            <a:r>
              <a:rPr lang="ru-RU" sz="1600" i="1" dirty="0" smtClean="0">
                <a:solidFill>
                  <a:srgbClr val="FF9900"/>
                </a:solidFill>
              </a:rPr>
              <a:t>) </a:t>
            </a:r>
          </a:p>
          <a:p>
            <a:r>
              <a:rPr lang="ru-RU" sz="1600" i="1" dirty="0" smtClean="0">
                <a:solidFill>
                  <a:srgbClr val="FF9900"/>
                </a:solidFill>
              </a:rPr>
              <a:t>стала насыщенной</a:t>
            </a:r>
            <a:endParaRPr lang="ru-RU" sz="1600" i="1" dirty="0">
              <a:solidFill>
                <a:srgbClr val="FF99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86525" y="3922606"/>
            <a:ext cx="1992535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600" i="1" dirty="0">
                <a:solidFill>
                  <a:srgbClr val="FF9900"/>
                </a:solidFill>
              </a:rPr>
              <a:t>Значение потока в сети увеличилось на </a:t>
            </a:r>
            <a:r>
              <a:rPr lang="ru-RU" sz="1600" i="1" dirty="0" smtClean="0">
                <a:solidFill>
                  <a:srgbClr val="FF9900"/>
                </a:solidFill>
              </a:rPr>
              <a:t>1</a:t>
            </a:r>
            <a:endParaRPr lang="ru-RU" sz="1600" i="1" dirty="0">
              <a:solidFill>
                <a:srgbClr val="FF9900"/>
              </a:solidFill>
            </a:endParaRPr>
          </a:p>
        </p:txBody>
      </p:sp>
      <p:sp>
        <p:nvSpPr>
          <p:cNvPr id="55" name="Стрелка вправо 54"/>
          <p:cNvSpPr>
            <a:spLocks noChangeAspect="1"/>
          </p:cNvSpPr>
          <p:nvPr/>
        </p:nvSpPr>
        <p:spPr>
          <a:xfrm rot="16200000">
            <a:off x="3048491" y="4272977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Стрелка вправо 55"/>
          <p:cNvSpPr>
            <a:spLocks noChangeAspect="1"/>
          </p:cNvSpPr>
          <p:nvPr/>
        </p:nvSpPr>
        <p:spPr>
          <a:xfrm rot="16200000">
            <a:off x="5809577" y="4272978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ьная выноска 58"/>
          <p:cNvSpPr/>
          <p:nvPr/>
        </p:nvSpPr>
        <p:spPr>
          <a:xfrm>
            <a:off x="5786659" y="3281562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5329132" y="4240854"/>
            <a:ext cx="314510" cy="524713"/>
            <a:chOff x="4041188" y="3548959"/>
            <a:chExt cx="314510" cy="524713"/>
          </a:xfrm>
        </p:grpSpPr>
        <p:sp>
          <p:nvSpPr>
            <p:cNvPr id="48" name="TextBox 47"/>
            <p:cNvSpPr txBox="1"/>
            <p:nvPr/>
          </p:nvSpPr>
          <p:spPr>
            <a:xfrm>
              <a:off x="4041188" y="36735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3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9" name="Прямая со стрелкой 48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/>
          <p:cNvGrpSpPr/>
          <p:nvPr/>
        </p:nvGrpSpPr>
        <p:grpSpPr>
          <a:xfrm>
            <a:off x="3178798" y="4252325"/>
            <a:ext cx="314510" cy="524713"/>
            <a:chOff x="4041188" y="3548959"/>
            <a:chExt cx="314510" cy="524713"/>
          </a:xfrm>
        </p:grpSpPr>
        <p:sp>
          <p:nvSpPr>
            <p:cNvPr id="51" name="TextBox 50"/>
            <p:cNvSpPr txBox="1"/>
            <p:nvPr/>
          </p:nvSpPr>
          <p:spPr>
            <a:xfrm>
              <a:off x="4041188" y="36735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1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2" name="Прямая со стрелкой 51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502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40" grpId="0"/>
      <p:bldP spid="42" grpId="0"/>
      <p:bldP spid="43" grpId="0"/>
      <p:bldP spid="44" grpId="0"/>
      <p:bldP spid="55" grpId="0" animBg="1"/>
      <p:bldP spid="56" grpId="0" animBg="1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3810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895" y="2545131"/>
            <a:ext cx="131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6C4CF6"/>
                </a:solidFill>
              </a:rPr>
              <a:t>ϕ</a:t>
            </a:r>
            <a:r>
              <a:rPr lang="ru-RU" sz="2000" b="1" baseline="-25000" dirty="0">
                <a:solidFill>
                  <a:srgbClr val="6C4CF6"/>
                </a:solidFill>
              </a:rPr>
              <a:t>полный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= 3</a:t>
            </a:r>
            <a:endParaRPr lang="ru-RU" sz="2000" baseline="-25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325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II. </a:t>
            </a:r>
            <a:r>
              <a:rPr lang="ru-RU" u="sng" dirty="0"/>
              <a:t>Достижение полного </a:t>
            </a:r>
            <a:r>
              <a:rPr lang="ru-RU" u="sng" dirty="0" smtClean="0"/>
              <a:t>потока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1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64025" y="1032846"/>
            <a:ext cx="8012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3. В сети больше нет путей от источника к стоку, состоящих только из ненасыщенных дуг. 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rgbClr val="92D05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140822" y="1840623"/>
            <a:ext cx="2881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В сети достигнут полный поток</a:t>
            </a:r>
            <a:endParaRPr lang="ru-RU" sz="1600" dirty="0"/>
          </a:p>
        </p:txBody>
      </p:sp>
      <p:sp>
        <p:nvSpPr>
          <p:cNvPr id="59" name="Овальная выноска 58"/>
          <p:cNvSpPr/>
          <p:nvPr/>
        </p:nvSpPr>
        <p:spPr>
          <a:xfrm>
            <a:off x="5786659" y="3281562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 rot="5400000">
            <a:off x="4388174" y="1521375"/>
            <a:ext cx="367653" cy="210540"/>
            <a:chOff x="866073" y="3405188"/>
            <a:chExt cx="367653" cy="210540"/>
          </a:xfrm>
        </p:grpSpPr>
        <p:cxnSp>
          <p:nvCxnSpPr>
            <p:cNvPr id="47" name="Прямая со стрелкой 46"/>
            <p:cNvCxnSpPr/>
            <p:nvPr/>
          </p:nvCxnSpPr>
          <p:spPr>
            <a:xfrm>
              <a:off x="866073" y="3467784"/>
              <a:ext cx="205138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>
              <a:off x="866073" y="3551128"/>
              <a:ext cx="205138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>
              <a:off x="1062038" y="3405188"/>
              <a:ext cx="171688" cy="1042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 flipV="1">
              <a:off x="1062038" y="3511460"/>
              <a:ext cx="171688" cy="1042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21876" y="2171700"/>
            <a:ext cx="2017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На каждой итерации обращаем внимание на соблюдение условий баланса потока.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36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42" grpId="0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895" y="2545131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= 2 + 3 = 5</a:t>
            </a:r>
            <a:endParaRPr lang="ru-RU" sz="2000" baseline="-25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766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III. </a:t>
            </a:r>
            <a:r>
              <a:rPr lang="ru-RU" u="sng" dirty="0" smtClean="0"/>
              <a:t>Оптимизация полученного решения. Достижение максимального потока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1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ьная выноска 58"/>
          <p:cNvSpPr/>
          <p:nvPr/>
        </p:nvSpPr>
        <p:spPr>
          <a:xfrm>
            <a:off x="5786659" y="3281562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64025" y="1156870"/>
            <a:ext cx="337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 </a:t>
            </a:r>
            <a:r>
              <a:rPr lang="ru-RU" dirty="0" smtClean="0"/>
              <a:t>Выполняем разметку вершин.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95758" y="1444565"/>
            <a:ext cx="741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Удалось пометить сток. Увеличивающий маршрут существует: </a:t>
            </a:r>
            <a:r>
              <a:rPr lang="ru-RU" dirty="0"/>
              <a:t>(</a:t>
            </a:r>
            <a:r>
              <a:rPr lang="ru-RU" dirty="0" smtClean="0"/>
              <a:t>х</a:t>
            </a:r>
            <a:r>
              <a:rPr lang="ru-RU" baseline="-25000" dirty="0" smtClean="0"/>
              <a:t>1</a:t>
            </a:r>
            <a:r>
              <a:rPr lang="ru-RU" dirty="0" smtClean="0"/>
              <a:t>,х</a:t>
            </a:r>
            <a:r>
              <a:rPr lang="ru-RU" baseline="-25000" dirty="0" smtClean="0"/>
              <a:t>3</a:t>
            </a:r>
            <a:r>
              <a:rPr lang="ru-RU" dirty="0" smtClean="0"/>
              <a:t>,х</a:t>
            </a:r>
            <a:r>
              <a:rPr lang="ru-RU" baseline="-25000" dirty="0" smtClean="0"/>
              <a:t>2</a:t>
            </a:r>
            <a:r>
              <a:rPr lang="ru-RU" dirty="0" smtClean="0"/>
              <a:t>,х</a:t>
            </a:r>
            <a:r>
              <a:rPr lang="ru-RU" baseline="-25000" dirty="0" smtClean="0"/>
              <a:t>4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95758" y="1760835"/>
            <a:ext cx="674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ε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min</a:t>
            </a:r>
            <a:r>
              <a:rPr lang="ru-RU" baseline="-25000" dirty="0" smtClean="0"/>
              <a:t> </a:t>
            </a:r>
            <a:r>
              <a:rPr lang="en-US" dirty="0" smtClean="0"/>
              <a:t>{</a:t>
            </a:r>
            <a:r>
              <a:rPr lang="el-GR" dirty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1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3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l-GR" dirty="0">
                <a:solidFill>
                  <a:srgbClr val="6C4CF6"/>
                </a:solidFill>
              </a:rPr>
              <a:t>ϕ</a:t>
            </a:r>
            <a:r>
              <a:rPr lang="ru-RU" dirty="0" smtClean="0">
                <a:solidFill>
                  <a:srgbClr val="6C4CF6"/>
                </a:solidFill>
              </a:rPr>
              <a:t>(х</a:t>
            </a:r>
            <a:r>
              <a:rPr lang="ru-RU" baseline="-25000" dirty="0" smtClean="0">
                <a:solidFill>
                  <a:srgbClr val="6C4CF6"/>
                </a:solidFill>
              </a:rPr>
              <a:t>2</a:t>
            </a:r>
            <a:r>
              <a:rPr lang="ru-RU" dirty="0" smtClean="0">
                <a:solidFill>
                  <a:srgbClr val="6C4CF6"/>
                </a:solidFill>
              </a:rPr>
              <a:t>,х</a:t>
            </a:r>
            <a:r>
              <a:rPr lang="ru-RU" baseline="-25000" dirty="0" smtClean="0">
                <a:solidFill>
                  <a:srgbClr val="6C4CF6"/>
                </a:solidFill>
              </a:rPr>
              <a:t>3</a:t>
            </a:r>
            <a:r>
              <a:rPr lang="ru-RU" dirty="0" smtClean="0">
                <a:solidFill>
                  <a:srgbClr val="6C4CF6"/>
                </a:solidFill>
              </a:rPr>
              <a:t>)</a:t>
            </a:r>
            <a:r>
              <a:rPr lang="ru-RU" dirty="0" smtClean="0"/>
              <a:t>,</a:t>
            </a:r>
            <a:r>
              <a:rPr lang="ru-RU" dirty="0" smtClean="0">
                <a:solidFill>
                  <a:srgbClr val="6C4CF6"/>
                </a:solidFill>
              </a:rPr>
              <a:t> </a:t>
            </a:r>
            <a:r>
              <a:rPr lang="el-GR" dirty="0" smtClean="0">
                <a:solidFill>
                  <a:srgbClr val="CC00CC"/>
                </a:solidFill>
              </a:rPr>
              <a:t>δ</a:t>
            </a:r>
            <a:r>
              <a:rPr lang="ru-RU" dirty="0" smtClean="0">
                <a:solidFill>
                  <a:srgbClr val="CC00CC"/>
                </a:solidFill>
              </a:rPr>
              <a:t>(х</a:t>
            </a:r>
            <a:r>
              <a:rPr lang="ru-RU" baseline="-25000" dirty="0" smtClean="0">
                <a:solidFill>
                  <a:srgbClr val="CC00CC"/>
                </a:solidFill>
              </a:rPr>
              <a:t>2</a:t>
            </a:r>
            <a:r>
              <a:rPr lang="ru-RU" dirty="0" smtClean="0">
                <a:solidFill>
                  <a:srgbClr val="CC00CC"/>
                </a:solidFill>
              </a:rPr>
              <a:t>,х</a:t>
            </a:r>
            <a:r>
              <a:rPr lang="ru-RU" baseline="-25000" dirty="0" smtClean="0">
                <a:solidFill>
                  <a:srgbClr val="CC00CC"/>
                </a:solidFill>
              </a:rPr>
              <a:t>4</a:t>
            </a:r>
            <a:r>
              <a:rPr lang="ru-RU" dirty="0" smtClean="0">
                <a:solidFill>
                  <a:srgbClr val="CC00CC"/>
                </a:solidFill>
              </a:rPr>
              <a:t>)</a:t>
            </a:r>
            <a:r>
              <a:rPr lang="en-US" dirty="0" smtClean="0"/>
              <a:t>} </a:t>
            </a:r>
            <a:r>
              <a:rPr lang="ru-RU" dirty="0" smtClean="0"/>
              <a:t>=</a:t>
            </a:r>
            <a:r>
              <a:rPr lang="en-US" dirty="0" smtClean="0"/>
              <a:t> min{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dirty="0" smtClean="0"/>
              <a:t>-</a:t>
            </a:r>
            <a:r>
              <a:rPr lang="ru-RU" dirty="0" smtClean="0">
                <a:solidFill>
                  <a:srgbClr val="6C4CF6"/>
                </a:solidFill>
              </a:rPr>
              <a:t>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>
                <a:solidFill>
                  <a:srgbClr val="6C4CF6"/>
                </a:solidFill>
              </a:rPr>
              <a:t>2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dirty="0" smtClean="0"/>
              <a:t>-</a:t>
            </a:r>
            <a:r>
              <a:rPr lang="ru-RU" dirty="0" smtClean="0">
                <a:solidFill>
                  <a:srgbClr val="6C4CF6"/>
                </a:solidFill>
              </a:rPr>
              <a:t>0</a:t>
            </a:r>
            <a:r>
              <a:rPr lang="en-US" dirty="0" smtClean="0"/>
              <a:t>} = min{</a:t>
            </a:r>
            <a:r>
              <a:rPr lang="ru-RU" dirty="0" smtClean="0">
                <a:solidFill>
                  <a:srgbClr val="CC00CC"/>
                </a:solidFill>
              </a:rPr>
              <a:t>5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>
                <a:solidFill>
                  <a:srgbClr val="6C4CF6"/>
                </a:solidFill>
              </a:rPr>
              <a:t>2</a:t>
            </a:r>
            <a:r>
              <a:rPr lang="en-US" dirty="0" smtClean="0"/>
              <a:t>, </a:t>
            </a:r>
            <a:r>
              <a:rPr lang="ru-RU" dirty="0" smtClean="0">
                <a:solidFill>
                  <a:srgbClr val="CC00CC"/>
                </a:solidFill>
              </a:rPr>
              <a:t>5</a:t>
            </a:r>
            <a:r>
              <a:rPr lang="en-US" dirty="0" smtClean="0"/>
              <a:t>} = </a:t>
            </a:r>
            <a:r>
              <a:rPr lang="ru-RU" dirty="0"/>
              <a:t>2</a:t>
            </a:r>
            <a:endParaRPr lang="ru-RU" baseline="-250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95758" y="2067579"/>
            <a:ext cx="696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Корректируем значение потока на дугах маршрута на величину </a:t>
            </a:r>
            <a:r>
              <a:rPr lang="el-GR" dirty="0" smtClean="0"/>
              <a:t>ε</a:t>
            </a:r>
            <a:r>
              <a:rPr lang="ru-RU" dirty="0" smtClean="0"/>
              <a:t>*=2.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744108" y="3339923"/>
            <a:ext cx="221342" cy="485331"/>
            <a:chOff x="2747283" y="3455493"/>
            <a:chExt cx="221342" cy="485331"/>
          </a:xfrm>
        </p:grpSpPr>
        <p:sp>
          <p:nvSpPr>
            <p:cNvPr id="49" name="Овал 48"/>
            <p:cNvSpPr/>
            <p:nvPr/>
          </p:nvSpPr>
          <p:spPr>
            <a:xfrm>
              <a:off x="2752601" y="372480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7283" y="3455493"/>
              <a:ext cx="18811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4480655" y="4474770"/>
            <a:ext cx="545347" cy="327495"/>
            <a:chOff x="4480655" y="4590340"/>
            <a:chExt cx="545347" cy="327495"/>
          </a:xfrm>
        </p:grpSpPr>
        <p:sp>
          <p:nvSpPr>
            <p:cNvPr id="52" name="Овал 51"/>
            <p:cNvSpPr/>
            <p:nvPr/>
          </p:nvSpPr>
          <p:spPr>
            <a:xfrm>
              <a:off x="4480655" y="459034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20863" y="4640836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+1</a:t>
              </a: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4479132" y="2603169"/>
            <a:ext cx="506029" cy="354524"/>
            <a:chOff x="4479132" y="2721914"/>
            <a:chExt cx="506029" cy="354524"/>
          </a:xfrm>
        </p:grpSpPr>
        <p:sp>
          <p:nvSpPr>
            <p:cNvPr id="60" name="Овал 59"/>
            <p:cNvSpPr/>
            <p:nvPr/>
          </p:nvSpPr>
          <p:spPr>
            <a:xfrm>
              <a:off x="4479132" y="2860414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906" y="2721914"/>
              <a:ext cx="260255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-3</a:t>
              </a: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6156196" y="3292216"/>
            <a:ext cx="305139" cy="533832"/>
            <a:chOff x="6156196" y="3404611"/>
            <a:chExt cx="305139" cy="533832"/>
          </a:xfrm>
        </p:grpSpPr>
        <p:sp>
          <p:nvSpPr>
            <p:cNvPr id="63" name="Овал 62"/>
            <p:cNvSpPr/>
            <p:nvPr/>
          </p:nvSpPr>
          <p:spPr>
            <a:xfrm>
              <a:off x="6209061" y="3722419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56196" y="3404611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+2</a:t>
              </a: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3178798" y="4252325"/>
            <a:ext cx="314510" cy="524713"/>
            <a:chOff x="4041188" y="3548959"/>
            <a:chExt cx="314510" cy="524713"/>
          </a:xfrm>
        </p:grpSpPr>
        <p:sp>
          <p:nvSpPr>
            <p:cNvPr id="66" name="TextBox 65"/>
            <p:cNvSpPr txBox="1"/>
            <p:nvPr/>
          </p:nvSpPr>
          <p:spPr>
            <a:xfrm>
              <a:off x="4041188" y="36735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3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67" name="Прямая со стрелкой 66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Группа 67"/>
          <p:cNvGrpSpPr/>
          <p:nvPr/>
        </p:nvGrpSpPr>
        <p:grpSpPr>
          <a:xfrm>
            <a:off x="5306037" y="2638035"/>
            <a:ext cx="314510" cy="514416"/>
            <a:chOff x="4041188" y="3232237"/>
            <a:chExt cx="314510" cy="514416"/>
          </a:xfrm>
        </p:grpSpPr>
        <p:sp>
          <p:nvSpPr>
            <p:cNvPr id="69" name="TextBox 68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2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19519" y="3922606"/>
            <a:ext cx="2059542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sz="1600" i="1" dirty="0">
                <a:solidFill>
                  <a:srgbClr val="FF9900"/>
                </a:solidFill>
              </a:rPr>
              <a:t>Значение потока в сети увеличилось на </a:t>
            </a:r>
            <a:r>
              <a:rPr lang="ru-RU" sz="1600" i="1" dirty="0" smtClean="0">
                <a:solidFill>
                  <a:srgbClr val="FF9900"/>
                </a:solidFill>
              </a:rPr>
              <a:t>2</a:t>
            </a:r>
            <a:endParaRPr lang="ru-RU" sz="1600" i="1" dirty="0">
              <a:solidFill>
                <a:srgbClr val="FF9900"/>
              </a:solidFill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4041188" y="3232237"/>
            <a:ext cx="314510" cy="514416"/>
            <a:chOff x="4041188" y="3232237"/>
            <a:chExt cx="314510" cy="514416"/>
          </a:xfrm>
        </p:grpSpPr>
        <p:sp>
          <p:nvSpPr>
            <p:cNvPr id="73" name="TextBox 72"/>
            <p:cNvSpPr txBox="1"/>
            <p:nvPr/>
          </p:nvSpPr>
          <p:spPr>
            <a:xfrm>
              <a:off x="4041188" y="323223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6C4CF6"/>
                  </a:solidFill>
                </a:rPr>
                <a:t>0</a:t>
              </a:r>
              <a:endParaRPr lang="ru-RU" sz="2000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4" name="Прямая со стрелкой 73"/>
            <p:cNvCxnSpPr/>
            <p:nvPr/>
          </p:nvCxnSpPr>
          <p:spPr>
            <a:xfrm flipH="1">
              <a:off x="4158010" y="3548959"/>
              <a:ext cx="80866" cy="197694"/>
            </a:xfrm>
            <a:prstGeom prst="straightConnector1">
              <a:avLst/>
            </a:prstGeom>
            <a:ln w="19050" cap="rnd" cmpd="sng">
              <a:solidFill>
                <a:srgbClr val="6C4CF6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Стрелка вправо 74"/>
          <p:cNvSpPr>
            <a:spLocks noChangeAspect="1"/>
          </p:cNvSpPr>
          <p:nvPr/>
        </p:nvSpPr>
        <p:spPr>
          <a:xfrm rot="16200000">
            <a:off x="3048491" y="4272977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трелка вправо 75"/>
          <p:cNvSpPr>
            <a:spLocks noChangeAspect="1"/>
          </p:cNvSpPr>
          <p:nvPr/>
        </p:nvSpPr>
        <p:spPr>
          <a:xfrm rot="16200000">
            <a:off x="5754105" y="2983897"/>
            <a:ext cx="181063" cy="11595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Стрелка вправо 76"/>
          <p:cNvSpPr>
            <a:spLocks noChangeAspect="1"/>
          </p:cNvSpPr>
          <p:nvPr/>
        </p:nvSpPr>
        <p:spPr>
          <a:xfrm rot="5400000">
            <a:off x="3934814" y="3601578"/>
            <a:ext cx="180000" cy="115274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FFCCCC"/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8977" y="923604"/>
            <a:ext cx="8270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Выполняем поиск увеличивающего маршрута, корректируем поток в сети </a:t>
            </a:r>
            <a:r>
              <a:rPr lang="ru-RU" sz="1400" u="sng" dirty="0" smtClean="0">
                <a:solidFill>
                  <a:srgbClr val="FF0000"/>
                </a:solidFill>
              </a:rPr>
              <a:t>на основании Теореме 2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41151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9" grpId="0" animBg="1"/>
      <p:bldP spid="40" grpId="0"/>
      <p:bldP spid="43" grpId="0"/>
      <p:bldP spid="44" grpId="0"/>
      <p:bldP spid="46" grpId="0"/>
      <p:bldP spid="71" grpId="0"/>
      <p:bldP spid="75" grpId="0" animBg="1"/>
      <p:bldP spid="76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895" y="254513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r>
              <a:rPr lang="ru-RU" sz="2000" b="1" dirty="0" smtClean="0">
                <a:solidFill>
                  <a:srgbClr val="6C4CF6"/>
                </a:solidFill>
              </a:rPr>
              <a:t> </a:t>
            </a:r>
            <a:r>
              <a:rPr lang="ru-RU" sz="2000" b="1" dirty="0" smtClean="0">
                <a:solidFill>
                  <a:srgbClr val="6C4CF6"/>
                </a:solidFill>
                <a:latin typeface="Calibri"/>
              </a:rPr>
              <a:t>= 5</a:t>
            </a:r>
            <a:endParaRPr lang="ru-RU" sz="2000" baseline="-25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783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III. </a:t>
            </a:r>
            <a:r>
              <a:rPr lang="ru-RU" u="sng" dirty="0"/>
              <a:t>Оптимизация полученного решения. Достижение максимального </a:t>
            </a:r>
            <a:r>
              <a:rPr lang="ru-RU" u="sng" dirty="0" smtClean="0"/>
              <a:t>потока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rgbClr val="FF000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rgbClr val="FF000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rgbClr val="FF0000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ьная выноска 58"/>
          <p:cNvSpPr/>
          <p:nvPr/>
        </p:nvSpPr>
        <p:spPr>
          <a:xfrm>
            <a:off x="5786659" y="3281562"/>
            <a:ext cx="152061" cy="854849"/>
          </a:xfrm>
          <a:prstGeom prst="wedgeEllipseCallout">
            <a:avLst>
              <a:gd name="adj1" fmla="val 192799"/>
              <a:gd name="adj2" fmla="val -103088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64025" y="975895"/>
            <a:ext cx="337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Выполняем разметку вершин.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585598" y="1339790"/>
            <a:ext cx="6839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Пометить сток не удалось. Увеличивающего маршрута в сети не существует.</a:t>
            </a:r>
            <a:endParaRPr lang="ru-RU" sz="16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744108" y="3339923"/>
            <a:ext cx="221342" cy="485331"/>
            <a:chOff x="2747283" y="3455493"/>
            <a:chExt cx="221342" cy="485331"/>
          </a:xfrm>
        </p:grpSpPr>
        <p:sp>
          <p:nvSpPr>
            <p:cNvPr id="49" name="Овал 48"/>
            <p:cNvSpPr/>
            <p:nvPr/>
          </p:nvSpPr>
          <p:spPr>
            <a:xfrm>
              <a:off x="2752601" y="372480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7283" y="3455493"/>
              <a:ext cx="18811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4480655" y="4474770"/>
            <a:ext cx="545347" cy="327495"/>
            <a:chOff x="4480655" y="4590340"/>
            <a:chExt cx="545347" cy="327495"/>
          </a:xfrm>
        </p:grpSpPr>
        <p:sp>
          <p:nvSpPr>
            <p:cNvPr id="52" name="Овал 51"/>
            <p:cNvSpPr/>
            <p:nvPr/>
          </p:nvSpPr>
          <p:spPr>
            <a:xfrm>
              <a:off x="4480655" y="459034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20863" y="4640836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+1</a:t>
              </a:r>
            </a:p>
          </p:txBody>
        </p:sp>
      </p:grpSp>
      <p:grpSp>
        <p:nvGrpSpPr>
          <p:cNvPr id="53" name="Группа 52"/>
          <p:cNvGrpSpPr/>
          <p:nvPr/>
        </p:nvGrpSpPr>
        <p:grpSpPr>
          <a:xfrm rot="5400000">
            <a:off x="3108378" y="1790453"/>
            <a:ext cx="367653" cy="210540"/>
            <a:chOff x="866073" y="3405188"/>
            <a:chExt cx="367653" cy="210540"/>
          </a:xfrm>
        </p:grpSpPr>
        <p:cxnSp>
          <p:nvCxnSpPr>
            <p:cNvPr id="54" name="Прямая со стрелкой 53"/>
            <p:cNvCxnSpPr/>
            <p:nvPr/>
          </p:nvCxnSpPr>
          <p:spPr>
            <a:xfrm>
              <a:off x="866073" y="3467784"/>
              <a:ext cx="205138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>
              <a:off x="866073" y="3551128"/>
              <a:ext cx="205138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>
              <a:off x="1062038" y="3405188"/>
              <a:ext cx="171688" cy="1042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062038" y="3511460"/>
              <a:ext cx="171688" cy="1042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Прямоугольник 79"/>
          <p:cNvSpPr/>
          <p:nvPr/>
        </p:nvSpPr>
        <p:spPr>
          <a:xfrm>
            <a:off x="1235616" y="2067901"/>
            <a:ext cx="5654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u="sng" dirty="0" smtClean="0">
                <a:solidFill>
                  <a:srgbClr val="FF0000"/>
                </a:solidFill>
              </a:rPr>
              <a:t>На основании Теоремы 3</a:t>
            </a:r>
            <a:r>
              <a:rPr lang="ru-RU" sz="1600" dirty="0" smtClean="0"/>
              <a:t> сети достигнут максимальный поток.</a:t>
            </a:r>
            <a:endParaRPr lang="ru-RU" sz="1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3275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9" grpId="0" animBg="1"/>
      <p:bldP spid="40" grpId="0"/>
      <p:bldP spid="43" grpId="0"/>
      <p:bldP spid="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Пример решения задачи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435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 smtClean="0"/>
              <a:t>Определение минимального разреза сети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64025" y="975895"/>
            <a:ext cx="8504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Отделяем помеченные на последнем шаге вершины от непомеченных. Находим минимальный разрез. На основании </a:t>
            </a:r>
            <a:r>
              <a:rPr lang="ru-RU" sz="1600" u="sng" dirty="0" smtClean="0">
                <a:solidFill>
                  <a:srgbClr val="FF0000"/>
                </a:solidFill>
              </a:rPr>
              <a:t>Теоремы Форда- </a:t>
            </a:r>
            <a:r>
              <a:rPr lang="ru-RU" sz="1600" u="sng" dirty="0" err="1" smtClean="0">
                <a:solidFill>
                  <a:srgbClr val="FF0000"/>
                </a:solidFill>
              </a:rPr>
              <a:t>Фалкерсона</a:t>
            </a:r>
            <a:r>
              <a:rPr lang="ru-RU" sz="1600" u="sng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/>
              <a:t>убеждаемся, что его пропускная способность равна величине </a:t>
            </a:r>
            <a:r>
              <a:rPr lang="ru-RU" sz="1600" dirty="0" err="1" smtClean="0"/>
              <a:t>макимального</a:t>
            </a:r>
            <a:r>
              <a:rPr lang="ru-RU" sz="1600" dirty="0" smtClean="0"/>
              <a:t> потока в сети.</a:t>
            </a:r>
            <a:endParaRPr lang="ru-RU" sz="16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744108" y="3339923"/>
            <a:ext cx="221342" cy="485331"/>
            <a:chOff x="2747283" y="3455493"/>
            <a:chExt cx="221342" cy="485331"/>
          </a:xfrm>
        </p:grpSpPr>
        <p:sp>
          <p:nvSpPr>
            <p:cNvPr id="49" name="Овал 48"/>
            <p:cNvSpPr/>
            <p:nvPr/>
          </p:nvSpPr>
          <p:spPr>
            <a:xfrm>
              <a:off x="2752601" y="372480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7283" y="3455493"/>
              <a:ext cx="18811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4480655" y="4474770"/>
            <a:ext cx="545347" cy="327495"/>
            <a:chOff x="4480655" y="4590340"/>
            <a:chExt cx="545347" cy="327495"/>
          </a:xfrm>
        </p:grpSpPr>
        <p:sp>
          <p:nvSpPr>
            <p:cNvPr id="52" name="Овал 51"/>
            <p:cNvSpPr/>
            <p:nvPr/>
          </p:nvSpPr>
          <p:spPr>
            <a:xfrm>
              <a:off x="4480655" y="4590340"/>
              <a:ext cx="216024" cy="216024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20863" y="4640836"/>
              <a:ext cx="30513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+1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810935" y="3711406"/>
            <a:ext cx="2232212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600" i="1" u="sng" dirty="0" smtClean="0"/>
              <a:t>Ответ:</a:t>
            </a:r>
          </a:p>
          <a:p>
            <a:r>
              <a:rPr lang="el-GR" sz="1600" b="1" dirty="0">
                <a:solidFill>
                  <a:srgbClr val="FF0000"/>
                </a:solidFill>
              </a:rPr>
              <a:t>ϕ</a:t>
            </a:r>
            <a:r>
              <a:rPr lang="en-US" sz="1600" b="1" baseline="-25000" dirty="0">
                <a:solidFill>
                  <a:srgbClr val="FF0000"/>
                </a:solidFill>
              </a:rPr>
              <a:t>max</a:t>
            </a:r>
            <a:r>
              <a:rPr lang="ru-RU" sz="1600" b="1" dirty="0">
                <a:solidFill>
                  <a:srgbClr val="FF0000"/>
                </a:solidFill>
              </a:rPr>
              <a:t> = </a:t>
            </a:r>
            <a:r>
              <a:rPr lang="ru-RU" sz="1600" b="1" dirty="0" smtClean="0">
                <a:solidFill>
                  <a:srgbClr val="FF0000"/>
                </a:solidFill>
              </a:rPr>
              <a:t>5</a:t>
            </a:r>
            <a:r>
              <a:rPr lang="ru-RU" sz="16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ru-RU" sz="1600" b="1" dirty="0" smtClean="0">
                <a:solidFill>
                  <a:srgbClr val="FF0000"/>
                </a:solidFill>
              </a:rPr>
              <a:t>минимальный разрез: (</a:t>
            </a:r>
            <a:r>
              <a:rPr lang="ru-RU" sz="1600" b="1" dirty="0">
                <a:solidFill>
                  <a:srgbClr val="FF0000"/>
                </a:solidFill>
              </a:rPr>
              <a:t>х</a:t>
            </a:r>
            <a:r>
              <a:rPr lang="ru-RU" sz="1600" b="1" baseline="-25000" dirty="0">
                <a:solidFill>
                  <a:srgbClr val="FF0000"/>
                </a:solidFill>
              </a:rPr>
              <a:t>1</a:t>
            </a:r>
            <a:r>
              <a:rPr lang="ru-RU" sz="1600" b="1" dirty="0">
                <a:solidFill>
                  <a:srgbClr val="FF0000"/>
                </a:solidFill>
              </a:rPr>
              <a:t>,х</a:t>
            </a:r>
            <a:r>
              <a:rPr lang="ru-RU" sz="1600" b="1" baseline="-25000" dirty="0">
                <a:solidFill>
                  <a:srgbClr val="FF0000"/>
                </a:solidFill>
              </a:rPr>
              <a:t>2</a:t>
            </a:r>
            <a:r>
              <a:rPr lang="ru-RU" sz="1600" b="1" dirty="0" smtClean="0">
                <a:solidFill>
                  <a:srgbClr val="FF0000"/>
                </a:solidFill>
              </a:rPr>
              <a:t>)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  <a:r>
              <a:rPr lang="ru-RU" sz="1600" b="1" dirty="0" smtClean="0">
                <a:solidFill>
                  <a:srgbClr val="FF0000"/>
                </a:solidFill>
              </a:rPr>
              <a:t>(</a:t>
            </a:r>
            <a:r>
              <a:rPr lang="ru-RU" sz="1600" b="1" dirty="0">
                <a:solidFill>
                  <a:srgbClr val="FF0000"/>
                </a:solidFill>
              </a:rPr>
              <a:t>х</a:t>
            </a:r>
            <a:r>
              <a:rPr lang="ru-RU" sz="1600" b="1" baseline="-25000" dirty="0">
                <a:solidFill>
                  <a:srgbClr val="FF0000"/>
                </a:solidFill>
              </a:rPr>
              <a:t>3</a:t>
            </a:r>
            <a:r>
              <a:rPr lang="ru-RU" sz="1600" b="1" dirty="0">
                <a:solidFill>
                  <a:srgbClr val="FF0000"/>
                </a:solidFill>
              </a:rPr>
              <a:t>,х</a:t>
            </a:r>
            <a:r>
              <a:rPr lang="ru-RU" sz="1600" b="1" baseline="-25000" dirty="0">
                <a:solidFill>
                  <a:srgbClr val="FF0000"/>
                </a:solidFill>
              </a:rPr>
              <a:t>4</a:t>
            </a:r>
            <a:r>
              <a:rPr lang="ru-RU" sz="1600" b="1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sp>
        <p:nvSpPr>
          <p:cNvPr id="41" name="Полилиния 40"/>
          <p:cNvSpPr/>
          <p:nvPr/>
        </p:nvSpPr>
        <p:spPr>
          <a:xfrm flipV="1">
            <a:off x="3034730" y="2827306"/>
            <a:ext cx="3241040" cy="1699895"/>
          </a:xfrm>
          <a:custGeom>
            <a:avLst/>
            <a:gdLst>
              <a:gd name="connsiteX0" fmla="*/ 5651500 w 5651500"/>
              <a:gd name="connsiteY0" fmla="*/ 0 h 2884353"/>
              <a:gd name="connsiteX1" fmla="*/ 2247900 w 5651500"/>
              <a:gd name="connsiteY1" fmla="*/ 1600200 h 2884353"/>
              <a:gd name="connsiteX2" fmla="*/ 1358900 w 5651500"/>
              <a:gd name="connsiteY2" fmla="*/ 2832100 h 2884353"/>
              <a:gd name="connsiteX3" fmla="*/ 0 w 5651500"/>
              <a:gd name="connsiteY3" fmla="*/ 2540000 h 2884353"/>
              <a:gd name="connsiteX0" fmla="*/ 5651500 w 5651500"/>
              <a:gd name="connsiteY0" fmla="*/ 0 h 2972765"/>
              <a:gd name="connsiteX1" fmla="*/ 4279900 w 5651500"/>
              <a:gd name="connsiteY1" fmla="*/ 355600 h 2972765"/>
              <a:gd name="connsiteX2" fmla="*/ 1358900 w 5651500"/>
              <a:gd name="connsiteY2" fmla="*/ 2832100 h 2972765"/>
              <a:gd name="connsiteX3" fmla="*/ 0 w 5651500"/>
              <a:gd name="connsiteY3" fmla="*/ 2540000 h 2972765"/>
              <a:gd name="connsiteX0" fmla="*/ 5651500 w 5651500"/>
              <a:gd name="connsiteY0" fmla="*/ 0 h 2540000"/>
              <a:gd name="connsiteX1" fmla="*/ 4279900 w 5651500"/>
              <a:gd name="connsiteY1" fmla="*/ 355600 h 2540000"/>
              <a:gd name="connsiteX2" fmla="*/ 0 w 5651500"/>
              <a:gd name="connsiteY2" fmla="*/ 2540000 h 2540000"/>
              <a:gd name="connsiteX0" fmla="*/ 3378200 w 3378200"/>
              <a:gd name="connsiteY0" fmla="*/ 0 h 1905000"/>
              <a:gd name="connsiteX1" fmla="*/ 2006600 w 3378200"/>
              <a:gd name="connsiteY1" fmla="*/ 3556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241040 w 3241040"/>
              <a:gd name="connsiteY0" fmla="*/ 0 h 1798320"/>
              <a:gd name="connsiteX1" fmla="*/ 2319020 w 3241040"/>
              <a:gd name="connsiteY1" fmla="*/ 746760 h 1798320"/>
              <a:gd name="connsiteX2" fmla="*/ 0 w 3241040"/>
              <a:gd name="connsiteY2" fmla="*/ 1798320 h 1798320"/>
              <a:gd name="connsiteX0" fmla="*/ 3241417 w 3241417"/>
              <a:gd name="connsiteY0" fmla="*/ 0 h 1798320"/>
              <a:gd name="connsiteX1" fmla="*/ 2319397 w 3241417"/>
              <a:gd name="connsiteY1" fmla="*/ 746760 h 1798320"/>
              <a:gd name="connsiteX2" fmla="*/ 377 w 3241417"/>
              <a:gd name="connsiteY2" fmla="*/ 1798320 h 1798320"/>
              <a:gd name="connsiteX0" fmla="*/ 3241643 w 3241643"/>
              <a:gd name="connsiteY0" fmla="*/ 0 h 1798320"/>
              <a:gd name="connsiteX1" fmla="*/ 1633823 w 3241643"/>
              <a:gd name="connsiteY1" fmla="*/ 685800 h 1798320"/>
              <a:gd name="connsiteX2" fmla="*/ 603 w 3241643"/>
              <a:gd name="connsiteY2" fmla="*/ 1798320 h 1798320"/>
              <a:gd name="connsiteX0" fmla="*/ 3241852 w 3241852"/>
              <a:gd name="connsiteY0" fmla="*/ 0 h 1798320"/>
              <a:gd name="connsiteX1" fmla="*/ 1634032 w 3241852"/>
              <a:gd name="connsiteY1" fmla="*/ 685800 h 1798320"/>
              <a:gd name="connsiteX2" fmla="*/ 812 w 3241852"/>
              <a:gd name="connsiteY2" fmla="*/ 1798320 h 1798320"/>
              <a:gd name="connsiteX0" fmla="*/ 3241701 w 3241701"/>
              <a:gd name="connsiteY0" fmla="*/ 0 h 1798320"/>
              <a:gd name="connsiteX1" fmla="*/ 1633881 w 3241701"/>
              <a:gd name="connsiteY1" fmla="*/ 685800 h 1798320"/>
              <a:gd name="connsiteX2" fmla="*/ 661 w 3241701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1040 w 3241040"/>
              <a:gd name="connsiteY0" fmla="*/ 0 h 1798320"/>
              <a:gd name="connsiteX1" fmla="*/ 1633220 w 3241040"/>
              <a:gd name="connsiteY1" fmla="*/ 685800 h 1798320"/>
              <a:gd name="connsiteX2" fmla="*/ 0 w 3241040"/>
              <a:gd name="connsiteY2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1040" h="1798320">
                <a:moveTo>
                  <a:pt x="3241040" y="0"/>
                </a:moveTo>
                <a:cubicBezTo>
                  <a:pt x="2918036" y="411691"/>
                  <a:pt x="2638213" y="828040"/>
                  <a:pt x="1633220" y="685800"/>
                </a:cubicBezTo>
                <a:cubicBezTo>
                  <a:pt x="628227" y="543560"/>
                  <a:pt x="304906" y="1107017"/>
                  <a:pt x="0" y="1798320"/>
                </a:cubicBezTo>
              </a:path>
            </a:pathLst>
          </a:cu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454024" y="4218042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>
                <a:solidFill>
                  <a:srgbClr val="F62F1A"/>
                </a:solidFill>
              </a:rPr>
              <a:t>’</a:t>
            </a:r>
            <a:r>
              <a:rPr lang="en-US" sz="2000" dirty="0" smtClean="0">
                <a:solidFill>
                  <a:srgbClr val="F62F1A"/>
                </a:solidFill>
              </a:rPr>
              <a:t>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1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3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6694" y="298550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 smtClean="0">
                <a:solidFill>
                  <a:srgbClr val="F62F1A"/>
                </a:solidFill>
              </a:rPr>
              <a:t>’’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2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4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030" y="2082682"/>
            <a:ext cx="1469073" cy="46166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 </a:t>
            </a:r>
            <a:r>
              <a:rPr lang="ru-RU" sz="1200" i="1" u="sng" dirty="0" smtClean="0"/>
              <a:t>Теореме </a:t>
            </a:r>
          </a:p>
          <a:p>
            <a:r>
              <a:rPr lang="ru-RU" sz="1200" i="1" u="sng" dirty="0" smtClean="0"/>
              <a:t>Форда-Фалкерсона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364025" y="1726297"/>
            <a:ext cx="4509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’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Х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’’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ru-RU" baseline="-25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ru-RU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) +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ru-RU" baseline="-25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ru-RU" baseline="-25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) = 2 + 3 = 5</a:t>
            </a:r>
            <a:endParaRPr lang="ru-RU" dirty="0">
              <a:solidFill>
                <a:srgbClr val="6C4CF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4026" y="284700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6C4CF6"/>
                </a:solidFill>
              </a:rPr>
              <a:t>ϕ</a:t>
            </a:r>
            <a:r>
              <a:rPr lang="en-US" sz="2000" b="1" baseline="-25000" dirty="0" smtClean="0">
                <a:solidFill>
                  <a:srgbClr val="6C4CF6"/>
                </a:solidFill>
              </a:rPr>
              <a:t>max</a:t>
            </a:r>
            <a:r>
              <a:rPr lang="ru-RU" sz="2000" b="1" dirty="0" smtClean="0">
                <a:solidFill>
                  <a:srgbClr val="6C4CF6"/>
                </a:solidFill>
              </a:rPr>
              <a:t> = 5</a:t>
            </a:r>
            <a:endParaRPr lang="ru-RU" sz="2000" baseline="-25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6650" y="1726297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’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Х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’’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ru-RU" dirty="0" smtClean="0"/>
              <a:t>= </a:t>
            </a:r>
            <a:r>
              <a:rPr lang="el-GR" b="1" dirty="0" smtClean="0">
                <a:solidFill>
                  <a:srgbClr val="6C4CF6"/>
                </a:solidFill>
              </a:rPr>
              <a:t>ϕ</a:t>
            </a:r>
            <a:r>
              <a:rPr lang="en-US" b="1" baseline="-25000" dirty="0">
                <a:solidFill>
                  <a:srgbClr val="6C4CF6"/>
                </a:solidFill>
              </a:rPr>
              <a:t>max</a:t>
            </a:r>
            <a:r>
              <a:rPr lang="ru-RU" b="1" dirty="0">
                <a:solidFill>
                  <a:srgbClr val="6C4CF6"/>
                </a:solidFill>
              </a:rPr>
              <a:t> 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5667588" y="2517360"/>
            <a:ext cx="305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(Х</a:t>
            </a:r>
            <a:r>
              <a:rPr lang="en-US" sz="1600" dirty="0"/>
              <a:t>’ </a:t>
            </a:r>
            <a:r>
              <a:rPr lang="ru-RU" sz="1600" dirty="0"/>
              <a:t>→</a:t>
            </a:r>
            <a:r>
              <a:rPr lang="en-US" sz="1600" dirty="0"/>
              <a:t> </a:t>
            </a:r>
            <a:r>
              <a:rPr lang="ru-RU" sz="1600" dirty="0"/>
              <a:t>Х</a:t>
            </a:r>
            <a:r>
              <a:rPr lang="en-US" sz="1600" dirty="0"/>
              <a:t>’’</a:t>
            </a:r>
            <a:r>
              <a:rPr lang="ru-RU" sz="1600" dirty="0" smtClean="0"/>
              <a:t>) – минимальный разрез</a:t>
            </a:r>
          </a:p>
        </p:txBody>
      </p:sp>
      <p:grpSp>
        <p:nvGrpSpPr>
          <p:cNvPr id="63" name="Группа 62"/>
          <p:cNvGrpSpPr/>
          <p:nvPr/>
        </p:nvGrpSpPr>
        <p:grpSpPr>
          <a:xfrm rot="5400000">
            <a:off x="6469802" y="2208014"/>
            <a:ext cx="297345" cy="210540"/>
            <a:chOff x="866073" y="3405188"/>
            <a:chExt cx="367653" cy="210540"/>
          </a:xfrm>
        </p:grpSpPr>
        <p:cxnSp>
          <p:nvCxnSpPr>
            <p:cNvPr id="64" name="Прямая со стрелкой 63"/>
            <p:cNvCxnSpPr/>
            <p:nvPr/>
          </p:nvCxnSpPr>
          <p:spPr>
            <a:xfrm>
              <a:off x="866073" y="3467784"/>
              <a:ext cx="205138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866073" y="3551128"/>
              <a:ext cx="205138" cy="0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>
              <a:off x="1062038" y="3405188"/>
              <a:ext cx="171688" cy="1042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1062038" y="3511460"/>
              <a:ext cx="171688" cy="104268"/>
            </a:xfrm>
            <a:prstGeom prst="straightConnector1">
              <a:avLst/>
            </a:prstGeom>
            <a:ln w="19050" cap="rnd" cmpd="sng">
              <a:solidFill>
                <a:schemeClr val="tx1"/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46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7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95062E-6 L 0.13594 -0.08487 C 0.17153 -0.10648 0.25747 -0.14043 0.31372 -0.1466 C 0.37761 -0.15895 0.45608 -0.13888 0.46997 -0.13487 L 0.63108 -0.05956 " pathEditMode="relative" rAng="0" ptsTypes="FffFF">
                                      <p:cBhvr>
                                        <p:cTn id="9" dur="2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5" y="-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71" grpId="0"/>
      <p:bldP spid="41" grpId="0" animBg="1"/>
      <p:bldP spid="42" grpId="0"/>
      <p:bldP spid="44" grpId="0"/>
      <p:bldP spid="46" grpId="0" animBg="1"/>
      <p:bldP spid="47" grpId="0"/>
      <p:bldP spid="61" grpId="0"/>
      <p:bldP spid="61" grpId="1"/>
      <p:bldP spid="3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33" idx="6"/>
            <a:endCxn id="34" idx="3"/>
          </p:cNvCxnSpPr>
          <p:nvPr/>
        </p:nvCxnSpPr>
        <p:spPr>
          <a:xfrm flipV="1">
            <a:off x="4691326" y="3787480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1" idx="7"/>
            <a:endCxn id="32" idx="2"/>
          </p:cNvCxnSpPr>
          <p:nvPr/>
        </p:nvCxnSpPr>
        <p:spPr>
          <a:xfrm flipV="1">
            <a:off x="2931498" y="2847008"/>
            <a:ext cx="1543804" cy="78772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К понятию минимального разреза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4026" y="612000"/>
            <a:ext cx="7459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Пусть А – подмножество вершин, в которое после выполнения разреза входит </a:t>
            </a:r>
            <a:r>
              <a:rPr lang="ru-RU" sz="1600" dirty="0" smtClean="0"/>
              <a:t>сток.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306376" y="284043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9132" y="413725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8151" y="413876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808" y="344419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0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1973" y="28459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31" idx="5"/>
            <a:endCxn id="33" idx="2"/>
          </p:cNvCxnSpPr>
          <p:nvPr/>
        </p:nvCxnSpPr>
        <p:spPr>
          <a:xfrm>
            <a:off x="2931498" y="3787480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2" idx="4"/>
            <a:endCxn id="33" idx="0"/>
          </p:cNvCxnSpPr>
          <p:nvPr/>
        </p:nvCxnSpPr>
        <p:spPr>
          <a:xfrm>
            <a:off x="4583314" y="2955020"/>
            <a:ext cx="0" cy="1512168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6"/>
            <a:endCxn id="34" idx="1"/>
          </p:cNvCxnSpPr>
          <p:nvPr/>
        </p:nvCxnSpPr>
        <p:spPr>
          <a:xfrm>
            <a:off x="4691326" y="284700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7070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3432" y="233888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3432" y="461120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19518" y="345907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2747110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475302" y="27389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75302" y="44671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03494" y="36030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675049" y="303365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62F1A"/>
                </a:solidFill>
              </a:rPr>
              <a:t>А</a:t>
            </a:r>
            <a:r>
              <a:rPr lang="en-US" dirty="0" smtClean="0">
                <a:solidFill>
                  <a:srgbClr val="F62F1A"/>
                </a:solidFill>
              </a:rPr>
              <a:t> </a:t>
            </a:r>
            <a:r>
              <a:rPr lang="ru-RU" dirty="0" smtClean="0">
                <a:solidFill>
                  <a:srgbClr val="F62F1A"/>
                </a:solidFill>
              </a:rPr>
              <a:t>=</a:t>
            </a:r>
            <a:r>
              <a:rPr lang="en-US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baseline="-25000" dirty="0" smtClean="0">
                <a:solidFill>
                  <a:srgbClr val="F62F1A"/>
                </a:solidFill>
                <a:latin typeface="Calibri"/>
              </a:rPr>
              <a:t>2</a:t>
            </a:r>
            <a:r>
              <a:rPr lang="ru-RU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baseline="-25000" dirty="0" smtClean="0">
                <a:solidFill>
                  <a:srgbClr val="F62F1A"/>
                </a:solidFill>
                <a:latin typeface="Calibri"/>
              </a:rPr>
              <a:t>4</a:t>
            </a:r>
            <a:r>
              <a:rPr lang="en-US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baseline="-25000" dirty="0">
              <a:solidFill>
                <a:srgbClr val="F62F1A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27</a:t>
            </a:fld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64026" y="1263822"/>
                <a:ext cx="2967927" cy="757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6C4CF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6C4CF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26" y="1263822"/>
                <a:ext cx="2967927" cy="75770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623168" y="925268"/>
            <a:ext cx="268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Поток, </a:t>
            </a:r>
            <a:r>
              <a:rPr lang="ru-RU" sz="1600" dirty="0" smtClean="0"/>
              <a:t>доставляемый </a:t>
            </a:r>
            <a:r>
              <a:rPr lang="ru-RU" sz="1600" dirty="0" smtClean="0"/>
              <a:t>в сток:</a:t>
            </a:r>
            <a:endParaRPr lang="ru-RU" sz="1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6" name="Прямоугольник 55"/>
              <p:cNvSpPr/>
              <p:nvPr/>
            </p:nvSpPr>
            <p:spPr>
              <a:xfrm>
                <a:off x="364026" y="2050561"/>
                <a:ext cx="30196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1400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𝑈</m:t>
                    </m:r>
                    <m:r>
                      <a:rPr lang="ru-RU" sz="1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1400" dirty="0" smtClean="0"/>
                  <a:t>– множество дуг, заходящих </a:t>
                </a:r>
              </a:p>
              <a:p>
                <a:r>
                  <a:rPr lang="ru-RU" sz="1400" dirty="0" smtClean="0"/>
                  <a:t>в вершины подмножества А </a:t>
                </a:r>
                <a:endParaRPr lang="ru-RU" sz="1400" dirty="0"/>
              </a:p>
            </p:txBody>
          </p:sp>
        </mc:Choice>
        <mc:Fallback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26" y="2050561"/>
                <a:ext cx="3019673" cy="52322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06" t="-1163"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8" name="Прямоугольник 57"/>
              <p:cNvSpPr/>
              <p:nvPr/>
            </p:nvSpPr>
            <p:spPr>
              <a:xfrm>
                <a:off x="364026" y="2493811"/>
                <a:ext cx="3031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bSup>
                    <m:r>
                      <a:rPr lang="en-US" sz="1400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𝑈</m:t>
                    </m:r>
                    <m:r>
                      <a:rPr lang="ru-RU" sz="1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1400" dirty="0" smtClean="0"/>
                  <a:t>– множество дуг, исходящих </a:t>
                </a:r>
              </a:p>
              <a:p>
                <a:r>
                  <a:rPr lang="ru-RU" sz="1400" dirty="0" smtClean="0"/>
                  <a:t>из вершин подмножества А </a:t>
                </a:r>
                <a:endParaRPr lang="ru-RU" sz="1400" dirty="0"/>
              </a:p>
            </p:txBody>
          </p:sp>
        </mc:Choice>
        <mc:Fallback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26" y="2493811"/>
                <a:ext cx="3031536" cy="52322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604" t="-1163"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9" name="Прямоугольник 58"/>
              <p:cNvSpPr/>
              <p:nvPr/>
            </p:nvSpPr>
            <p:spPr>
              <a:xfrm>
                <a:off x="5179259" y="1275164"/>
                <a:ext cx="3559949" cy="757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6C4CF6"/>
                              </a:solidFill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259" y="1275164"/>
                <a:ext cx="3559949" cy="75770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5448274" y="925268"/>
            <a:ext cx="3021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В случае максимального потока:</a:t>
            </a:r>
            <a:endParaRPr lang="ru-RU" sz="1600" dirty="0"/>
          </a:p>
        </p:txBody>
      </p:sp>
      <p:sp>
        <p:nvSpPr>
          <p:cNvPr id="9" name="Овал 8"/>
          <p:cNvSpPr/>
          <p:nvPr/>
        </p:nvSpPr>
        <p:spPr>
          <a:xfrm rot="1610150">
            <a:off x="4049676" y="2693225"/>
            <a:ext cx="2796012" cy="1178493"/>
          </a:xfrm>
          <a:prstGeom prst="ellipse">
            <a:avLst/>
          </a:prstGeom>
          <a:noFill/>
          <a:ln>
            <a:solidFill>
              <a:srgbClr val="F62F1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17764" y="3151910"/>
            <a:ext cx="25561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9388"/>
            <a:r>
              <a:rPr lang="ru-RU" sz="1400" dirty="0" smtClean="0">
                <a:solidFill>
                  <a:srgbClr val="FF0000"/>
                </a:solidFill>
                <a:ea typeface="Cambria Math"/>
              </a:rPr>
              <a:t>Начальные вершины всех дуг минимального разреза принадлежат подмножеству </a:t>
            </a:r>
            <a:r>
              <a:rPr lang="en-US" sz="1400" dirty="0" smtClean="0">
                <a:solidFill>
                  <a:srgbClr val="FF0000"/>
                </a:solidFill>
                <a:ea typeface="Cambria Math"/>
              </a:rPr>
              <a:t>X\A</a:t>
            </a:r>
            <a:r>
              <a:rPr lang="ru-RU" sz="1400" dirty="0" smtClean="0">
                <a:solidFill>
                  <a:srgbClr val="FF0000"/>
                </a:solidFill>
                <a:ea typeface="Cambria Math"/>
              </a:rPr>
              <a:t>.</a:t>
            </a:r>
          </a:p>
          <a:p>
            <a:pPr indent="179388"/>
            <a:r>
              <a:rPr lang="ru-RU" sz="1400" dirty="0" smtClean="0">
                <a:solidFill>
                  <a:srgbClr val="FF0000"/>
                </a:solidFill>
                <a:ea typeface="Cambria Math"/>
              </a:rPr>
              <a:t>Концевые вершины всех дуг минимального разреза принадлежат подмножеству А.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6042" y="2071253"/>
            <a:ext cx="263929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содержит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только насыщенные дуги, которые и </a:t>
            </a:r>
            <a:r>
              <a:rPr lang="ru-RU" sz="1400" b="1" u="sng" dirty="0" smtClean="0">
                <a:solidFill>
                  <a:srgbClr val="FF0000"/>
                </a:solidFill>
              </a:rPr>
              <a:t>образуют минимальный разрез</a:t>
            </a:r>
            <a:r>
              <a:rPr lang="ru-RU" sz="1400" dirty="0" smtClean="0">
                <a:solidFill>
                  <a:srgbClr val="FF0000"/>
                </a:solidFill>
              </a:rPr>
              <a:t>.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881242" y="2036622"/>
          <a:ext cx="318655" cy="366215"/>
        </p:xfrm>
        <a:graphic>
          <a:graphicData uri="http://schemas.openxmlformats.org/presentationml/2006/ole">
            <p:oleObj spid="_x0000_s1025" name="Equation" r:id="rId7" imgW="215713" imgH="24109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410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" grpId="0" animBg="1"/>
      <p:bldP spid="54" grpId="0"/>
      <p:bldP spid="56" grpId="0" animBg="1"/>
      <p:bldP spid="58" grpId="0" animBg="1"/>
      <p:bldP spid="59" grpId="0" animBg="1"/>
      <p:bldP spid="60" grpId="0"/>
      <p:bldP spid="9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467544" y="4011910"/>
            <a:ext cx="841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Величина потока, проходящего через каждое ориентированное ребро, </a:t>
            </a:r>
            <a:r>
              <a:rPr lang="ru-RU" sz="1600" dirty="0"/>
              <a:t>не может </a:t>
            </a:r>
            <a:r>
              <a:rPr lang="ru-RU" sz="1600" dirty="0" smtClean="0"/>
              <a:t>быть отрицательной и не может превышать его пропускной способности.</a:t>
            </a: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продолжение)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08581" y="176934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6C4CF6"/>
                </a:solidFill>
              </a:rPr>
              <a:t>1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31337" y="3066161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3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80356" y="306767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41013" y="237310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6C4CF6"/>
                </a:solidFill>
              </a:rPr>
              <a:t>1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4178" y="177490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6C4CF6"/>
                </a:solidFill>
              </a:rPr>
              <a:t>2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1632580" y="1754181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6C4CF6"/>
                </a:solidFill>
              </a:rPr>
              <a:t>ϕ</a:t>
            </a:r>
            <a:r>
              <a:rPr lang="ru-RU" dirty="0" smtClean="0">
                <a:solidFill>
                  <a:srgbClr val="6C4CF6"/>
                </a:solidFill>
              </a:rPr>
              <a:t>(х</a:t>
            </a:r>
            <a:r>
              <a:rPr lang="ru-RU" baseline="-25000" dirty="0" smtClean="0">
                <a:solidFill>
                  <a:srgbClr val="6C4CF6"/>
                </a:solidFill>
              </a:rPr>
              <a:t>1</a:t>
            </a:r>
            <a:r>
              <a:rPr lang="ru-RU" dirty="0" smtClean="0">
                <a:solidFill>
                  <a:srgbClr val="6C4CF6"/>
                </a:solidFill>
              </a:rPr>
              <a:t>,х</a:t>
            </a:r>
            <a:r>
              <a:rPr lang="ru-RU" baseline="-25000" dirty="0" smtClean="0">
                <a:solidFill>
                  <a:srgbClr val="6C4CF6"/>
                </a:solidFill>
              </a:rPr>
              <a:t>2</a:t>
            </a:r>
            <a:r>
              <a:rPr lang="ru-RU" dirty="0" smtClean="0">
                <a:solidFill>
                  <a:srgbClr val="6C4CF6"/>
                </a:solidFill>
              </a:rPr>
              <a:t>) = 2</a:t>
            </a:r>
            <a:endParaRPr lang="ru-RU" dirty="0">
              <a:solidFill>
                <a:srgbClr val="6C4CF6"/>
              </a:solidFill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1632580" y="2900448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6C4CF6"/>
                </a:solidFill>
              </a:rPr>
              <a:t>ϕ</a:t>
            </a:r>
            <a:r>
              <a:rPr lang="ru-RU" dirty="0" smtClean="0">
                <a:solidFill>
                  <a:srgbClr val="6C4CF6"/>
                </a:solidFill>
              </a:rPr>
              <a:t>(х</a:t>
            </a:r>
            <a:r>
              <a:rPr lang="ru-RU" baseline="-25000" dirty="0" smtClean="0">
                <a:solidFill>
                  <a:srgbClr val="6C4CF6"/>
                </a:solidFill>
              </a:rPr>
              <a:t>2</a:t>
            </a:r>
            <a:r>
              <a:rPr lang="ru-RU" dirty="0" smtClean="0">
                <a:solidFill>
                  <a:srgbClr val="6C4CF6"/>
                </a:solidFill>
              </a:rPr>
              <a:t>,х</a:t>
            </a:r>
            <a:r>
              <a:rPr lang="ru-RU" baseline="-25000" dirty="0" smtClean="0">
                <a:solidFill>
                  <a:srgbClr val="6C4CF6"/>
                </a:solidFill>
              </a:rPr>
              <a:t>4</a:t>
            </a:r>
            <a:r>
              <a:rPr lang="ru-RU" dirty="0" smtClean="0">
                <a:solidFill>
                  <a:srgbClr val="6C4CF6"/>
                </a:solidFill>
              </a:rPr>
              <a:t>) = 1</a:t>
            </a:r>
            <a:endParaRPr lang="ru-RU" dirty="0">
              <a:solidFill>
                <a:srgbClr val="6C4CF6"/>
              </a:solidFill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1632580" y="251835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6C4CF6"/>
                </a:solidFill>
              </a:rPr>
              <a:t>ϕ</a:t>
            </a:r>
            <a:r>
              <a:rPr lang="ru-RU" dirty="0" smtClean="0">
                <a:solidFill>
                  <a:srgbClr val="6C4CF6"/>
                </a:solidFill>
              </a:rPr>
              <a:t>(х</a:t>
            </a:r>
            <a:r>
              <a:rPr lang="ru-RU" baseline="-25000" dirty="0" smtClean="0">
                <a:solidFill>
                  <a:srgbClr val="6C4CF6"/>
                </a:solidFill>
              </a:rPr>
              <a:t>2</a:t>
            </a:r>
            <a:r>
              <a:rPr lang="ru-RU" dirty="0" smtClean="0">
                <a:solidFill>
                  <a:srgbClr val="6C4CF6"/>
                </a:solidFill>
              </a:rPr>
              <a:t>,х</a:t>
            </a:r>
            <a:r>
              <a:rPr lang="ru-RU" baseline="-25000" dirty="0" smtClean="0">
                <a:solidFill>
                  <a:srgbClr val="6C4CF6"/>
                </a:solidFill>
              </a:rPr>
              <a:t>3</a:t>
            </a:r>
            <a:r>
              <a:rPr lang="ru-RU" dirty="0" smtClean="0">
                <a:solidFill>
                  <a:srgbClr val="6C4CF6"/>
                </a:solidFill>
              </a:rPr>
              <a:t>) = 1</a:t>
            </a:r>
            <a:endParaRPr lang="ru-RU" dirty="0">
              <a:solidFill>
                <a:srgbClr val="6C4CF6"/>
              </a:solidFill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1632580" y="2136270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6C4CF6"/>
                </a:solidFill>
              </a:rPr>
              <a:t>ϕ</a:t>
            </a:r>
            <a:r>
              <a:rPr lang="ru-RU" dirty="0" smtClean="0">
                <a:solidFill>
                  <a:srgbClr val="6C4CF6"/>
                </a:solidFill>
              </a:rPr>
              <a:t>(х</a:t>
            </a:r>
            <a:r>
              <a:rPr lang="ru-RU" baseline="-25000" dirty="0" smtClean="0">
                <a:solidFill>
                  <a:srgbClr val="6C4CF6"/>
                </a:solidFill>
              </a:rPr>
              <a:t>1</a:t>
            </a:r>
            <a:r>
              <a:rPr lang="ru-RU" dirty="0" smtClean="0">
                <a:solidFill>
                  <a:srgbClr val="6C4CF6"/>
                </a:solidFill>
              </a:rPr>
              <a:t>,х</a:t>
            </a:r>
            <a:r>
              <a:rPr lang="ru-RU" baseline="-25000" dirty="0" smtClean="0">
                <a:solidFill>
                  <a:srgbClr val="6C4CF6"/>
                </a:solidFill>
              </a:rPr>
              <a:t>3</a:t>
            </a:r>
            <a:r>
              <a:rPr lang="ru-RU" dirty="0" smtClean="0">
                <a:solidFill>
                  <a:srgbClr val="6C4CF6"/>
                </a:solidFill>
              </a:rPr>
              <a:t>) = 2</a:t>
            </a:r>
            <a:endParaRPr lang="ru-RU" dirty="0">
              <a:solidFill>
                <a:srgbClr val="6C4CF6"/>
              </a:solidFill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1632580" y="3282538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6C4CF6"/>
                </a:solidFill>
              </a:rPr>
              <a:t>ϕ</a:t>
            </a:r>
            <a:r>
              <a:rPr lang="ru-RU" dirty="0" smtClean="0">
                <a:solidFill>
                  <a:srgbClr val="6C4CF6"/>
                </a:solidFill>
              </a:rPr>
              <a:t>(х</a:t>
            </a:r>
            <a:r>
              <a:rPr lang="ru-RU" baseline="-25000" dirty="0" smtClean="0">
                <a:solidFill>
                  <a:srgbClr val="6C4CF6"/>
                </a:solidFill>
              </a:rPr>
              <a:t>3</a:t>
            </a:r>
            <a:r>
              <a:rPr lang="ru-RU" dirty="0" smtClean="0">
                <a:solidFill>
                  <a:srgbClr val="6C4CF6"/>
                </a:solidFill>
              </a:rPr>
              <a:t>,х</a:t>
            </a:r>
            <a:r>
              <a:rPr lang="ru-RU" baseline="-25000" dirty="0" smtClean="0">
                <a:solidFill>
                  <a:srgbClr val="6C4CF6"/>
                </a:solidFill>
              </a:rPr>
              <a:t>4</a:t>
            </a:r>
            <a:r>
              <a:rPr lang="ru-RU" dirty="0" smtClean="0">
                <a:solidFill>
                  <a:srgbClr val="6C4CF6"/>
                </a:solidFill>
              </a:rPr>
              <a:t>) = 3</a:t>
            </a:r>
            <a:endParaRPr lang="ru-RU" dirty="0">
              <a:solidFill>
                <a:srgbClr val="6C4CF6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4612307" y="1707654"/>
            <a:ext cx="823789" cy="565752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4612306" y="2992806"/>
            <a:ext cx="882587" cy="529906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5453738" y="2273406"/>
            <a:ext cx="844247" cy="565031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6728357" y="1707421"/>
            <a:ext cx="891222" cy="560745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6766148" y="2992806"/>
            <a:ext cx="912073" cy="572308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5616" y="1410330"/>
            <a:ext cx="187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FF9900"/>
                </a:solidFill>
              </a:rPr>
              <a:t>П</a:t>
            </a:r>
            <a:r>
              <a:rPr lang="ru-RU" i="1" dirty="0" smtClean="0">
                <a:solidFill>
                  <a:srgbClr val="FF9900"/>
                </a:solidFill>
              </a:rPr>
              <a:t>ример:</a:t>
            </a:r>
            <a:endParaRPr lang="ru-RU" i="1" dirty="0">
              <a:solidFill>
                <a:srgbClr val="FF9900"/>
              </a:solidFill>
            </a:endParaRPr>
          </a:p>
        </p:txBody>
      </p:sp>
      <p:cxnSp>
        <p:nvCxnSpPr>
          <p:cNvPr id="147" name="Прямая со стрелкой 146"/>
          <p:cNvCxnSpPr>
            <a:stCxn id="161" idx="7"/>
            <a:endCxn id="162" idx="2"/>
          </p:cNvCxnSpPr>
          <p:nvPr/>
        </p:nvCxnSpPr>
        <p:spPr>
          <a:xfrm flipV="1">
            <a:off x="4538157" y="1775596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61" idx="5"/>
            <a:endCxn id="163" idx="2"/>
          </p:cNvCxnSpPr>
          <p:nvPr/>
        </p:nvCxnSpPr>
        <p:spPr>
          <a:xfrm>
            <a:off x="4538157" y="271606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62" idx="4"/>
            <a:endCxn id="163" idx="0"/>
          </p:cNvCxnSpPr>
          <p:nvPr/>
        </p:nvCxnSpPr>
        <p:spPr>
          <a:xfrm>
            <a:off x="6189973" y="1883608"/>
            <a:ext cx="0" cy="1512168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62" idx="6"/>
            <a:endCxn id="164" idx="1"/>
          </p:cNvCxnSpPr>
          <p:nvPr/>
        </p:nvCxnSpPr>
        <p:spPr>
          <a:xfrm>
            <a:off x="6297985" y="1775596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63" idx="6"/>
            <a:endCxn id="164" idx="3"/>
          </p:cNvCxnSpPr>
          <p:nvPr/>
        </p:nvCxnSpPr>
        <p:spPr>
          <a:xfrm flipV="1">
            <a:off x="6297985" y="2716068"/>
            <a:ext cx="1543804" cy="787720"/>
          </a:xfrm>
          <a:prstGeom prst="straightConnector1">
            <a:avLst/>
          </a:prstGeom>
          <a:ln w="1905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993729" y="238766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х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020091" y="126747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2</a:t>
            </a:r>
            <a:endParaRPr lang="ru-RU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020091" y="353979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3</a:t>
            </a:r>
            <a:endParaRPr lang="ru-RU" sz="2000" baseline="-25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026177" y="238766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х</a:t>
            </a:r>
            <a:r>
              <a:rPr lang="en-US" sz="2000" baseline="-25000" dirty="0" smtClean="0"/>
              <a:t>4</a:t>
            </a:r>
            <a:endParaRPr lang="ru-RU" sz="2000" baseline="-25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07174" y="17715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12632" y="17715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5937" y="23765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009271" y="30676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946057" y="30676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4353769" y="253168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Овал 161"/>
          <p:cNvSpPr/>
          <p:nvPr/>
        </p:nvSpPr>
        <p:spPr>
          <a:xfrm>
            <a:off x="6081961" y="16675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3" name="Овал 162"/>
          <p:cNvSpPr/>
          <p:nvPr/>
        </p:nvSpPr>
        <p:spPr>
          <a:xfrm>
            <a:off x="6081961" y="339577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Овал 163"/>
          <p:cNvSpPr/>
          <p:nvPr/>
        </p:nvSpPr>
        <p:spPr>
          <a:xfrm>
            <a:off x="7810153" y="253168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66304" y="612000"/>
                <a:ext cx="8414798" cy="4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На множестве дуг сети определена функция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rgbClr val="6C4CF6"/>
                        </a:solidFill>
                        <a:latin typeface="Cambria Math"/>
                      </a:rPr>
                      <m:t>𝝋</m:t>
                    </m:r>
                    <m:d>
                      <m:dPr>
                        <m:ctrlPr>
                          <a:rPr lang="ru-RU" b="1" i="1">
                            <a:solidFill>
                              <a:srgbClr val="6C4CF6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solidFill>
                                  <a:srgbClr val="6C4CF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6C4CF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6C4CF6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ru-RU" b="1" i="1">
                            <a:solidFill>
                              <a:srgbClr val="6C4CF6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solidFill>
                                  <a:srgbClr val="6C4CF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6C4CF6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6C4CF6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называемая </a:t>
                </a:r>
                <a:r>
                  <a:rPr lang="ru-RU" b="1" i="1" dirty="0" smtClean="0">
                    <a:solidFill>
                      <a:srgbClr val="6C4CF6"/>
                    </a:solidFill>
                  </a:rPr>
                  <a:t>потоком</a:t>
                </a:r>
                <a:r>
                  <a:rPr lang="ru-RU" dirty="0" smtClean="0"/>
                  <a:t>:</a:t>
                </a:r>
                <a:endParaRPr lang="ru-RU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4" y="612000"/>
                <a:ext cx="8414798" cy="41537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79" t="-1449" b="-15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124267" y="1013221"/>
                <a:ext cx="2675027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0≤</m:t>
                      </m:r>
                      <m:r>
                        <a:rPr lang="ru-RU" b="1" i="1" smtClean="0">
                          <a:solidFill>
                            <a:srgbClr val="6C4CF6"/>
                          </a:solidFill>
                          <a:latin typeface="Cambria Math"/>
                        </a:rPr>
                        <m:t>𝝋</m:t>
                      </m:r>
                      <m:d>
                        <m:dPr>
                          <m:ctrlPr>
                            <a:rPr lang="ru-RU" b="1" i="1">
                              <a:solidFill>
                                <a:srgbClr val="6C4CF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ru-RU" b="1" i="1">
                              <a:solidFill>
                                <a:srgbClr val="6C4CF6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/>
                        </a:rPr>
                        <m:t>≤</m:t>
                      </m:r>
                      <m:r>
                        <a:rPr lang="ru-RU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ru-RU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ru-RU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67" y="1013221"/>
                <a:ext cx="2675027" cy="41537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Штора"/>
          <p:cNvSpPr/>
          <p:nvPr/>
        </p:nvSpPr>
        <p:spPr>
          <a:xfrm>
            <a:off x="3923928" y="1347614"/>
            <a:ext cx="4551052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70" y="1350694"/>
            <a:ext cx="4486285" cy="2810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28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537 L 0.00052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C 0.0059 -0.00123 0.01059 -0.00123 0.02431 -0.00123 " pathEditMode="relative" rAng="0" ptsTypes="ff">
                                      <p:cBhvr>
                                        <p:cTn id="6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09877E-6 L 0.02362 2.09877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79" grpId="0"/>
      <p:bldP spid="80" grpId="0"/>
      <p:bldP spid="81" grpId="0"/>
      <p:bldP spid="82" grpId="0"/>
      <p:bldP spid="83" grpId="0"/>
      <p:bldP spid="104" grpId="0"/>
      <p:bldP spid="105" grpId="0"/>
      <p:bldP spid="106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6" grpId="0"/>
      <p:bldP spid="156" grpId="0"/>
      <p:bldP spid="157" grpId="0"/>
      <p:bldP spid="157" grpId="1"/>
      <p:bldP spid="158" grpId="0"/>
      <p:bldP spid="159" grpId="0"/>
      <p:bldP spid="160" grpId="0"/>
      <p:bldP spid="160" grpId="1"/>
      <p:bldP spid="102" grpId="0" animBg="1"/>
      <p:bldP spid="5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 (продолжение)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932821" y="2323820"/>
            <a:ext cx="792088" cy="504056"/>
          </a:xfrm>
          <a:prstGeom prst="ellipse">
            <a:avLst/>
          </a:pr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897991" y="3296591"/>
            <a:ext cx="1175346" cy="1368152"/>
          </a:xfrm>
          <a:prstGeom prst="rect">
            <a:avLst/>
          </a:prstGeom>
          <a:gradFill flip="none" rotWithShape="1">
            <a:gsLst>
              <a:gs pos="0">
                <a:srgbClr val="3E42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29" y="4335947"/>
            <a:ext cx="314168" cy="276895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66" y="4206823"/>
            <a:ext cx="207947" cy="402260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6894730" y="3296591"/>
            <a:ext cx="117534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7" y="565943"/>
            <a:ext cx="4492381" cy="280392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73939" y="318091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spc="300" dirty="0" smtClean="0">
                <a:solidFill>
                  <a:srgbClr val="6C4CF6"/>
                </a:solidFill>
              </a:rPr>
              <a:t>2</a:t>
            </a:r>
            <a:r>
              <a:rPr lang="en-US" sz="4800" spc="300" dirty="0" smtClean="0"/>
              <a:t>/</a:t>
            </a:r>
            <a:r>
              <a:rPr lang="en-US" sz="4800" spc="3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ru-RU" sz="4800" spc="3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Скругленная прямоугольная выноска 68"/>
          <p:cNvSpPr/>
          <p:nvPr/>
        </p:nvSpPr>
        <p:spPr>
          <a:xfrm>
            <a:off x="1258006" y="3314186"/>
            <a:ext cx="396053" cy="597420"/>
          </a:xfrm>
          <a:prstGeom prst="wedgeRoundRectCallout">
            <a:avLst>
              <a:gd name="adj1" fmla="val 52577"/>
              <a:gd name="adj2" fmla="val 69595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901985" y="3701138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</a:rPr>
              <a:t>пропускная способность ор. ребра (дуги)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236390" y="4406914"/>
            <a:ext cx="57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6C4CF6"/>
                </a:solidFill>
              </a:rPr>
              <a:t>величина текущего потока</a:t>
            </a:r>
            <a:r>
              <a:rPr lang="ru-RU" dirty="0" smtClean="0"/>
              <a:t>, проходящего по ор. ребру</a:t>
            </a:r>
            <a:endParaRPr lang="ru-RU" dirty="0"/>
          </a:p>
        </p:txBody>
      </p:sp>
      <p:cxnSp>
        <p:nvCxnSpPr>
          <p:cNvPr id="72" name="Прямая соединительная линия 71"/>
          <p:cNvCxnSpPr>
            <a:stCxn id="69" idx="4"/>
          </p:cNvCxnSpPr>
          <p:nvPr/>
        </p:nvCxnSpPr>
        <p:spPr>
          <a:xfrm>
            <a:off x="1664265" y="4028670"/>
            <a:ext cx="4428852" cy="1937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80836" y="4021435"/>
            <a:ext cx="62595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1400" dirty="0" smtClean="0"/>
              <a:t>равна наибольшей величине потока, которые может пройти через данное ребро.</a:t>
            </a:r>
            <a:endParaRPr lang="ru-RU" sz="1400" dirty="0"/>
          </a:p>
        </p:txBody>
      </p:sp>
      <p:sp>
        <p:nvSpPr>
          <p:cNvPr id="76" name="Скругленная прямоугольная выноска 75"/>
          <p:cNvSpPr/>
          <p:nvPr/>
        </p:nvSpPr>
        <p:spPr>
          <a:xfrm>
            <a:off x="597234" y="3317081"/>
            <a:ext cx="396053" cy="597420"/>
          </a:xfrm>
          <a:prstGeom prst="wedgeRoundRectCallout">
            <a:avLst>
              <a:gd name="adj1" fmla="val 64657"/>
              <a:gd name="adj2" fmla="val 186315"/>
              <a:gd name="adj3" fmla="val 16667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>
            <a:off x="1058058" y="4735596"/>
            <a:ext cx="5336537" cy="2704"/>
          </a:xfrm>
          <a:prstGeom prst="line">
            <a:avLst/>
          </a:prstGeom>
          <a:ln w="25400" cap="rnd">
            <a:solidFill>
              <a:srgbClr val="6C4C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18565" y="8471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Обозначение: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263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53 0.06265 L 2.77778E-7 2.7160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3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93 C -0.00035 -0.00648 -0.00122 -0.01135 -0.00313 -0.01551 C -0.00382 -0.01736 -0.00365 -0.01922 -0.00417 -0.02084 C -0.00434 -0.0213 -0.00487 -0.02315 -0.00487 -0.02292 C -0.00556 -0.03102 -0.00747 -0.04144 -0.00313 -0.04792 C -0.00209 -0.05139 -0.00105 -0.0544 -0.00035 -0.05787 C 0.00034 -0.06111 0.00034 -0.06482 0.00138 -0.06806 C 0.00173 -0.07084 0.00225 -0.07292 0.00277 -0.07547 C 0.00312 -0.08148 0.00364 -0.08496 0.00382 -0.09144 C 0.00347 -0.09746 0.0052 -0.10116 0.00243 -0.10579 C -0.00053 -0.11366 -0.00139 -0.11667 -0.00278 -0.12431 C -0.00382 -0.13033 -0.00105 -0.13727 -0.00122 -0.14144 L -0.00122 -0.15139 " pathEditMode="relative" rAng="0" ptsTypes="fffffffffffAf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752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6 -0.00093 C -0.00243 -0.00301 -0.00243 -0.00973 -0.00121 -0.01389 C -2.22222E-6 -0.01806 0.00347 -0.02176 0.00486 -0.0257 C 0.00712 -0.0294 0.00764 -0.03218 0.0066 -0.03681 C 0.00573 -0.04167 0.00087 -0.05 -0.00069 -0.0544 C 0.00018 -0.05741 -0.00399 -0.06042 -0.0026 -0.06343 C -0.00208 -0.06598 -0.00278 -0.06806 -0.00208 -0.07061 C -0.00173 -0.07593 0.00226 -0.0794 0.00243 -0.08519 C 0.00243 -0.08982 0.00521 -0.09213 0.00521 -0.09723 C 0.00521 -0.10255 0.00365 -0.11019 0.00209 -0.11598 C 0.0007 -0.12176 -0.00399 -0.12825 -0.00416 -0.13195 L -0.00416 -0.14167 " pathEditMode="relative" rAng="0" ptsTypes="fasaffffafAf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68" grpId="0"/>
      <p:bldP spid="69" grpId="0" animBg="1"/>
      <p:bldP spid="70" grpId="0"/>
      <p:bldP spid="71" grpId="0"/>
      <p:bldP spid="74" grpId="0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 (продолжение)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8" y="2420260"/>
            <a:ext cx="4492381" cy="28039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39552" y="636689"/>
            <a:ext cx="435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</a:rPr>
              <a:t>пропускная способность </a:t>
            </a:r>
            <a:r>
              <a:rPr lang="ru-RU" dirty="0" smtClean="0"/>
              <a:t>ор. ребра (дуги)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6" y="123995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6C4CF6"/>
                </a:solidFill>
              </a:rPr>
              <a:t>поток</a:t>
            </a:r>
            <a:r>
              <a:rPr lang="ru-RU" dirty="0" smtClean="0">
                <a:solidFill>
                  <a:srgbClr val="6C4CF6"/>
                </a:solidFill>
              </a:rPr>
              <a:t> </a:t>
            </a:r>
            <a:r>
              <a:rPr lang="ru-RU" dirty="0" smtClean="0"/>
              <a:t>через дугу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39631" y="1843225"/>
            <a:ext cx="45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CC00CC"/>
                </a:solidFill>
              </a:rPr>
              <a:t>остаточная пропускная способность </a:t>
            </a:r>
            <a:r>
              <a:rPr lang="ru-RU" dirty="0" smtClean="0"/>
              <a:t>дуги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923012" y="930052"/>
            <a:ext cx="3288948" cy="1533683"/>
            <a:chOff x="923012" y="930052"/>
            <a:chExt cx="3288948" cy="1533683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923012" y="1512227"/>
              <a:ext cx="8402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rgbClr val="6C4CF6"/>
                  </a:solidFill>
                </a:rPr>
                <a:t>ϕ</a:t>
              </a:r>
              <a:r>
                <a:rPr lang="ru-RU" b="1" dirty="0">
                  <a:solidFill>
                    <a:srgbClr val="6C4CF6"/>
                  </a:solidFill>
                </a:rPr>
                <a:t>(х</a:t>
              </a:r>
              <a:r>
                <a:rPr lang="en-US" b="1" baseline="-25000" dirty="0">
                  <a:solidFill>
                    <a:srgbClr val="6C4CF6"/>
                  </a:solidFill>
                </a:rPr>
                <a:t>i</a:t>
              </a:r>
              <a:r>
                <a:rPr lang="ru-RU" b="1" dirty="0">
                  <a:solidFill>
                    <a:srgbClr val="6C4CF6"/>
                  </a:solidFill>
                </a:rPr>
                <a:t>,х</a:t>
              </a:r>
              <a:r>
                <a:rPr lang="en-US" b="1" baseline="-25000" dirty="0">
                  <a:solidFill>
                    <a:srgbClr val="6C4CF6"/>
                  </a:solidFill>
                </a:rPr>
                <a:t>j</a:t>
              </a:r>
              <a:r>
                <a:rPr lang="ru-RU" b="1" dirty="0">
                  <a:solidFill>
                    <a:srgbClr val="6C4CF6"/>
                  </a:solidFill>
                </a:rPr>
                <a:t>)</a:t>
              </a:r>
              <a:endParaRPr lang="ru-RU" dirty="0">
                <a:solidFill>
                  <a:srgbClr val="6C4CF6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971600" y="930052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  <a:r>
                <a:rPr lang="ru-RU" b="1" dirty="0" smtClean="0">
                  <a:solidFill>
                    <a:schemeClr val="accent6">
                      <a:lumMod val="50000"/>
                    </a:schemeClr>
                  </a:solidFill>
                </a:rPr>
                <a:t>(х</a:t>
              </a:r>
              <a:r>
                <a:rPr lang="en-US" b="1" baseline="-25000" dirty="0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r>
                <a:rPr lang="ru-RU" b="1" dirty="0">
                  <a:solidFill>
                    <a:schemeClr val="accent6">
                      <a:lumMod val="50000"/>
                    </a:schemeClr>
                  </a:solidFill>
                </a:rPr>
                <a:t>,х</a:t>
              </a:r>
              <a:r>
                <a:rPr lang="en-US" b="1" baseline="-25000" dirty="0">
                  <a:solidFill>
                    <a:schemeClr val="accent6">
                      <a:lumMod val="50000"/>
                    </a:schemeClr>
                  </a:solidFill>
                </a:rPr>
                <a:t>j</a:t>
              </a:r>
              <a:r>
                <a:rPr lang="ru-RU" b="1" dirty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947477" y="2094403"/>
              <a:ext cx="32644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rgbClr val="CC00CC"/>
                  </a:solidFill>
                  <a:latin typeface="Calibri"/>
                </a:rPr>
                <a:t>δ</a:t>
              </a:r>
              <a:r>
                <a:rPr lang="ru-RU" b="1" dirty="0" smtClean="0">
                  <a:solidFill>
                    <a:srgbClr val="CC00CC"/>
                  </a:solidFill>
                </a:rPr>
                <a:t>(х</a:t>
              </a:r>
              <a:r>
                <a:rPr lang="en-US" b="1" baseline="-25000" dirty="0">
                  <a:solidFill>
                    <a:srgbClr val="CC00CC"/>
                  </a:solidFill>
                </a:rPr>
                <a:t>i</a:t>
              </a:r>
              <a:r>
                <a:rPr lang="ru-RU" b="1" dirty="0">
                  <a:solidFill>
                    <a:srgbClr val="CC00CC"/>
                  </a:solidFill>
                </a:rPr>
                <a:t>,х</a:t>
              </a:r>
              <a:r>
                <a:rPr lang="en-US" b="1" baseline="-25000" dirty="0">
                  <a:solidFill>
                    <a:srgbClr val="CC00CC"/>
                  </a:solidFill>
                </a:rPr>
                <a:t>j</a:t>
              </a:r>
              <a:r>
                <a:rPr lang="ru-RU" b="1" dirty="0" smtClean="0">
                  <a:solidFill>
                    <a:srgbClr val="CC00CC"/>
                  </a:solidFill>
                </a:rPr>
                <a:t>) </a:t>
              </a:r>
              <a:r>
                <a:rPr lang="ru-RU" b="1" dirty="0" smtClean="0"/>
                <a:t>=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  <a:r>
                <a:rPr lang="ru-RU" b="1" dirty="0">
                  <a:solidFill>
                    <a:schemeClr val="accent6">
                      <a:lumMod val="50000"/>
                    </a:schemeClr>
                  </a:solidFill>
                </a:rPr>
                <a:t>(х</a:t>
              </a:r>
              <a:r>
                <a:rPr lang="en-US" b="1" baseline="-25000" dirty="0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r>
                <a:rPr lang="ru-RU" b="1" dirty="0">
                  <a:solidFill>
                    <a:schemeClr val="accent6">
                      <a:lumMod val="50000"/>
                    </a:schemeClr>
                  </a:solidFill>
                </a:rPr>
                <a:t>,х</a:t>
              </a:r>
              <a:r>
                <a:rPr lang="en-US" b="1" baseline="-25000" dirty="0">
                  <a:solidFill>
                    <a:schemeClr val="accent6">
                      <a:lumMod val="50000"/>
                    </a:schemeClr>
                  </a:solidFill>
                </a:rPr>
                <a:t>j</a:t>
              </a:r>
              <a:r>
                <a:rPr lang="ru-RU" b="1" dirty="0" smtClean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r>
                <a:rPr lang="ru-RU" b="1" dirty="0" smtClean="0"/>
                <a:t>- </a:t>
              </a:r>
              <a:r>
                <a:rPr lang="el-GR" b="1" dirty="0" smtClean="0">
                  <a:solidFill>
                    <a:srgbClr val="6C4CF6"/>
                  </a:solidFill>
                </a:rPr>
                <a:t>ϕ</a:t>
              </a:r>
              <a:r>
                <a:rPr lang="ru-RU" b="1" dirty="0">
                  <a:solidFill>
                    <a:srgbClr val="6C4CF6"/>
                  </a:solidFill>
                </a:rPr>
                <a:t>(х</a:t>
              </a:r>
              <a:r>
                <a:rPr lang="en-US" b="1" baseline="-25000" dirty="0">
                  <a:solidFill>
                    <a:srgbClr val="6C4CF6"/>
                  </a:solidFill>
                </a:rPr>
                <a:t>i</a:t>
              </a:r>
              <a:r>
                <a:rPr lang="ru-RU" b="1" dirty="0">
                  <a:solidFill>
                    <a:srgbClr val="6C4CF6"/>
                  </a:solidFill>
                </a:rPr>
                <a:t>,х</a:t>
              </a:r>
              <a:r>
                <a:rPr lang="en-US" b="1" baseline="-25000" dirty="0">
                  <a:solidFill>
                    <a:srgbClr val="6C4CF6"/>
                  </a:solidFill>
                </a:rPr>
                <a:t>j</a:t>
              </a:r>
              <a:r>
                <a:rPr lang="ru-RU" b="1" dirty="0">
                  <a:solidFill>
                    <a:srgbClr val="6C4CF6"/>
                  </a:solidFill>
                </a:rPr>
                <a:t>)</a:t>
              </a:r>
              <a:endParaRPr lang="ru-RU" dirty="0">
                <a:solidFill>
                  <a:srgbClr val="6C4CF6"/>
                </a:solidFill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5892837" y="930052"/>
            <a:ext cx="2511503" cy="1533683"/>
            <a:chOff x="5892833" y="1282477"/>
            <a:chExt cx="2511503" cy="1533683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5892833" y="1282477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  <a:r>
                <a:rPr lang="ru-RU" dirty="0" smtClean="0">
                  <a:solidFill>
                    <a:schemeClr val="accent6">
                      <a:lumMod val="50000"/>
                    </a:schemeClr>
                  </a:solidFill>
                </a:rPr>
                <a:t>(х</a:t>
              </a:r>
              <a:r>
                <a:rPr lang="ru-RU" baseline="-250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ru-RU" dirty="0" smtClean="0">
                  <a:solidFill>
                    <a:schemeClr val="accent6">
                      <a:lumMod val="50000"/>
                    </a:schemeClr>
                  </a:solidFill>
                </a:rPr>
                <a:t>,х</a:t>
              </a:r>
              <a:r>
                <a:rPr lang="ru-RU" baseline="-250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r>
                <a:rPr lang="ru-RU" dirty="0" smtClean="0">
                  <a:solidFill>
                    <a:schemeClr val="accent6">
                      <a:lumMod val="50000"/>
                    </a:schemeClr>
                  </a:solidFill>
                </a:rPr>
                <a:t>)=6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5892839" y="1864652"/>
              <a:ext cx="11224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6C4CF6"/>
                  </a:solidFill>
                </a:rPr>
                <a:t>ϕ</a:t>
              </a:r>
              <a:r>
                <a:rPr lang="ru-RU" dirty="0" smtClean="0">
                  <a:solidFill>
                    <a:srgbClr val="6C4CF6"/>
                  </a:solidFill>
                </a:rPr>
                <a:t>(х</a:t>
              </a:r>
              <a:r>
                <a:rPr lang="ru-RU" baseline="-25000" dirty="0" smtClean="0">
                  <a:solidFill>
                    <a:srgbClr val="6C4CF6"/>
                  </a:solidFill>
                </a:rPr>
                <a:t>1</a:t>
              </a:r>
              <a:r>
                <a:rPr lang="ru-RU" dirty="0" smtClean="0">
                  <a:solidFill>
                    <a:srgbClr val="6C4CF6"/>
                  </a:solidFill>
                </a:rPr>
                <a:t>,х</a:t>
              </a:r>
              <a:r>
                <a:rPr lang="ru-RU" baseline="-25000" dirty="0" smtClean="0">
                  <a:solidFill>
                    <a:srgbClr val="6C4CF6"/>
                  </a:solidFill>
                </a:rPr>
                <a:t>3</a:t>
              </a:r>
              <a:r>
                <a:rPr lang="ru-RU" dirty="0" smtClean="0">
                  <a:solidFill>
                    <a:srgbClr val="6C4CF6"/>
                  </a:solidFill>
                </a:rPr>
                <a:t>)=2</a:t>
              </a:r>
              <a:endParaRPr lang="ru-RU" dirty="0">
                <a:solidFill>
                  <a:srgbClr val="6C4CF6"/>
                </a:solidFill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5892839" y="2446828"/>
              <a:ext cx="25114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 smtClean="0">
                  <a:solidFill>
                    <a:srgbClr val="CC00CC"/>
                  </a:solidFill>
                  <a:latin typeface="Calibri"/>
                </a:rPr>
                <a:t>δ</a:t>
              </a:r>
              <a:r>
                <a:rPr lang="ru-RU" dirty="0" smtClean="0">
                  <a:solidFill>
                    <a:srgbClr val="CC00CC"/>
                  </a:solidFill>
                </a:rPr>
                <a:t>(х</a:t>
              </a:r>
              <a:r>
                <a:rPr lang="ru-RU" baseline="-25000" dirty="0" smtClean="0">
                  <a:solidFill>
                    <a:srgbClr val="CC00CC"/>
                  </a:solidFill>
                </a:rPr>
                <a:t>1</a:t>
              </a:r>
              <a:r>
                <a:rPr lang="ru-RU" dirty="0" smtClean="0">
                  <a:solidFill>
                    <a:srgbClr val="CC00CC"/>
                  </a:solidFill>
                </a:rPr>
                <a:t>,х</a:t>
              </a:r>
              <a:r>
                <a:rPr lang="ru-RU" baseline="-25000" dirty="0" smtClean="0">
                  <a:solidFill>
                    <a:srgbClr val="CC00CC"/>
                  </a:solidFill>
                </a:rPr>
                <a:t>3</a:t>
              </a:r>
              <a:r>
                <a:rPr lang="ru-RU" dirty="0" smtClean="0">
                  <a:solidFill>
                    <a:srgbClr val="CC00CC"/>
                  </a:solidFill>
                </a:rPr>
                <a:t>) </a:t>
              </a:r>
              <a:r>
                <a:rPr lang="ru-RU" dirty="0" smtClean="0"/>
                <a:t>= </a:t>
              </a:r>
              <a:r>
                <a:rPr lang="ru-RU" dirty="0" smtClean="0">
                  <a:solidFill>
                    <a:schemeClr val="accent6">
                      <a:lumMod val="50000"/>
                    </a:schemeClr>
                  </a:solidFill>
                </a:rPr>
                <a:t>6 </a:t>
              </a:r>
              <a:r>
                <a:rPr lang="ru-RU" dirty="0" smtClean="0"/>
                <a:t>- </a:t>
              </a:r>
              <a:r>
                <a:rPr lang="ru-RU" dirty="0" smtClean="0">
                  <a:solidFill>
                    <a:srgbClr val="6C4CF6"/>
                  </a:solidFill>
                </a:rPr>
                <a:t>2 </a:t>
              </a:r>
              <a:r>
                <a:rPr lang="ru-RU" dirty="0" smtClean="0"/>
                <a:t>=</a:t>
              </a:r>
              <a:r>
                <a:rPr lang="ru-RU" dirty="0" smtClean="0">
                  <a:solidFill>
                    <a:srgbClr val="6C4CF6"/>
                  </a:solidFill>
                </a:rPr>
                <a:t> </a:t>
              </a:r>
              <a:r>
                <a:rPr lang="ru-RU" dirty="0" smtClean="0">
                  <a:solidFill>
                    <a:srgbClr val="CC00CC"/>
                  </a:solidFill>
                </a:rPr>
                <a:t>4</a:t>
              </a:r>
              <a:endParaRPr lang="ru-RU" dirty="0">
                <a:solidFill>
                  <a:srgbClr val="CC00CC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303066" y="2479735"/>
            <a:ext cx="319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Дуга называется </a:t>
            </a:r>
            <a:r>
              <a:rPr lang="ru-RU" b="1" i="1" dirty="0" smtClean="0"/>
              <a:t>насыщенной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если ее остаточная пропускная способность равна нулю: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6322884" y="358245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6C4CF6"/>
                </a:solidFill>
              </a:rPr>
              <a:t>ϕ</a:t>
            </a:r>
            <a:r>
              <a:rPr lang="ru-RU" b="1" dirty="0">
                <a:solidFill>
                  <a:srgbClr val="6C4CF6"/>
                </a:solidFill>
              </a:rPr>
              <a:t>(х</a:t>
            </a:r>
            <a:r>
              <a:rPr lang="en-US" b="1" baseline="-25000" dirty="0">
                <a:solidFill>
                  <a:srgbClr val="6C4CF6"/>
                </a:solidFill>
              </a:rPr>
              <a:t>i</a:t>
            </a:r>
            <a:r>
              <a:rPr lang="ru-RU" b="1" dirty="0">
                <a:solidFill>
                  <a:srgbClr val="6C4CF6"/>
                </a:solidFill>
              </a:rPr>
              <a:t>,х</a:t>
            </a:r>
            <a:r>
              <a:rPr lang="en-US" b="1" baseline="-25000" dirty="0">
                <a:solidFill>
                  <a:srgbClr val="6C4CF6"/>
                </a:solidFill>
              </a:rPr>
              <a:t>j</a:t>
            </a:r>
            <a:r>
              <a:rPr lang="ru-RU" b="1" dirty="0" smtClean="0">
                <a:solidFill>
                  <a:srgbClr val="6C4CF6"/>
                </a:solidFill>
              </a:rPr>
              <a:t>) </a:t>
            </a:r>
            <a:r>
              <a:rPr lang="ru-RU" b="1" dirty="0" smtClean="0"/>
              <a:t>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(х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,х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j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51836" y="4108303"/>
            <a:ext cx="290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FF0000"/>
                </a:solidFill>
              </a:rPr>
              <a:t>В данном примере </a:t>
            </a:r>
          </a:p>
          <a:p>
            <a:r>
              <a:rPr lang="ru-RU" sz="1600" i="1" dirty="0" smtClean="0">
                <a:solidFill>
                  <a:srgbClr val="FF0000"/>
                </a:solidFill>
              </a:rPr>
              <a:t>дуги (х</a:t>
            </a:r>
            <a:r>
              <a:rPr lang="ru-RU" sz="1600" i="1" baseline="-25000" dirty="0" smtClean="0">
                <a:solidFill>
                  <a:srgbClr val="FF0000"/>
                </a:solidFill>
              </a:rPr>
              <a:t>1</a:t>
            </a:r>
            <a:r>
              <a:rPr lang="ru-RU" sz="1600" i="1" dirty="0" smtClean="0">
                <a:solidFill>
                  <a:srgbClr val="FF0000"/>
                </a:solidFill>
              </a:rPr>
              <a:t>,х</a:t>
            </a:r>
            <a:r>
              <a:rPr lang="ru-RU" sz="1600" i="1" baseline="-25000" dirty="0" smtClean="0">
                <a:solidFill>
                  <a:srgbClr val="FF0000"/>
                </a:solidFill>
              </a:rPr>
              <a:t>2</a:t>
            </a:r>
            <a:r>
              <a:rPr lang="ru-RU" sz="1600" i="1" dirty="0" smtClean="0">
                <a:solidFill>
                  <a:srgbClr val="FF0000"/>
                </a:solidFill>
              </a:rPr>
              <a:t>), </a:t>
            </a:r>
            <a:r>
              <a:rPr lang="ru-RU" sz="1600" i="1" dirty="0">
                <a:solidFill>
                  <a:srgbClr val="FF0000"/>
                </a:solidFill>
              </a:rPr>
              <a:t>(</a:t>
            </a:r>
            <a:r>
              <a:rPr lang="ru-RU" sz="1600" i="1" dirty="0" smtClean="0">
                <a:solidFill>
                  <a:srgbClr val="FF0000"/>
                </a:solidFill>
              </a:rPr>
              <a:t>х</a:t>
            </a:r>
            <a:r>
              <a:rPr lang="ru-RU" sz="1600" i="1" baseline="-25000" dirty="0" smtClean="0">
                <a:solidFill>
                  <a:srgbClr val="FF0000"/>
                </a:solidFill>
              </a:rPr>
              <a:t>3</a:t>
            </a:r>
            <a:r>
              <a:rPr lang="ru-RU" sz="1600" i="1" dirty="0" smtClean="0">
                <a:solidFill>
                  <a:srgbClr val="FF0000"/>
                </a:solidFill>
              </a:rPr>
              <a:t>,х</a:t>
            </a:r>
            <a:r>
              <a:rPr lang="ru-RU" sz="1600" i="1" baseline="-25000" dirty="0" smtClean="0">
                <a:solidFill>
                  <a:srgbClr val="FF0000"/>
                </a:solidFill>
              </a:rPr>
              <a:t>4</a:t>
            </a:r>
            <a:r>
              <a:rPr lang="ru-RU" sz="1600" i="1" dirty="0" smtClean="0">
                <a:solidFill>
                  <a:srgbClr val="FF0000"/>
                </a:solidFill>
              </a:rPr>
              <a:t>) насыщенные</a:t>
            </a:r>
            <a:endParaRPr lang="ru-RU" sz="1600" i="1" dirty="0">
              <a:solidFill>
                <a:srgbClr val="FF0000"/>
              </a:solidFill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V="1">
            <a:off x="1431925" y="2959100"/>
            <a:ext cx="1530350" cy="774702"/>
          </a:xfrm>
          <a:prstGeom prst="straightConnector1">
            <a:avLst/>
          </a:prstGeom>
          <a:ln w="508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V="1">
            <a:off x="3190875" y="3890965"/>
            <a:ext cx="1515755" cy="759616"/>
          </a:xfrm>
          <a:prstGeom prst="straightConnector1">
            <a:avLst/>
          </a:prstGeom>
          <a:ln w="50800" cap="rnd" cmpd="sng">
            <a:solidFill>
              <a:schemeClr val="tx1"/>
            </a:solidFill>
            <a:round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92837" y="652078"/>
            <a:ext cx="251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FF9900"/>
                </a:solidFill>
              </a:rPr>
              <a:t>Пример для дуги </a:t>
            </a:r>
            <a:r>
              <a:rPr lang="ru-RU" sz="1600" i="1" dirty="0">
                <a:solidFill>
                  <a:srgbClr val="FF9900"/>
                </a:solidFill>
              </a:rPr>
              <a:t>(х</a:t>
            </a:r>
            <a:r>
              <a:rPr lang="ru-RU" sz="1600" i="1" baseline="-25000" dirty="0">
                <a:solidFill>
                  <a:srgbClr val="FF9900"/>
                </a:solidFill>
              </a:rPr>
              <a:t>1</a:t>
            </a:r>
            <a:r>
              <a:rPr lang="ru-RU" sz="1600" i="1" dirty="0">
                <a:solidFill>
                  <a:srgbClr val="FF9900"/>
                </a:solidFill>
              </a:rPr>
              <a:t>,х</a:t>
            </a:r>
            <a:r>
              <a:rPr lang="ru-RU" sz="1600" i="1" baseline="-25000" dirty="0">
                <a:solidFill>
                  <a:srgbClr val="FF9900"/>
                </a:solidFill>
              </a:rPr>
              <a:t>3</a:t>
            </a:r>
            <a:r>
              <a:rPr lang="ru-RU" sz="1600" i="1" dirty="0" smtClean="0">
                <a:solidFill>
                  <a:srgbClr val="FF9900"/>
                </a:solidFill>
              </a:rPr>
              <a:t>):</a:t>
            </a:r>
            <a:endParaRPr lang="ru-RU" sz="1600" i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4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9074 L 2.77778E-7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45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09877E-6 L 0.16059 0.596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9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757 0.57747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288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19753E-6 L 0.07136 -0.24136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-1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7" grpId="1"/>
      <p:bldP spid="66" grpId="0"/>
      <p:bldP spid="67" grpId="0"/>
      <p:bldP spid="6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 (продолжение)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0" y="1654530"/>
            <a:ext cx="4492381" cy="28039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4601" y="612000"/>
            <a:ext cx="84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Условие баланса потока в узлах:</a:t>
            </a:r>
          </a:p>
        </p:txBody>
      </p:sp>
      <p:sp>
        <p:nvSpPr>
          <p:cNvPr id="24" name="Стрелка вправо 23"/>
          <p:cNvSpPr>
            <a:spLocks noChangeAspect="1"/>
          </p:cNvSpPr>
          <p:nvPr/>
        </p:nvSpPr>
        <p:spPr>
          <a:xfrm rot="20077956">
            <a:off x="3895190" y="2304311"/>
            <a:ext cx="362127" cy="231909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право 24"/>
          <p:cNvSpPr>
            <a:spLocks noChangeAspect="1"/>
          </p:cNvSpPr>
          <p:nvPr/>
        </p:nvSpPr>
        <p:spPr>
          <a:xfrm rot="1687619">
            <a:off x="4893745" y="2284629"/>
            <a:ext cx="359771" cy="230400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FFCCCC"/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трелка вправо 25"/>
          <p:cNvSpPr>
            <a:spLocks noChangeAspect="1"/>
          </p:cNvSpPr>
          <p:nvPr/>
        </p:nvSpPr>
        <p:spPr>
          <a:xfrm rot="5400000">
            <a:off x="4416873" y="2518483"/>
            <a:ext cx="359771" cy="230400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FFCCCC"/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13252" y="3455120"/>
            <a:ext cx="236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вершины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ru-RU" dirty="0" smtClean="0"/>
              <a:t>:</a:t>
            </a:r>
          </a:p>
          <a:p>
            <a:r>
              <a:rPr lang="el-GR" dirty="0">
                <a:solidFill>
                  <a:srgbClr val="00B050"/>
                </a:solidFill>
              </a:rPr>
              <a:t>ϕ</a:t>
            </a:r>
            <a:r>
              <a:rPr lang="ru-RU" dirty="0">
                <a:solidFill>
                  <a:srgbClr val="00B050"/>
                </a:solidFill>
              </a:rPr>
              <a:t>(х</a:t>
            </a:r>
            <a:r>
              <a:rPr lang="ru-RU" baseline="-25000" dirty="0">
                <a:solidFill>
                  <a:srgbClr val="00B050"/>
                </a:solidFill>
              </a:rPr>
              <a:t>1</a:t>
            </a:r>
            <a:r>
              <a:rPr lang="ru-RU" dirty="0">
                <a:solidFill>
                  <a:srgbClr val="00B050"/>
                </a:solidFill>
              </a:rPr>
              <a:t>,х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ru-RU" dirty="0">
                <a:solidFill>
                  <a:srgbClr val="00B050"/>
                </a:solidFill>
              </a:rPr>
              <a:t>) = </a:t>
            </a:r>
            <a:r>
              <a:rPr lang="ru-RU" dirty="0" smtClean="0">
                <a:solidFill>
                  <a:srgbClr val="00B050"/>
                </a:solidFill>
              </a:rPr>
              <a:t>2</a:t>
            </a:r>
          </a:p>
          <a:p>
            <a:r>
              <a:rPr lang="el-GR" dirty="0">
                <a:solidFill>
                  <a:srgbClr val="F62F1A"/>
                </a:solidFill>
              </a:rPr>
              <a:t>ϕ</a:t>
            </a:r>
            <a:r>
              <a:rPr lang="ru-RU" dirty="0" smtClean="0">
                <a:solidFill>
                  <a:srgbClr val="F62F1A"/>
                </a:solidFill>
              </a:rPr>
              <a:t>(х</a:t>
            </a:r>
            <a:r>
              <a:rPr lang="ru-RU" baseline="-25000" dirty="0" smtClean="0">
                <a:solidFill>
                  <a:srgbClr val="F62F1A"/>
                </a:solidFill>
              </a:rPr>
              <a:t>2</a:t>
            </a:r>
            <a:r>
              <a:rPr lang="ru-RU" dirty="0" smtClean="0">
                <a:solidFill>
                  <a:srgbClr val="F62F1A"/>
                </a:solidFill>
              </a:rPr>
              <a:t>,х</a:t>
            </a:r>
            <a:r>
              <a:rPr lang="ru-RU" baseline="-25000" dirty="0" smtClean="0">
                <a:solidFill>
                  <a:srgbClr val="F62F1A"/>
                </a:solidFill>
              </a:rPr>
              <a:t>3</a:t>
            </a:r>
            <a:r>
              <a:rPr lang="ru-RU" dirty="0" smtClean="0">
                <a:solidFill>
                  <a:srgbClr val="F62F1A"/>
                </a:solidFill>
              </a:rPr>
              <a:t>) </a:t>
            </a:r>
            <a:r>
              <a:rPr lang="ru-RU" dirty="0">
                <a:solidFill>
                  <a:srgbClr val="F62F1A"/>
                </a:solidFill>
              </a:rPr>
              <a:t>= </a:t>
            </a:r>
            <a:r>
              <a:rPr lang="ru-RU" dirty="0" smtClean="0">
                <a:solidFill>
                  <a:srgbClr val="F62F1A"/>
                </a:solidFill>
              </a:rPr>
              <a:t>1</a:t>
            </a:r>
            <a:endParaRPr lang="ru-RU" dirty="0">
              <a:solidFill>
                <a:srgbClr val="F62F1A"/>
              </a:solidFill>
            </a:endParaRPr>
          </a:p>
          <a:p>
            <a:r>
              <a:rPr lang="el-GR" dirty="0">
                <a:solidFill>
                  <a:srgbClr val="F62F1A"/>
                </a:solidFill>
              </a:rPr>
              <a:t>ϕ</a:t>
            </a:r>
            <a:r>
              <a:rPr lang="ru-RU" dirty="0" smtClean="0">
                <a:solidFill>
                  <a:srgbClr val="F62F1A"/>
                </a:solidFill>
              </a:rPr>
              <a:t>(х</a:t>
            </a:r>
            <a:r>
              <a:rPr lang="ru-RU" baseline="-25000" dirty="0" smtClean="0">
                <a:solidFill>
                  <a:srgbClr val="F62F1A"/>
                </a:solidFill>
              </a:rPr>
              <a:t>2</a:t>
            </a:r>
            <a:r>
              <a:rPr lang="ru-RU" dirty="0" smtClean="0">
                <a:solidFill>
                  <a:srgbClr val="F62F1A"/>
                </a:solidFill>
              </a:rPr>
              <a:t>,х</a:t>
            </a:r>
            <a:r>
              <a:rPr lang="ru-RU" baseline="-25000" dirty="0" smtClean="0">
                <a:solidFill>
                  <a:srgbClr val="F62F1A"/>
                </a:solidFill>
              </a:rPr>
              <a:t>4</a:t>
            </a:r>
            <a:r>
              <a:rPr lang="ru-RU" dirty="0" smtClean="0">
                <a:solidFill>
                  <a:srgbClr val="F62F1A"/>
                </a:solidFill>
              </a:rPr>
              <a:t>) </a:t>
            </a:r>
            <a:r>
              <a:rPr lang="ru-RU" dirty="0">
                <a:solidFill>
                  <a:srgbClr val="F62F1A"/>
                </a:solidFill>
              </a:rPr>
              <a:t>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8832" y="4032098"/>
            <a:ext cx="13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2</a:t>
            </a:r>
            <a:r>
              <a:rPr lang="ru-RU" b="1" dirty="0" smtClean="0"/>
              <a:t> = </a:t>
            </a:r>
            <a:r>
              <a:rPr lang="ru-RU" b="1" dirty="0" smtClean="0">
                <a:solidFill>
                  <a:srgbClr val="F62F1A"/>
                </a:solidFill>
              </a:rPr>
              <a:t>1</a:t>
            </a:r>
            <a:r>
              <a:rPr lang="ru-RU" b="1" dirty="0" smtClean="0"/>
              <a:t> + </a:t>
            </a:r>
            <a:r>
              <a:rPr lang="ru-RU" b="1" dirty="0" smtClean="0">
                <a:solidFill>
                  <a:srgbClr val="F62F1A"/>
                </a:solidFill>
              </a:rPr>
              <a:t>1</a:t>
            </a:r>
            <a:endParaRPr lang="ru-RU" b="1" dirty="0">
              <a:solidFill>
                <a:srgbClr val="F62F1A"/>
              </a:solidFill>
            </a:endParaRPr>
          </a:p>
        </p:txBody>
      </p:sp>
      <p:sp>
        <p:nvSpPr>
          <p:cNvPr id="29" name="Левая фигурная скобка 28"/>
          <p:cNvSpPr/>
          <p:nvPr/>
        </p:nvSpPr>
        <p:spPr>
          <a:xfrm flipH="1">
            <a:off x="2013709" y="3828098"/>
            <a:ext cx="279079" cy="773798"/>
          </a:xfrm>
          <a:prstGeom prst="leftBrace">
            <a:avLst>
              <a:gd name="adj1" fmla="val 43607"/>
              <a:gd name="adj2" fmla="val 47650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37632" y="3455120"/>
            <a:ext cx="236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Для вершины </a:t>
            </a:r>
            <a:r>
              <a:rPr lang="en-US" dirty="0" smtClean="0"/>
              <a:t>x</a:t>
            </a:r>
            <a:r>
              <a:rPr lang="ru-RU" baseline="-25000" dirty="0" smtClean="0"/>
              <a:t>3</a:t>
            </a:r>
            <a:r>
              <a:rPr lang="ru-RU" dirty="0" smtClean="0"/>
              <a:t>:</a:t>
            </a:r>
          </a:p>
          <a:p>
            <a:pPr algn="r"/>
            <a:r>
              <a:rPr lang="el-GR" dirty="0">
                <a:solidFill>
                  <a:srgbClr val="00B050"/>
                </a:solidFill>
              </a:rPr>
              <a:t>ϕ</a:t>
            </a:r>
            <a:r>
              <a:rPr lang="ru-RU" dirty="0" smtClean="0">
                <a:solidFill>
                  <a:srgbClr val="00B050"/>
                </a:solidFill>
              </a:rPr>
              <a:t>(х</a:t>
            </a:r>
            <a:r>
              <a:rPr lang="ru-RU" baseline="-25000" dirty="0" smtClean="0">
                <a:solidFill>
                  <a:srgbClr val="00B050"/>
                </a:solidFill>
              </a:rPr>
              <a:t>1</a:t>
            </a:r>
            <a:r>
              <a:rPr lang="ru-RU" dirty="0" smtClean="0">
                <a:solidFill>
                  <a:srgbClr val="00B050"/>
                </a:solidFill>
              </a:rPr>
              <a:t>,х</a:t>
            </a:r>
            <a:r>
              <a:rPr lang="ru-RU" baseline="-25000" dirty="0" smtClean="0">
                <a:solidFill>
                  <a:srgbClr val="00B050"/>
                </a:solidFill>
              </a:rPr>
              <a:t>3</a:t>
            </a:r>
            <a:r>
              <a:rPr lang="ru-RU" dirty="0" smtClean="0">
                <a:solidFill>
                  <a:srgbClr val="00B050"/>
                </a:solidFill>
              </a:rPr>
              <a:t>) </a:t>
            </a:r>
            <a:r>
              <a:rPr lang="ru-RU" dirty="0">
                <a:solidFill>
                  <a:srgbClr val="00B050"/>
                </a:solidFill>
              </a:rPr>
              <a:t>= </a:t>
            </a:r>
            <a:r>
              <a:rPr lang="ru-RU" dirty="0" smtClean="0">
                <a:solidFill>
                  <a:srgbClr val="00B050"/>
                </a:solidFill>
              </a:rPr>
              <a:t>2</a:t>
            </a:r>
          </a:p>
          <a:p>
            <a:pPr algn="r"/>
            <a:r>
              <a:rPr lang="el-GR" dirty="0">
                <a:solidFill>
                  <a:srgbClr val="00B050"/>
                </a:solidFill>
              </a:rPr>
              <a:t>ϕ</a:t>
            </a:r>
            <a:r>
              <a:rPr lang="ru-RU" dirty="0" smtClean="0">
                <a:solidFill>
                  <a:srgbClr val="00B050"/>
                </a:solidFill>
              </a:rPr>
              <a:t>(х</a:t>
            </a:r>
            <a:r>
              <a:rPr lang="ru-RU" baseline="-25000" dirty="0" smtClean="0">
                <a:solidFill>
                  <a:srgbClr val="00B050"/>
                </a:solidFill>
              </a:rPr>
              <a:t>2</a:t>
            </a:r>
            <a:r>
              <a:rPr lang="ru-RU" dirty="0" smtClean="0">
                <a:solidFill>
                  <a:srgbClr val="00B050"/>
                </a:solidFill>
              </a:rPr>
              <a:t>,х</a:t>
            </a:r>
            <a:r>
              <a:rPr lang="ru-RU" baseline="-25000" dirty="0" smtClean="0">
                <a:solidFill>
                  <a:srgbClr val="00B050"/>
                </a:solidFill>
              </a:rPr>
              <a:t>3</a:t>
            </a:r>
            <a:r>
              <a:rPr lang="ru-RU" dirty="0" smtClean="0">
                <a:solidFill>
                  <a:srgbClr val="00B050"/>
                </a:solidFill>
              </a:rPr>
              <a:t>) </a:t>
            </a:r>
            <a:r>
              <a:rPr lang="ru-RU" dirty="0">
                <a:solidFill>
                  <a:srgbClr val="00B050"/>
                </a:solidFill>
              </a:rPr>
              <a:t>= </a:t>
            </a:r>
            <a:r>
              <a:rPr lang="ru-RU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  <a:p>
            <a:pPr algn="r"/>
            <a:r>
              <a:rPr lang="el-GR" dirty="0">
                <a:solidFill>
                  <a:srgbClr val="F62F1A"/>
                </a:solidFill>
              </a:rPr>
              <a:t>ϕ</a:t>
            </a:r>
            <a:r>
              <a:rPr lang="ru-RU" dirty="0" smtClean="0">
                <a:solidFill>
                  <a:srgbClr val="F62F1A"/>
                </a:solidFill>
              </a:rPr>
              <a:t>(х</a:t>
            </a:r>
            <a:r>
              <a:rPr lang="ru-RU" baseline="-25000" dirty="0" smtClean="0">
                <a:solidFill>
                  <a:srgbClr val="F62F1A"/>
                </a:solidFill>
              </a:rPr>
              <a:t>3</a:t>
            </a:r>
            <a:r>
              <a:rPr lang="ru-RU" dirty="0" smtClean="0">
                <a:solidFill>
                  <a:srgbClr val="F62F1A"/>
                </a:solidFill>
              </a:rPr>
              <a:t>,х</a:t>
            </a:r>
            <a:r>
              <a:rPr lang="ru-RU" baseline="-25000" dirty="0" smtClean="0">
                <a:solidFill>
                  <a:srgbClr val="F62F1A"/>
                </a:solidFill>
              </a:rPr>
              <a:t>4</a:t>
            </a:r>
            <a:r>
              <a:rPr lang="ru-RU" dirty="0" smtClean="0">
                <a:solidFill>
                  <a:srgbClr val="F62F1A"/>
                </a:solidFill>
              </a:rPr>
              <a:t>) </a:t>
            </a:r>
            <a:r>
              <a:rPr lang="ru-RU" dirty="0">
                <a:solidFill>
                  <a:srgbClr val="F62F1A"/>
                </a:solidFill>
              </a:rPr>
              <a:t>= </a:t>
            </a:r>
            <a:r>
              <a:rPr lang="ru-RU" dirty="0" smtClean="0">
                <a:solidFill>
                  <a:srgbClr val="F62F1A"/>
                </a:solidFill>
              </a:rPr>
              <a:t>3</a:t>
            </a:r>
            <a:endParaRPr lang="ru-RU" dirty="0">
              <a:solidFill>
                <a:srgbClr val="F62F1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0453" y="4032098"/>
            <a:ext cx="13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00B050"/>
                </a:solidFill>
              </a:rPr>
              <a:t>2 </a:t>
            </a:r>
            <a:r>
              <a:rPr lang="ru-RU" b="1" dirty="0" smtClean="0"/>
              <a:t>+</a:t>
            </a:r>
            <a:r>
              <a:rPr lang="ru-RU" b="1" dirty="0" smtClean="0">
                <a:solidFill>
                  <a:srgbClr val="00B050"/>
                </a:solidFill>
              </a:rPr>
              <a:t> 1</a:t>
            </a:r>
            <a:r>
              <a:rPr lang="ru-RU" b="1" dirty="0" smtClean="0"/>
              <a:t> = </a:t>
            </a:r>
            <a:r>
              <a:rPr lang="ru-RU" b="1" dirty="0" smtClean="0">
                <a:solidFill>
                  <a:srgbClr val="F62F1A"/>
                </a:solidFill>
              </a:rPr>
              <a:t>3</a:t>
            </a:r>
            <a:endParaRPr lang="ru-RU" b="1" dirty="0">
              <a:solidFill>
                <a:srgbClr val="F62F1A"/>
              </a:solidFill>
            </a:endParaRPr>
          </a:p>
        </p:txBody>
      </p:sp>
      <p:sp>
        <p:nvSpPr>
          <p:cNvPr id="32" name="Левая фигурная скобка 31"/>
          <p:cNvSpPr/>
          <p:nvPr/>
        </p:nvSpPr>
        <p:spPr>
          <a:xfrm>
            <a:off x="6774732" y="3828098"/>
            <a:ext cx="299415" cy="773798"/>
          </a:xfrm>
          <a:prstGeom prst="leftBrace">
            <a:avLst>
              <a:gd name="adj1" fmla="val 43607"/>
              <a:gd name="adj2" fmla="val 47650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Стрелка вправо 32"/>
          <p:cNvSpPr>
            <a:spLocks noChangeAspect="1"/>
          </p:cNvSpPr>
          <p:nvPr/>
        </p:nvSpPr>
        <p:spPr>
          <a:xfrm rot="1629948">
            <a:off x="3923874" y="3634042"/>
            <a:ext cx="362127" cy="231909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Стрелка вправо 33"/>
          <p:cNvSpPr>
            <a:spLocks noChangeAspect="1"/>
          </p:cNvSpPr>
          <p:nvPr/>
        </p:nvSpPr>
        <p:spPr>
          <a:xfrm rot="5400000">
            <a:off x="4418749" y="3340890"/>
            <a:ext cx="362127" cy="231909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Стрелка вправо 34"/>
          <p:cNvSpPr>
            <a:spLocks noChangeAspect="1"/>
          </p:cNvSpPr>
          <p:nvPr/>
        </p:nvSpPr>
        <p:spPr>
          <a:xfrm rot="20091729">
            <a:off x="4904385" y="3636777"/>
            <a:ext cx="359771" cy="230400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FFCCCC"/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94001" y="908595"/>
                <a:ext cx="6755999" cy="842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∀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∈</m:t>
                      </m:r>
                      <m:r>
                        <a:rPr lang="ru-RU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i="1">
                          <a:latin typeface="Cambria Math"/>
                        </a:rPr>
                        <m:t>: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b="1" i="1" smtClean="0">
                              <a:solidFill>
                                <a:srgbClr val="6C4CF6"/>
                              </a:solidFill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ru-RU" i="1">
                              <a:latin typeface="Cambria Math"/>
                            </a:rPr>
                            <m:t>Г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b="1" i="1" smtClean="0">
                              <a:solidFill>
                                <a:srgbClr val="6C4CF6"/>
                              </a:solidFill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01" y="908595"/>
                <a:ext cx="6755999" cy="8421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481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88 0.14691 L 0.00035 0.0006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bldLvl="3"/>
      <p:bldP spid="28" grpId="0"/>
      <p:bldP spid="29" grpId="0" animBg="1"/>
      <p:bldP spid="30" grpId="0"/>
      <p:bldP spid="31" grpId="0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 (продолжение)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0" y="1654530"/>
            <a:ext cx="4492381" cy="28039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4601" y="612000"/>
            <a:ext cx="84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Условие баланса потока в сети</a:t>
            </a:r>
            <a:r>
              <a:rPr lang="ru-RU" b="1" i="1" dirty="0">
                <a:solidFill>
                  <a:srgbClr val="FF0000"/>
                </a:solidFill>
              </a:rPr>
              <a:t>:</a:t>
            </a:r>
            <a:endParaRPr lang="ru-RU" b="1" i="1" dirty="0" smtClean="0">
              <a:solidFill>
                <a:srgbClr val="FF0000"/>
              </a:solidFill>
            </a:endParaRPr>
          </a:p>
        </p:txBody>
      </p:sp>
      <p:sp>
        <p:nvSpPr>
          <p:cNvPr id="19" name="Стрелка вправо 18"/>
          <p:cNvSpPr>
            <a:spLocks noChangeAspect="1"/>
          </p:cNvSpPr>
          <p:nvPr/>
        </p:nvSpPr>
        <p:spPr>
          <a:xfrm rot="19997858">
            <a:off x="5688302" y="3207474"/>
            <a:ext cx="362127" cy="231909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трелка вправо 19"/>
          <p:cNvSpPr>
            <a:spLocks noChangeAspect="1"/>
          </p:cNvSpPr>
          <p:nvPr/>
        </p:nvSpPr>
        <p:spPr>
          <a:xfrm rot="19945172">
            <a:off x="3074298" y="2706151"/>
            <a:ext cx="359771" cy="230400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FFCCCC"/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326422" y="4002158"/>
            <a:ext cx="169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источника:</a:t>
            </a:r>
          </a:p>
          <a:p>
            <a:r>
              <a:rPr lang="el-GR" dirty="0" smtClean="0">
                <a:solidFill>
                  <a:srgbClr val="F62F1A"/>
                </a:solidFill>
              </a:rPr>
              <a:t>ϕ</a:t>
            </a:r>
            <a:r>
              <a:rPr lang="ru-RU" dirty="0" smtClean="0">
                <a:solidFill>
                  <a:srgbClr val="F62F1A"/>
                </a:solidFill>
              </a:rPr>
              <a:t>(х</a:t>
            </a:r>
            <a:r>
              <a:rPr lang="ru-RU" baseline="-25000" dirty="0" smtClean="0">
                <a:solidFill>
                  <a:srgbClr val="F62F1A"/>
                </a:solidFill>
              </a:rPr>
              <a:t>1</a:t>
            </a:r>
            <a:r>
              <a:rPr lang="ru-RU" dirty="0" smtClean="0">
                <a:solidFill>
                  <a:srgbClr val="F62F1A"/>
                </a:solidFill>
              </a:rPr>
              <a:t>,х</a:t>
            </a:r>
            <a:r>
              <a:rPr lang="ru-RU" baseline="-25000" dirty="0" smtClean="0">
                <a:solidFill>
                  <a:srgbClr val="F62F1A"/>
                </a:solidFill>
              </a:rPr>
              <a:t>2</a:t>
            </a:r>
            <a:r>
              <a:rPr lang="ru-RU" dirty="0" smtClean="0">
                <a:solidFill>
                  <a:srgbClr val="F62F1A"/>
                </a:solidFill>
              </a:rPr>
              <a:t>) </a:t>
            </a:r>
            <a:r>
              <a:rPr lang="ru-RU" dirty="0">
                <a:solidFill>
                  <a:srgbClr val="F62F1A"/>
                </a:solidFill>
              </a:rPr>
              <a:t>= </a:t>
            </a:r>
            <a:r>
              <a:rPr lang="ru-RU" dirty="0" smtClean="0">
                <a:solidFill>
                  <a:srgbClr val="F62F1A"/>
                </a:solidFill>
              </a:rPr>
              <a:t>2</a:t>
            </a:r>
            <a:endParaRPr lang="ru-RU" dirty="0">
              <a:solidFill>
                <a:srgbClr val="F62F1A"/>
              </a:solidFill>
            </a:endParaRPr>
          </a:p>
          <a:p>
            <a:r>
              <a:rPr lang="el-GR" dirty="0">
                <a:solidFill>
                  <a:srgbClr val="F62F1A"/>
                </a:solidFill>
              </a:rPr>
              <a:t>ϕ</a:t>
            </a:r>
            <a:r>
              <a:rPr lang="ru-RU" dirty="0" smtClean="0">
                <a:solidFill>
                  <a:srgbClr val="F62F1A"/>
                </a:solidFill>
              </a:rPr>
              <a:t>(х</a:t>
            </a:r>
            <a:r>
              <a:rPr lang="ru-RU" baseline="-25000" dirty="0" smtClean="0">
                <a:solidFill>
                  <a:srgbClr val="F62F1A"/>
                </a:solidFill>
              </a:rPr>
              <a:t>1</a:t>
            </a:r>
            <a:r>
              <a:rPr lang="ru-RU" dirty="0" smtClean="0">
                <a:solidFill>
                  <a:srgbClr val="F62F1A"/>
                </a:solidFill>
              </a:rPr>
              <a:t>,х</a:t>
            </a:r>
            <a:r>
              <a:rPr lang="ru-RU" baseline="-25000" dirty="0" smtClean="0">
                <a:solidFill>
                  <a:srgbClr val="F62F1A"/>
                </a:solidFill>
              </a:rPr>
              <a:t>3</a:t>
            </a:r>
            <a:r>
              <a:rPr lang="ru-RU" dirty="0" smtClean="0">
                <a:solidFill>
                  <a:srgbClr val="F62F1A"/>
                </a:solidFill>
              </a:rPr>
              <a:t>) </a:t>
            </a:r>
            <a:r>
              <a:rPr lang="ru-RU" dirty="0">
                <a:solidFill>
                  <a:srgbClr val="F62F1A"/>
                </a:solidFill>
              </a:rPr>
              <a:t>= </a:t>
            </a:r>
            <a:r>
              <a:rPr lang="ru-RU" dirty="0" smtClean="0">
                <a:solidFill>
                  <a:srgbClr val="F62F1A"/>
                </a:solidFill>
              </a:rPr>
              <a:t>2</a:t>
            </a:r>
            <a:endParaRPr lang="ru-RU" dirty="0">
              <a:solidFill>
                <a:srgbClr val="F62F1A"/>
              </a:solidFill>
            </a:endParaRPr>
          </a:p>
        </p:txBody>
      </p:sp>
      <p:sp>
        <p:nvSpPr>
          <p:cNvPr id="36" name="Левая фигурная скобка 35"/>
          <p:cNvSpPr/>
          <p:nvPr/>
        </p:nvSpPr>
        <p:spPr>
          <a:xfrm flipH="1">
            <a:off x="2810210" y="4337359"/>
            <a:ext cx="215421" cy="595364"/>
          </a:xfrm>
          <a:prstGeom prst="leftBrace">
            <a:avLst>
              <a:gd name="adj1" fmla="val 43607"/>
              <a:gd name="adj2" fmla="val 47650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267375" y="3981377"/>
            <a:ext cx="127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Для стока:</a:t>
            </a:r>
          </a:p>
          <a:p>
            <a:pPr algn="r"/>
            <a:r>
              <a:rPr lang="el-GR" dirty="0">
                <a:solidFill>
                  <a:srgbClr val="00B050"/>
                </a:solidFill>
              </a:rPr>
              <a:t>ϕ</a:t>
            </a:r>
            <a:r>
              <a:rPr lang="ru-RU" dirty="0" smtClean="0">
                <a:solidFill>
                  <a:srgbClr val="00B050"/>
                </a:solidFill>
              </a:rPr>
              <a:t>(х</a:t>
            </a:r>
            <a:r>
              <a:rPr lang="ru-RU" baseline="-25000" dirty="0" smtClean="0">
                <a:solidFill>
                  <a:srgbClr val="00B050"/>
                </a:solidFill>
              </a:rPr>
              <a:t>2</a:t>
            </a:r>
            <a:r>
              <a:rPr lang="ru-RU" dirty="0" smtClean="0">
                <a:solidFill>
                  <a:srgbClr val="00B050"/>
                </a:solidFill>
              </a:rPr>
              <a:t>,х</a:t>
            </a:r>
            <a:r>
              <a:rPr lang="ru-RU" baseline="-25000" dirty="0" smtClean="0">
                <a:solidFill>
                  <a:srgbClr val="00B050"/>
                </a:solidFill>
              </a:rPr>
              <a:t>4</a:t>
            </a:r>
            <a:r>
              <a:rPr lang="ru-RU" dirty="0" smtClean="0">
                <a:solidFill>
                  <a:srgbClr val="00B050"/>
                </a:solidFill>
              </a:rPr>
              <a:t>) </a:t>
            </a:r>
            <a:r>
              <a:rPr lang="ru-RU" dirty="0">
                <a:solidFill>
                  <a:srgbClr val="00B050"/>
                </a:solidFill>
              </a:rPr>
              <a:t>= 1</a:t>
            </a:r>
            <a:endParaRPr lang="ru-RU" dirty="0" smtClean="0">
              <a:solidFill>
                <a:srgbClr val="00B050"/>
              </a:solidFill>
            </a:endParaRPr>
          </a:p>
          <a:p>
            <a:pPr algn="r"/>
            <a:r>
              <a:rPr lang="el-GR" dirty="0">
                <a:solidFill>
                  <a:srgbClr val="00B050"/>
                </a:solidFill>
              </a:rPr>
              <a:t>ϕ</a:t>
            </a:r>
            <a:r>
              <a:rPr lang="ru-RU" dirty="0" smtClean="0">
                <a:solidFill>
                  <a:srgbClr val="00B050"/>
                </a:solidFill>
              </a:rPr>
              <a:t>(х</a:t>
            </a:r>
            <a:r>
              <a:rPr lang="ru-RU" baseline="-25000" dirty="0" smtClean="0">
                <a:solidFill>
                  <a:srgbClr val="00B050"/>
                </a:solidFill>
              </a:rPr>
              <a:t>3</a:t>
            </a:r>
            <a:r>
              <a:rPr lang="ru-RU" dirty="0" smtClean="0">
                <a:solidFill>
                  <a:srgbClr val="00B050"/>
                </a:solidFill>
              </a:rPr>
              <a:t>,х</a:t>
            </a:r>
            <a:r>
              <a:rPr lang="ru-RU" baseline="-25000" dirty="0" smtClean="0">
                <a:solidFill>
                  <a:srgbClr val="00B050"/>
                </a:solidFill>
              </a:rPr>
              <a:t>4</a:t>
            </a:r>
            <a:r>
              <a:rPr lang="ru-RU" dirty="0" smtClean="0">
                <a:solidFill>
                  <a:srgbClr val="00B050"/>
                </a:solidFill>
              </a:rPr>
              <a:t>) </a:t>
            </a:r>
            <a:r>
              <a:rPr lang="ru-RU" dirty="0">
                <a:solidFill>
                  <a:srgbClr val="00B050"/>
                </a:solidFill>
              </a:rPr>
              <a:t>= 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15767" y="4371240"/>
            <a:ext cx="231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62F1A"/>
                </a:solidFill>
              </a:rPr>
              <a:t>2</a:t>
            </a:r>
            <a:r>
              <a:rPr lang="ru-RU" sz="2400" b="1" dirty="0"/>
              <a:t> + </a:t>
            </a:r>
            <a:r>
              <a:rPr lang="ru-RU" sz="2400" b="1" dirty="0">
                <a:solidFill>
                  <a:srgbClr val="F62F1A"/>
                </a:solidFill>
              </a:rPr>
              <a:t>2</a:t>
            </a:r>
            <a:r>
              <a:rPr lang="ru-RU" sz="2400" b="1" dirty="0"/>
              <a:t> = </a:t>
            </a:r>
            <a:r>
              <a:rPr lang="ru-RU" sz="2400" b="1" dirty="0" smtClean="0">
                <a:solidFill>
                  <a:srgbClr val="00B050"/>
                </a:solidFill>
              </a:rPr>
              <a:t>1 </a:t>
            </a:r>
            <a:r>
              <a:rPr lang="ru-RU" sz="2400" b="1" dirty="0" smtClean="0"/>
              <a:t>+</a:t>
            </a:r>
            <a:r>
              <a:rPr lang="ru-RU" sz="2400" b="1" dirty="0" smtClean="0">
                <a:solidFill>
                  <a:srgbClr val="00B050"/>
                </a:solidFill>
              </a:rPr>
              <a:t> 3 </a:t>
            </a:r>
            <a:r>
              <a:rPr lang="ru-RU" sz="2400" b="1" dirty="0" smtClean="0"/>
              <a:t>= 4</a:t>
            </a:r>
            <a:endParaRPr lang="ru-RU" sz="2400" b="1" dirty="0"/>
          </a:p>
        </p:txBody>
      </p:sp>
      <p:sp>
        <p:nvSpPr>
          <p:cNvPr id="39" name="Левая фигурная скобка 38"/>
          <p:cNvSpPr/>
          <p:nvPr/>
        </p:nvSpPr>
        <p:spPr>
          <a:xfrm>
            <a:off x="6036257" y="4281442"/>
            <a:ext cx="231118" cy="623265"/>
          </a:xfrm>
          <a:prstGeom prst="leftBrace">
            <a:avLst>
              <a:gd name="adj1" fmla="val 43607"/>
              <a:gd name="adj2" fmla="val 47650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трелка вправо 39"/>
          <p:cNvSpPr>
            <a:spLocks noChangeAspect="1"/>
          </p:cNvSpPr>
          <p:nvPr/>
        </p:nvSpPr>
        <p:spPr>
          <a:xfrm rot="1603357">
            <a:off x="5688481" y="2675797"/>
            <a:ext cx="362127" cy="231909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33CC33"/>
              </a:gs>
              <a:gs pos="100000">
                <a:srgbClr val="99FF33"/>
              </a:gs>
            </a:gsLst>
            <a:lin ang="16200000" scaled="1"/>
            <a:tileRect/>
          </a:gra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трелка вправо 40"/>
          <p:cNvSpPr>
            <a:spLocks noChangeAspect="1"/>
          </p:cNvSpPr>
          <p:nvPr/>
        </p:nvSpPr>
        <p:spPr>
          <a:xfrm rot="1671703">
            <a:off x="3074298" y="3176801"/>
            <a:ext cx="359771" cy="230400"/>
          </a:xfrm>
          <a:prstGeom prst="rightArrow">
            <a:avLst>
              <a:gd name="adj1" fmla="val 61705"/>
              <a:gd name="adj2" fmla="val 64062"/>
            </a:avLst>
          </a:prstGeom>
          <a:gradFill flip="none" rotWithShape="1">
            <a:gsLst>
              <a:gs pos="0">
                <a:srgbClr val="CC0000"/>
              </a:gs>
              <a:gs pos="50000">
                <a:srgbClr val="FF0000"/>
              </a:gs>
              <a:gs pos="100000">
                <a:srgbClr val="FFCCCC"/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64601" y="1934940"/>
            <a:ext cx="2325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FF0000"/>
                </a:solidFill>
              </a:rPr>
              <a:t>В данном примере </a:t>
            </a:r>
          </a:p>
          <a:p>
            <a:r>
              <a:rPr lang="ru-RU" sz="1600" i="1" dirty="0" smtClean="0">
                <a:solidFill>
                  <a:srgbClr val="FF0000"/>
                </a:solidFill>
              </a:rPr>
              <a:t>величина потока в сети равна 4</a:t>
            </a:r>
            <a:endParaRPr lang="ru-RU" sz="1600" i="1" dirty="0">
              <a:solidFill>
                <a:srgbClr val="FF0000"/>
              </a:solidFill>
            </a:endParaRPr>
          </a:p>
        </p:txBody>
      </p:sp>
      <p:sp>
        <p:nvSpPr>
          <p:cNvPr id="43" name="Скругленная прямоугольная выноска 42"/>
          <p:cNvSpPr/>
          <p:nvPr/>
        </p:nvSpPr>
        <p:spPr>
          <a:xfrm>
            <a:off x="6160580" y="1112120"/>
            <a:ext cx="302583" cy="392910"/>
          </a:xfrm>
          <a:prstGeom prst="wedgeRoundRectCallout">
            <a:avLst>
              <a:gd name="adj1" fmla="val 61483"/>
              <a:gd name="adj2" fmla="val 179245"/>
              <a:gd name="adj3" fmla="val 16667"/>
            </a:avLst>
          </a:prstGeom>
          <a:noFill/>
          <a:ln>
            <a:solidFill>
              <a:srgbClr val="6C4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472679" y="1693717"/>
            <a:ext cx="1970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6C4CF6"/>
                </a:solidFill>
              </a:rPr>
              <a:t>величина потока</a:t>
            </a:r>
          </a:p>
          <a:p>
            <a:r>
              <a:rPr lang="ru-RU" dirty="0" smtClean="0"/>
              <a:t>в </a:t>
            </a:r>
            <a:r>
              <a:rPr lang="ru-RU" dirty="0"/>
              <a:t>сети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6503344" y="2026999"/>
            <a:ext cx="1981051" cy="0"/>
          </a:xfrm>
          <a:prstGeom prst="line">
            <a:avLst/>
          </a:prstGeom>
          <a:ln w="25400" cap="rnd">
            <a:solidFill>
              <a:srgbClr val="6C4C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7</a:t>
            </a:fld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617330" y="935254"/>
                <a:ext cx="3909340" cy="80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RU" b="1" i="1" smtClean="0">
                              <a:solidFill>
                                <a:srgbClr val="6C4CF6"/>
                              </a:solidFill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RU" b="1" i="1" smtClean="0">
                              <a:solidFill>
                                <a:srgbClr val="6C4CF6"/>
                              </a:solidFill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ru-RU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6C4CF6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6C4CF6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1" i="1">
                          <a:solidFill>
                            <a:srgbClr val="6C4CF6"/>
                          </a:solidFill>
                          <a:latin typeface="Cambria Math"/>
                        </a:rPr>
                        <m:t>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30" y="935254"/>
                <a:ext cx="3909340" cy="80002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875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  <p:bldP spid="20" grpId="0" animBg="1"/>
      <p:bldP spid="20" grpId="1" animBg="1"/>
      <p:bldP spid="22" grpId="0" bldLvl="3"/>
      <p:bldP spid="36" grpId="0" animBg="1"/>
      <p:bldP spid="37" grpId="0"/>
      <p:bldP spid="38" grpId="0"/>
      <p:bldP spid="39" grpId="0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4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69686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 (продолжение)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0" y="1654530"/>
            <a:ext cx="4492381" cy="2803928"/>
          </a:xfrm>
          <a:prstGeom prst="rect">
            <a:avLst/>
          </a:prstGeom>
        </p:spPr>
      </p:pic>
      <p:sp>
        <p:nvSpPr>
          <p:cNvPr id="26" name="Полилиния 25"/>
          <p:cNvSpPr/>
          <p:nvPr/>
        </p:nvSpPr>
        <p:spPr>
          <a:xfrm>
            <a:off x="2956560" y="2188154"/>
            <a:ext cx="3241040" cy="1699895"/>
          </a:xfrm>
          <a:custGeom>
            <a:avLst/>
            <a:gdLst>
              <a:gd name="connsiteX0" fmla="*/ 5651500 w 5651500"/>
              <a:gd name="connsiteY0" fmla="*/ 0 h 2884353"/>
              <a:gd name="connsiteX1" fmla="*/ 2247900 w 5651500"/>
              <a:gd name="connsiteY1" fmla="*/ 1600200 h 2884353"/>
              <a:gd name="connsiteX2" fmla="*/ 1358900 w 5651500"/>
              <a:gd name="connsiteY2" fmla="*/ 2832100 h 2884353"/>
              <a:gd name="connsiteX3" fmla="*/ 0 w 5651500"/>
              <a:gd name="connsiteY3" fmla="*/ 2540000 h 2884353"/>
              <a:gd name="connsiteX0" fmla="*/ 5651500 w 5651500"/>
              <a:gd name="connsiteY0" fmla="*/ 0 h 2972765"/>
              <a:gd name="connsiteX1" fmla="*/ 4279900 w 5651500"/>
              <a:gd name="connsiteY1" fmla="*/ 355600 h 2972765"/>
              <a:gd name="connsiteX2" fmla="*/ 1358900 w 5651500"/>
              <a:gd name="connsiteY2" fmla="*/ 2832100 h 2972765"/>
              <a:gd name="connsiteX3" fmla="*/ 0 w 5651500"/>
              <a:gd name="connsiteY3" fmla="*/ 2540000 h 2972765"/>
              <a:gd name="connsiteX0" fmla="*/ 5651500 w 5651500"/>
              <a:gd name="connsiteY0" fmla="*/ 0 h 2540000"/>
              <a:gd name="connsiteX1" fmla="*/ 4279900 w 5651500"/>
              <a:gd name="connsiteY1" fmla="*/ 355600 h 2540000"/>
              <a:gd name="connsiteX2" fmla="*/ 0 w 5651500"/>
              <a:gd name="connsiteY2" fmla="*/ 2540000 h 2540000"/>
              <a:gd name="connsiteX0" fmla="*/ 3378200 w 3378200"/>
              <a:gd name="connsiteY0" fmla="*/ 0 h 1905000"/>
              <a:gd name="connsiteX1" fmla="*/ 2006600 w 3378200"/>
              <a:gd name="connsiteY1" fmla="*/ 3556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241040 w 3241040"/>
              <a:gd name="connsiteY0" fmla="*/ 0 h 1798320"/>
              <a:gd name="connsiteX1" fmla="*/ 2319020 w 3241040"/>
              <a:gd name="connsiteY1" fmla="*/ 746760 h 1798320"/>
              <a:gd name="connsiteX2" fmla="*/ 0 w 3241040"/>
              <a:gd name="connsiteY2" fmla="*/ 1798320 h 1798320"/>
              <a:gd name="connsiteX0" fmla="*/ 3241417 w 3241417"/>
              <a:gd name="connsiteY0" fmla="*/ 0 h 1798320"/>
              <a:gd name="connsiteX1" fmla="*/ 2319397 w 3241417"/>
              <a:gd name="connsiteY1" fmla="*/ 746760 h 1798320"/>
              <a:gd name="connsiteX2" fmla="*/ 377 w 3241417"/>
              <a:gd name="connsiteY2" fmla="*/ 1798320 h 1798320"/>
              <a:gd name="connsiteX0" fmla="*/ 3241643 w 3241643"/>
              <a:gd name="connsiteY0" fmla="*/ 0 h 1798320"/>
              <a:gd name="connsiteX1" fmla="*/ 1633823 w 3241643"/>
              <a:gd name="connsiteY1" fmla="*/ 685800 h 1798320"/>
              <a:gd name="connsiteX2" fmla="*/ 603 w 3241643"/>
              <a:gd name="connsiteY2" fmla="*/ 1798320 h 1798320"/>
              <a:gd name="connsiteX0" fmla="*/ 3241852 w 3241852"/>
              <a:gd name="connsiteY0" fmla="*/ 0 h 1798320"/>
              <a:gd name="connsiteX1" fmla="*/ 1634032 w 3241852"/>
              <a:gd name="connsiteY1" fmla="*/ 685800 h 1798320"/>
              <a:gd name="connsiteX2" fmla="*/ 812 w 3241852"/>
              <a:gd name="connsiteY2" fmla="*/ 1798320 h 1798320"/>
              <a:gd name="connsiteX0" fmla="*/ 3241701 w 3241701"/>
              <a:gd name="connsiteY0" fmla="*/ 0 h 1798320"/>
              <a:gd name="connsiteX1" fmla="*/ 1633881 w 3241701"/>
              <a:gd name="connsiteY1" fmla="*/ 685800 h 1798320"/>
              <a:gd name="connsiteX2" fmla="*/ 661 w 3241701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1040 w 3241040"/>
              <a:gd name="connsiteY0" fmla="*/ 0 h 1798320"/>
              <a:gd name="connsiteX1" fmla="*/ 1633220 w 3241040"/>
              <a:gd name="connsiteY1" fmla="*/ 685800 h 1798320"/>
              <a:gd name="connsiteX2" fmla="*/ 0 w 3241040"/>
              <a:gd name="connsiteY2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1040" h="1798320">
                <a:moveTo>
                  <a:pt x="3241040" y="0"/>
                </a:moveTo>
                <a:cubicBezTo>
                  <a:pt x="2918036" y="411691"/>
                  <a:pt x="2638213" y="828040"/>
                  <a:pt x="1633220" y="685800"/>
                </a:cubicBezTo>
                <a:cubicBezTo>
                  <a:pt x="628227" y="543560"/>
                  <a:pt x="304906" y="1107017"/>
                  <a:pt x="0" y="1798320"/>
                </a:cubicBezTo>
              </a:path>
            </a:pathLst>
          </a:cu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355779" y="218815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>
                <a:solidFill>
                  <a:srgbClr val="F62F1A"/>
                </a:solidFill>
              </a:rPr>
              <a:t>’</a:t>
            </a:r>
            <a:r>
              <a:rPr lang="en-US" sz="2000" dirty="0" smtClean="0">
                <a:solidFill>
                  <a:srgbClr val="F62F1A"/>
                </a:solidFill>
              </a:rPr>
              <a:t>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1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2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2371" y="3480263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 smtClean="0">
                <a:solidFill>
                  <a:srgbClr val="F62F1A"/>
                </a:solidFill>
              </a:rPr>
              <a:t>’’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3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4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601" y="4478827"/>
            <a:ext cx="212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FF0000"/>
                </a:solidFill>
              </a:rPr>
              <a:t>В данном примере: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6528" y="497704"/>
            <a:ext cx="8625728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Разрез</a:t>
            </a:r>
            <a:r>
              <a:rPr lang="ru-RU" sz="1600" dirty="0" smtClean="0"/>
              <a:t> связного графа – множество ребер, удаление которых из графа делает его несвязным.</a:t>
            </a:r>
            <a:endParaRPr lang="ru-RU" sz="1600" i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61529" y="913438"/>
                <a:ext cx="8414798" cy="3385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Пусть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a:rPr lang="ru-RU" sz="1600" b="0" i="1">
                        <a:latin typeface="Cambria Math"/>
                      </a:rPr>
                      <m:t>𝑋</m:t>
                    </m:r>
                    <m:r>
                      <a:rPr lang="ru-RU" sz="1600" b="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′∪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′′,  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′∩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′′=∅</m:t>
                    </m:r>
                  </m:oMath>
                </a14:m>
                <a:r>
                  <a:rPr lang="ru-RU" sz="1600" i="1" dirty="0" smtClean="0"/>
                  <a:t>.</a:t>
                </a:r>
                <a:endParaRPr lang="ru-RU" sz="1600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9" y="913438"/>
                <a:ext cx="8414798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62" t="-5455" b="-236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808215" y="1516315"/>
                <a:ext cx="3968112" cy="41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′→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: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′,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15" y="1516315"/>
                <a:ext cx="3968112" cy="41530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2428875" y="4478761"/>
                <a:ext cx="41616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′→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4478761"/>
                <a:ext cx="4161674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3752" y="1243853"/>
            <a:ext cx="426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>
                <a:solidFill>
                  <a:srgbClr val="FF0000"/>
                </a:solidFill>
              </a:rPr>
              <a:t>Ориентированный разрез</a:t>
            </a:r>
            <a:r>
              <a:rPr lang="ru-RU" sz="1600" dirty="0" smtClean="0"/>
              <a:t> сети – множество ор. ребер (дуг), начальная вершина каждого из которых принадлежит </a:t>
            </a:r>
            <a:r>
              <a:rPr lang="en-US" sz="1600" dirty="0" smtClean="0"/>
              <a:t>X’, </a:t>
            </a:r>
            <a:r>
              <a:rPr lang="ru-RU" sz="1600" dirty="0" smtClean="0"/>
              <a:t>а конечная – </a:t>
            </a:r>
            <a:r>
              <a:rPr lang="en-US" sz="1600" dirty="0" smtClean="0"/>
              <a:t>X’’.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36911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14" grpId="0"/>
      <p:bldP spid="15" grpId="0" animBg="1"/>
      <p:bldP spid="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490067"/>
          </a:xfrm>
        </p:spPr>
        <p:txBody>
          <a:bodyPr lIns="0" tIns="0" rIns="0" bIns="0">
            <a:no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Основные понятия (окончание)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35" y="1648434"/>
            <a:ext cx="4486285" cy="2810024"/>
          </a:xfrm>
          <a:prstGeom prst="rect">
            <a:avLst/>
          </a:prstGeom>
        </p:spPr>
      </p:pic>
      <p:sp>
        <p:nvSpPr>
          <p:cNvPr id="26" name="Полилиния 25"/>
          <p:cNvSpPr/>
          <p:nvPr/>
        </p:nvSpPr>
        <p:spPr>
          <a:xfrm>
            <a:off x="2956560" y="2188154"/>
            <a:ext cx="3241040" cy="1699895"/>
          </a:xfrm>
          <a:custGeom>
            <a:avLst/>
            <a:gdLst>
              <a:gd name="connsiteX0" fmla="*/ 5651500 w 5651500"/>
              <a:gd name="connsiteY0" fmla="*/ 0 h 2884353"/>
              <a:gd name="connsiteX1" fmla="*/ 2247900 w 5651500"/>
              <a:gd name="connsiteY1" fmla="*/ 1600200 h 2884353"/>
              <a:gd name="connsiteX2" fmla="*/ 1358900 w 5651500"/>
              <a:gd name="connsiteY2" fmla="*/ 2832100 h 2884353"/>
              <a:gd name="connsiteX3" fmla="*/ 0 w 5651500"/>
              <a:gd name="connsiteY3" fmla="*/ 2540000 h 2884353"/>
              <a:gd name="connsiteX0" fmla="*/ 5651500 w 5651500"/>
              <a:gd name="connsiteY0" fmla="*/ 0 h 2972765"/>
              <a:gd name="connsiteX1" fmla="*/ 4279900 w 5651500"/>
              <a:gd name="connsiteY1" fmla="*/ 355600 h 2972765"/>
              <a:gd name="connsiteX2" fmla="*/ 1358900 w 5651500"/>
              <a:gd name="connsiteY2" fmla="*/ 2832100 h 2972765"/>
              <a:gd name="connsiteX3" fmla="*/ 0 w 5651500"/>
              <a:gd name="connsiteY3" fmla="*/ 2540000 h 2972765"/>
              <a:gd name="connsiteX0" fmla="*/ 5651500 w 5651500"/>
              <a:gd name="connsiteY0" fmla="*/ 0 h 2540000"/>
              <a:gd name="connsiteX1" fmla="*/ 4279900 w 5651500"/>
              <a:gd name="connsiteY1" fmla="*/ 355600 h 2540000"/>
              <a:gd name="connsiteX2" fmla="*/ 0 w 5651500"/>
              <a:gd name="connsiteY2" fmla="*/ 2540000 h 2540000"/>
              <a:gd name="connsiteX0" fmla="*/ 3378200 w 3378200"/>
              <a:gd name="connsiteY0" fmla="*/ 0 h 1905000"/>
              <a:gd name="connsiteX1" fmla="*/ 2006600 w 3378200"/>
              <a:gd name="connsiteY1" fmla="*/ 3556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63800 w 3378200"/>
              <a:gd name="connsiteY1" fmla="*/ 76200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1854200 w 3378200"/>
              <a:gd name="connsiteY1" fmla="*/ 56388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378200 w 3378200"/>
              <a:gd name="connsiteY0" fmla="*/ 0 h 1905000"/>
              <a:gd name="connsiteX1" fmla="*/ 2456180 w 3378200"/>
              <a:gd name="connsiteY1" fmla="*/ 746760 h 1905000"/>
              <a:gd name="connsiteX2" fmla="*/ 0 w 3378200"/>
              <a:gd name="connsiteY2" fmla="*/ 1905000 h 1905000"/>
              <a:gd name="connsiteX0" fmla="*/ 3241040 w 3241040"/>
              <a:gd name="connsiteY0" fmla="*/ 0 h 1798320"/>
              <a:gd name="connsiteX1" fmla="*/ 2319020 w 3241040"/>
              <a:gd name="connsiteY1" fmla="*/ 746760 h 1798320"/>
              <a:gd name="connsiteX2" fmla="*/ 0 w 3241040"/>
              <a:gd name="connsiteY2" fmla="*/ 1798320 h 1798320"/>
              <a:gd name="connsiteX0" fmla="*/ 3241417 w 3241417"/>
              <a:gd name="connsiteY0" fmla="*/ 0 h 1798320"/>
              <a:gd name="connsiteX1" fmla="*/ 2319397 w 3241417"/>
              <a:gd name="connsiteY1" fmla="*/ 746760 h 1798320"/>
              <a:gd name="connsiteX2" fmla="*/ 377 w 3241417"/>
              <a:gd name="connsiteY2" fmla="*/ 1798320 h 1798320"/>
              <a:gd name="connsiteX0" fmla="*/ 3241643 w 3241643"/>
              <a:gd name="connsiteY0" fmla="*/ 0 h 1798320"/>
              <a:gd name="connsiteX1" fmla="*/ 1633823 w 3241643"/>
              <a:gd name="connsiteY1" fmla="*/ 685800 h 1798320"/>
              <a:gd name="connsiteX2" fmla="*/ 603 w 3241643"/>
              <a:gd name="connsiteY2" fmla="*/ 1798320 h 1798320"/>
              <a:gd name="connsiteX0" fmla="*/ 3241852 w 3241852"/>
              <a:gd name="connsiteY0" fmla="*/ 0 h 1798320"/>
              <a:gd name="connsiteX1" fmla="*/ 1634032 w 3241852"/>
              <a:gd name="connsiteY1" fmla="*/ 685800 h 1798320"/>
              <a:gd name="connsiteX2" fmla="*/ 812 w 3241852"/>
              <a:gd name="connsiteY2" fmla="*/ 1798320 h 1798320"/>
              <a:gd name="connsiteX0" fmla="*/ 3241701 w 3241701"/>
              <a:gd name="connsiteY0" fmla="*/ 0 h 1798320"/>
              <a:gd name="connsiteX1" fmla="*/ 1633881 w 3241701"/>
              <a:gd name="connsiteY1" fmla="*/ 685800 h 1798320"/>
              <a:gd name="connsiteX2" fmla="*/ 661 w 3241701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2047 w 3242047"/>
              <a:gd name="connsiteY0" fmla="*/ 0 h 1798320"/>
              <a:gd name="connsiteX1" fmla="*/ 1634227 w 3242047"/>
              <a:gd name="connsiteY1" fmla="*/ 685800 h 1798320"/>
              <a:gd name="connsiteX2" fmla="*/ 1007 w 3242047"/>
              <a:gd name="connsiteY2" fmla="*/ 1798320 h 1798320"/>
              <a:gd name="connsiteX0" fmla="*/ 3241040 w 3241040"/>
              <a:gd name="connsiteY0" fmla="*/ 0 h 1798320"/>
              <a:gd name="connsiteX1" fmla="*/ 1633220 w 3241040"/>
              <a:gd name="connsiteY1" fmla="*/ 685800 h 1798320"/>
              <a:gd name="connsiteX2" fmla="*/ 0 w 3241040"/>
              <a:gd name="connsiteY2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1040" h="1798320">
                <a:moveTo>
                  <a:pt x="3241040" y="0"/>
                </a:moveTo>
                <a:cubicBezTo>
                  <a:pt x="2918036" y="411691"/>
                  <a:pt x="2638213" y="828040"/>
                  <a:pt x="1633220" y="685800"/>
                </a:cubicBezTo>
                <a:cubicBezTo>
                  <a:pt x="628227" y="543560"/>
                  <a:pt x="304906" y="1107017"/>
                  <a:pt x="0" y="1798320"/>
                </a:cubicBezTo>
              </a:path>
            </a:pathLst>
          </a:custGeom>
          <a:noFill/>
          <a:ln>
            <a:solidFill>
              <a:srgbClr val="F62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355779" y="3479831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>
                <a:solidFill>
                  <a:srgbClr val="F62F1A"/>
                </a:solidFill>
              </a:rPr>
              <a:t>’</a:t>
            </a:r>
            <a:r>
              <a:rPr lang="en-US" sz="2000" dirty="0" smtClean="0">
                <a:solidFill>
                  <a:srgbClr val="F62F1A"/>
                </a:solidFill>
              </a:rPr>
              <a:t>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1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2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6442" y="347983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62F1A"/>
                </a:solidFill>
              </a:rPr>
              <a:t>Х</a:t>
            </a:r>
            <a:r>
              <a:rPr lang="en-US" sz="2000" dirty="0" smtClean="0">
                <a:solidFill>
                  <a:srgbClr val="F62F1A"/>
                </a:solidFill>
              </a:rPr>
              <a:t>’’ </a:t>
            </a:r>
            <a:r>
              <a:rPr lang="ru-RU" sz="2000" dirty="0" smtClean="0">
                <a:solidFill>
                  <a:srgbClr val="F62F1A"/>
                </a:solidFill>
              </a:rPr>
              <a:t>=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 {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3</a:t>
            </a:r>
            <a:r>
              <a:rPr lang="ru-RU" sz="2000" dirty="0" smtClean="0">
                <a:solidFill>
                  <a:srgbClr val="F62F1A"/>
                </a:solidFill>
                <a:latin typeface="Calibri"/>
              </a:rPr>
              <a:t>,х</a:t>
            </a:r>
            <a:r>
              <a:rPr lang="ru-RU" sz="2000" baseline="-25000" dirty="0" smtClean="0">
                <a:solidFill>
                  <a:srgbClr val="F62F1A"/>
                </a:solidFill>
                <a:latin typeface="Calibri"/>
              </a:rPr>
              <a:t>4</a:t>
            </a:r>
            <a:r>
              <a:rPr lang="en-US" sz="2000" dirty="0" smtClean="0">
                <a:solidFill>
                  <a:srgbClr val="F62F1A"/>
                </a:solidFill>
                <a:latin typeface="Calibri"/>
              </a:rPr>
              <a:t>}</a:t>
            </a:r>
            <a:endParaRPr lang="ru-RU" sz="2000" baseline="-25000" dirty="0">
              <a:solidFill>
                <a:srgbClr val="F62F1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601" y="612000"/>
            <a:ext cx="822049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Пропускная способность</a:t>
            </a:r>
            <a:r>
              <a:rPr lang="en-US" dirty="0" smtClean="0"/>
              <a:t> (</a:t>
            </a:r>
            <a:r>
              <a:rPr lang="ru-RU" dirty="0" smtClean="0"/>
              <a:t>величина) </a:t>
            </a:r>
            <a:r>
              <a:rPr lang="ru-RU" b="1" i="1" dirty="0" smtClean="0">
                <a:solidFill>
                  <a:srgbClr val="F62F1A"/>
                </a:solidFill>
              </a:rPr>
              <a:t>ориентированного разреза </a:t>
            </a:r>
            <a:r>
              <a:rPr lang="ru-RU" dirty="0" smtClean="0"/>
              <a:t>– </a:t>
            </a:r>
          </a:p>
          <a:p>
            <a:r>
              <a:rPr lang="ru-RU" dirty="0" smtClean="0"/>
              <a:t>сумма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</a:rPr>
              <a:t>пропускных способностей </a:t>
            </a:r>
            <a:r>
              <a:rPr lang="ru-RU" dirty="0" smtClean="0"/>
              <a:t>составляющих его ориентированных ребер</a:t>
            </a:r>
            <a:r>
              <a:rPr lang="en-US" dirty="0" smtClean="0"/>
              <a:t>:</a:t>
            </a:r>
            <a:endParaRPr lang="ru-RU" i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6859720" y="1434774"/>
                <a:ext cx="197682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ru-RU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′→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′′</m:t>
                          </m:r>
                        </m:e>
                      </m:d>
                      <m:r>
                        <a:rPr lang="ru-RU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ru-RU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ru-RU" b="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b="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b="0" i="0" dirty="0" smtClean="0">
                  <a:solidFill>
                    <a:schemeClr val="accent6">
                      <a:lumMod val="50000"/>
                    </a:schemeClr>
                  </a:solidFill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ru-RU" b="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b="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b="0" i="1" dirty="0" smtClean="0">
                  <a:solidFill>
                    <a:schemeClr val="accent6">
                      <a:lumMod val="50000"/>
                    </a:schemeClr>
                  </a:solidFill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ru-RU" b="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b="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0" i="1" dirty="0" smtClean="0">
                  <a:solidFill>
                    <a:schemeClr val="accent6">
                      <a:lumMod val="50000"/>
                    </a:schemeClr>
                  </a:solidFill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=6+4+5=15</m:t>
                      </m:r>
                    </m:oMath>
                  </m:oMathPara>
                </a14:m>
                <a:endParaRPr lang="ru-RU" dirty="0">
                  <a:solidFill>
                    <a:srgbClr val="6C4CF6"/>
                  </a:solidFill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720" y="1434774"/>
                <a:ext cx="1976829" cy="147732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64601" y="4269528"/>
            <a:ext cx="84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F62F1A"/>
                </a:solidFill>
              </a:rPr>
              <a:t>Минимальный разрез сети </a:t>
            </a:r>
            <a:r>
              <a:rPr lang="ru-RU" dirty="0" smtClean="0"/>
              <a:t>– разрез, разделяющий источник и сток, имеющий минимальную пропускную способность.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D8AB-F109-49D4-8145-2208DE2CB7B0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64601" y="1249771"/>
                <a:ext cx="3022238" cy="1025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ru-RU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′→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′′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ru-RU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  <m:d>
                            <m:dPr>
                              <m:ctrlPr>
                                <a:rPr lang="ru-RU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" y="1249771"/>
                <a:ext cx="3022238" cy="102540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351860" y="1451618"/>
            <a:ext cx="194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i="1" dirty="0" smtClean="0">
                <a:solidFill>
                  <a:srgbClr val="FF0000"/>
                </a:solidFill>
              </a:rPr>
              <a:t>В данном примере:</a:t>
            </a:r>
          </a:p>
        </p:txBody>
      </p:sp>
    </p:spTree>
    <p:extLst>
      <p:ext uri="{BB962C8B-B14F-4D97-AF65-F5344CB8AC3E}">
        <p14:creationId xmlns="" xmlns:p14="http://schemas.microsoft.com/office/powerpoint/2010/main" val="15202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9877E-6 L 3.61111E-6 -0.2493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 animBg="1"/>
      <p:bldP spid="14" grpId="0"/>
      <p:bldP spid="3" grpId="0" animBg="1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2489</Words>
  <Application>Microsoft Office PowerPoint</Application>
  <PresentationFormat>Экран (16:9)</PresentationFormat>
  <Paragraphs>490</Paragraphs>
  <Slides>27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Equation</vt:lpstr>
      <vt:lpstr>Поток в сети.  Алгоритм Форда- Фалкерсона</vt:lpstr>
      <vt:lpstr>Основные понятия</vt:lpstr>
      <vt:lpstr>Основные понятия (продолжение)</vt:lpstr>
      <vt:lpstr>Основные понятия (продолжение)</vt:lpstr>
      <vt:lpstr>Основные понятия (продолжение)</vt:lpstr>
      <vt:lpstr>Основные понятия (продолжение)</vt:lpstr>
      <vt:lpstr>Основные понятия (продолжение)</vt:lpstr>
      <vt:lpstr>Основные понятия (продолжение)</vt:lpstr>
      <vt:lpstr>Основные понятия (окончание)</vt:lpstr>
      <vt:lpstr>Постановка задачи</vt:lpstr>
      <vt:lpstr>Увеличение потока в сети</vt:lpstr>
      <vt:lpstr>Увеличение потока в сети</vt:lpstr>
      <vt:lpstr>Увеличение потока в сети: оптимизация </vt:lpstr>
      <vt:lpstr>Увеличение потока в сети</vt:lpstr>
      <vt:lpstr>Увеличение потока в сети</vt:lpstr>
      <vt:lpstr>Увеличение потока в сети</vt:lpstr>
      <vt:lpstr>Увеличение потока в сети</vt:lpstr>
      <vt:lpstr>Увеличение потока в сети</vt:lpstr>
      <vt:lpstr>Алгоритм Форда–Фалкерсона</vt:lpstr>
      <vt:lpstr>Алгоритм Форда–Фалкерсона: пример решения задачи</vt:lpstr>
      <vt:lpstr>Пример решения задачи</vt:lpstr>
      <vt:lpstr>Пример решения задачи</vt:lpstr>
      <vt:lpstr>Пример решения задачи</vt:lpstr>
      <vt:lpstr>Пример решения задачи</vt:lpstr>
      <vt:lpstr>Пример решения задачи</vt:lpstr>
      <vt:lpstr>Пример решения задачи</vt:lpstr>
      <vt:lpstr>К понятию минимального разреза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Потоки в сети</dc:title>
  <dc:creator>Гуренко В.В.;Бычков Борис</dc:creator>
  <cp:lastModifiedBy>Гуренко Владимир</cp:lastModifiedBy>
  <cp:revision>249</cp:revision>
  <dcterms:created xsi:type="dcterms:W3CDTF">2020-04-04T09:28:32Z</dcterms:created>
  <dcterms:modified xsi:type="dcterms:W3CDTF">2021-05-01T15:42:58Z</dcterms:modified>
</cp:coreProperties>
</file>