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54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F646-8D78-4531-8AD8-24E8771B9C0C}" type="datetimeFigureOut">
              <a:rPr lang="ru-RU" smtClean="0"/>
              <a:pPr/>
              <a:t>18.02.2020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41CC-ECA0-4514-918F-98B8958EAB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F646-8D78-4531-8AD8-24E8771B9C0C}" type="datetimeFigureOut">
              <a:rPr lang="ru-RU" smtClean="0"/>
              <a:pPr/>
              <a:t>18.02.2020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41CC-ECA0-4514-918F-98B8958EAB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F646-8D78-4531-8AD8-24E8771B9C0C}" type="datetimeFigureOut">
              <a:rPr lang="ru-RU" smtClean="0"/>
              <a:pPr/>
              <a:t>18.02.2020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41CC-ECA0-4514-918F-98B8958EAB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F646-8D78-4531-8AD8-24E8771B9C0C}" type="datetimeFigureOut">
              <a:rPr lang="ru-RU" smtClean="0"/>
              <a:pPr/>
              <a:t>18.02.2020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41CC-ECA0-4514-918F-98B8958EAB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F646-8D78-4531-8AD8-24E8771B9C0C}" type="datetimeFigureOut">
              <a:rPr lang="ru-RU" smtClean="0"/>
              <a:pPr/>
              <a:t>18.02.2020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41CC-ECA0-4514-918F-98B8958EAB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F646-8D78-4531-8AD8-24E8771B9C0C}" type="datetimeFigureOut">
              <a:rPr lang="ru-RU" smtClean="0"/>
              <a:pPr/>
              <a:t>18.02.2020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41CC-ECA0-4514-918F-98B8958EAB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F646-8D78-4531-8AD8-24E8771B9C0C}" type="datetimeFigureOut">
              <a:rPr lang="ru-RU" smtClean="0"/>
              <a:pPr/>
              <a:t>18.02.2020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41CC-ECA0-4514-918F-98B8958EAB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F646-8D78-4531-8AD8-24E8771B9C0C}" type="datetimeFigureOut">
              <a:rPr lang="ru-RU" smtClean="0"/>
              <a:pPr/>
              <a:t>18.02.2020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41CC-ECA0-4514-918F-98B8958EAB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F646-8D78-4531-8AD8-24E8771B9C0C}" type="datetimeFigureOut">
              <a:rPr lang="ru-RU" smtClean="0"/>
              <a:pPr/>
              <a:t>18.02.2020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41CC-ECA0-4514-918F-98B8958EAB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F646-8D78-4531-8AD8-24E8771B9C0C}" type="datetimeFigureOut">
              <a:rPr lang="ru-RU" smtClean="0"/>
              <a:pPr/>
              <a:t>18.02.2020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41CC-ECA0-4514-918F-98B8958EAB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F646-8D78-4531-8AD8-24E8771B9C0C}" type="datetimeFigureOut">
              <a:rPr lang="ru-RU" smtClean="0"/>
              <a:pPr/>
              <a:t>18.02.2020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41CC-ECA0-4514-918F-98B8958EAB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AF646-8D78-4531-8AD8-24E8771B9C0C}" type="datetimeFigureOut">
              <a:rPr lang="ru-RU" smtClean="0"/>
              <a:pPr/>
              <a:t>18.02.2020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241CC-ECA0-4514-918F-98B8958EABE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Окно </a:t>
            </a:r>
            <a:r>
              <a:rPr lang="en-US" sz="2800" b="1" dirty="0" err="1" smtClean="0"/>
              <a:t>RadAsm</a:t>
            </a:r>
            <a:r>
              <a:rPr lang="ru-RU" sz="2800" b="1" dirty="0" smtClean="0"/>
              <a:t> с текстом программы и меню запуска</a:t>
            </a:r>
            <a:r>
              <a:rPr lang="en-US" sz="2800" b="1" dirty="0" smtClean="0"/>
              <a:t> </a:t>
            </a:r>
            <a:endParaRPr lang="ru-RU" sz="2800" b="1" dirty="0"/>
          </a:p>
        </p:txBody>
      </p:sp>
      <p:pic>
        <p:nvPicPr>
          <p:cNvPr id="1026" name="Picture 2" descr="D:\Desktop\RadAs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8720"/>
            <a:ext cx="8568952" cy="5949280"/>
          </a:xfrm>
          <a:prstGeom prst="rect">
            <a:avLst/>
          </a:prstGeom>
          <a:noFill/>
        </p:spPr>
      </p:pic>
      <p:sp>
        <p:nvSpPr>
          <p:cNvPr id="8" name="Скругленная прямоугольная выноска 7"/>
          <p:cNvSpPr/>
          <p:nvPr/>
        </p:nvSpPr>
        <p:spPr>
          <a:xfrm>
            <a:off x="5652120" y="2492896"/>
            <a:ext cx="3491880" cy="1440160"/>
          </a:xfrm>
          <a:prstGeom prst="wedgeRoundRectCallout">
            <a:avLst>
              <a:gd name="adj1" fmla="val -105167"/>
              <a:gd name="adj2" fmla="val -8936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Последовательно выполняем:</a:t>
            </a:r>
          </a:p>
          <a:p>
            <a:pPr>
              <a:buFont typeface="Arial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Assemble - </a:t>
            </a:r>
            <a:r>
              <a:rPr lang="ru-RU" dirty="0" smtClean="0">
                <a:solidFill>
                  <a:schemeClr val="tx1"/>
                </a:solidFill>
              </a:rPr>
              <a:t>ассемблирование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Link</a:t>
            </a:r>
            <a:r>
              <a:rPr lang="ru-RU" dirty="0" smtClean="0">
                <a:solidFill>
                  <a:schemeClr val="tx1"/>
                </a:solidFill>
              </a:rPr>
              <a:t> - компоновку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Run w/Debug</a:t>
            </a:r>
            <a:r>
              <a:rPr lang="ru-RU" dirty="0" smtClean="0">
                <a:solidFill>
                  <a:schemeClr val="tx1"/>
                </a:solidFill>
              </a:rPr>
              <a:t> – запуск с </a:t>
            </a:r>
          </a:p>
          <a:p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                                    отладчиком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0405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Отладчик </a:t>
            </a:r>
            <a:r>
              <a:rPr lang="en-US" sz="2800" b="1" dirty="0" err="1" smtClean="0"/>
              <a:t>OlleDBG</a:t>
            </a:r>
            <a:r>
              <a:rPr lang="en-US" sz="2800" b="1" dirty="0" smtClean="0"/>
              <a:t> </a:t>
            </a:r>
            <a:r>
              <a:rPr lang="ru-RU" sz="2800" b="1" dirty="0" smtClean="0"/>
              <a:t>в момент запуска </a:t>
            </a:r>
            <a:r>
              <a:rPr lang="ru-RU" sz="2800" b="1" dirty="0" smtClean="0"/>
              <a:t>программы</a:t>
            </a:r>
            <a:endParaRPr lang="ru-RU" sz="2800" b="1" dirty="0"/>
          </a:p>
        </p:txBody>
      </p:sp>
      <p:pic>
        <p:nvPicPr>
          <p:cNvPr id="2050" name="Picture 2" descr="D:\Desktop\OlleDB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92697"/>
            <a:ext cx="8496944" cy="590465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3528" y="2852936"/>
            <a:ext cx="1296144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dirty="0" err="1" smtClean="0"/>
              <a:t>Относитель-ные</a:t>
            </a:r>
            <a:r>
              <a:rPr lang="ru-RU" sz="1600" dirty="0" smtClean="0"/>
              <a:t> </a:t>
            </a:r>
            <a:r>
              <a:rPr lang="ru-RU" sz="1600" dirty="0" smtClean="0"/>
              <a:t>адреса</a:t>
            </a:r>
          </a:p>
          <a:p>
            <a:pPr algn="ctr"/>
            <a:r>
              <a:rPr lang="ru-RU" sz="1600" dirty="0" smtClean="0"/>
              <a:t>кода ОС</a:t>
            </a:r>
            <a:endParaRPr lang="ru-R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835696" y="2924944"/>
            <a:ext cx="1224136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Код программы</a:t>
            </a: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211960" y="2852936"/>
            <a:ext cx="1800200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Дисассемблер кода программы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380312" y="2852936"/>
            <a:ext cx="1224136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Регистры данных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300192" y="5517232"/>
            <a:ext cx="1368152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Содержимое стека</a:t>
            </a:r>
            <a:endParaRPr lang="ru-RU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5589240"/>
            <a:ext cx="1296144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dirty="0" err="1" smtClean="0"/>
              <a:t>Относитель-ные</a:t>
            </a:r>
            <a:r>
              <a:rPr lang="ru-RU" sz="1600" dirty="0" smtClean="0"/>
              <a:t> </a:t>
            </a:r>
            <a:r>
              <a:rPr lang="ru-RU" sz="1600" dirty="0" smtClean="0"/>
              <a:t>адреса</a:t>
            </a:r>
          </a:p>
          <a:p>
            <a:pPr algn="ctr"/>
            <a:r>
              <a:rPr lang="ru-RU" sz="1600" dirty="0" smtClean="0"/>
              <a:t>данных</a:t>
            </a:r>
            <a:endParaRPr lang="ru-RU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004048" y="5517232"/>
            <a:ext cx="1368152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dirty="0" err="1" smtClean="0"/>
              <a:t>Относитель-ные</a:t>
            </a:r>
            <a:r>
              <a:rPr lang="ru-RU" sz="1600" dirty="0" smtClean="0"/>
              <a:t> адреса стека</a:t>
            </a:r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524328" y="3933056"/>
            <a:ext cx="1224136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Флаги</a:t>
            </a:r>
            <a:endParaRPr lang="ru-RU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051720" y="5589240"/>
            <a:ext cx="1584176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Содержимое сегмента данных</a:t>
            </a:r>
            <a:endParaRPr lang="ru-RU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64533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Относительный адрес = смещение в соответствующем сегменте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5" name="Скругленная прямоугольная выноска 14"/>
          <p:cNvSpPr/>
          <p:nvPr/>
        </p:nvSpPr>
        <p:spPr>
          <a:xfrm>
            <a:off x="1835696" y="1772816"/>
            <a:ext cx="1512168" cy="504056"/>
          </a:xfrm>
          <a:prstGeom prst="wedgeRoundRectCallout">
            <a:avLst>
              <a:gd name="adj1" fmla="val 70007"/>
              <a:gd name="adj2" fmla="val -43322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Это не наша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программа!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Скругленная прямоугольная выноска 15"/>
          <p:cNvSpPr/>
          <p:nvPr/>
        </p:nvSpPr>
        <p:spPr>
          <a:xfrm>
            <a:off x="5796136" y="1916832"/>
            <a:ext cx="2880320" cy="504056"/>
          </a:xfrm>
          <a:prstGeom prst="wedgeRoundRectCallout">
            <a:avLst>
              <a:gd name="adj1" fmla="val -91965"/>
              <a:gd name="adj2" fmla="val -43322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Вызов нашей программы!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D:\Desktop\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08720"/>
            <a:ext cx="8629004" cy="5760640"/>
          </a:xfrm>
          <a:prstGeom prst="rect">
            <a:avLst/>
          </a:prstGeom>
          <a:noFill/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418058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Отладчик </a:t>
            </a:r>
            <a:r>
              <a:rPr lang="en-US" sz="2800" b="1" dirty="0" err="1" smtClean="0"/>
              <a:t>OlleDBG</a:t>
            </a:r>
            <a:r>
              <a:rPr lang="en-US" sz="2800" b="1" dirty="0" smtClean="0"/>
              <a:t> </a:t>
            </a:r>
            <a:r>
              <a:rPr lang="ru-RU" sz="2800" b="1" dirty="0" smtClean="0"/>
              <a:t>при переходе к </a:t>
            </a:r>
            <a:r>
              <a:rPr lang="ru-RU" sz="2800" b="1" dirty="0" smtClean="0"/>
              <a:t>нашей программе (выполнены две команды: </a:t>
            </a:r>
            <a:r>
              <a:rPr lang="en-US" sz="2800" b="1" dirty="0" smtClean="0"/>
              <a:t>F7+F7</a:t>
            </a:r>
            <a:r>
              <a:rPr lang="ru-RU" sz="2800" b="1" dirty="0" smtClean="0"/>
              <a:t>)</a:t>
            </a:r>
            <a:endParaRPr lang="ru-RU" sz="2800" b="1" dirty="0"/>
          </a:p>
        </p:txBody>
      </p:sp>
      <p:sp>
        <p:nvSpPr>
          <p:cNvPr id="14" name="Скругленная прямоугольная выноска 13"/>
          <p:cNvSpPr/>
          <p:nvPr/>
        </p:nvSpPr>
        <p:spPr>
          <a:xfrm>
            <a:off x="5004048" y="3068960"/>
            <a:ext cx="1512168" cy="1152128"/>
          </a:xfrm>
          <a:prstGeom prst="wedgeRoundRectCallout">
            <a:avLst>
              <a:gd name="adj1" fmla="val -117456"/>
              <a:gd name="adj2" fmla="val -14373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Первая </a:t>
            </a:r>
            <a:r>
              <a:rPr lang="ru-RU" dirty="0" smtClean="0">
                <a:solidFill>
                  <a:schemeClr val="tx1"/>
                </a:solidFill>
              </a:rPr>
              <a:t>команда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нашей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программы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Скругленная прямоугольная выноска 14"/>
          <p:cNvSpPr/>
          <p:nvPr/>
        </p:nvSpPr>
        <p:spPr>
          <a:xfrm>
            <a:off x="6012160" y="4941168"/>
            <a:ext cx="1368152" cy="1080120"/>
          </a:xfrm>
          <a:prstGeom prst="wedgeRoundRectCallout">
            <a:avLst>
              <a:gd name="adj1" fmla="val -286739"/>
              <a:gd name="adj2" fmla="val -319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Данные: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16 = 10</a:t>
            </a:r>
            <a:r>
              <a:rPr lang="ru-RU" baseline="-25000" dirty="0" smtClean="0">
                <a:solidFill>
                  <a:schemeClr val="tx1"/>
                </a:solidFill>
              </a:rPr>
              <a:t>16</a:t>
            </a:r>
            <a:endParaRPr lang="ru-RU" dirty="0" smtClean="0">
              <a:solidFill>
                <a:schemeClr val="tx1"/>
              </a:solidFill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-5 = </a:t>
            </a:r>
            <a:r>
              <a:rPr lang="en-US" dirty="0" smtClean="0">
                <a:solidFill>
                  <a:schemeClr val="tx1"/>
                </a:solidFill>
              </a:rPr>
              <a:t>FFFB</a:t>
            </a:r>
            <a:r>
              <a:rPr lang="ru-RU" baseline="-25000" dirty="0" smtClean="0">
                <a:solidFill>
                  <a:schemeClr val="tx1"/>
                </a:solidFill>
              </a:rPr>
              <a:t>16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63700" y="5301208"/>
            <a:ext cx="576064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ru-RU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2051720" y="5301208"/>
            <a:ext cx="64807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ru-RU" sz="800" dirty="0"/>
          </a:p>
        </p:txBody>
      </p:sp>
      <p:sp>
        <p:nvSpPr>
          <p:cNvPr id="22" name="Скругленная прямоугольная выноска 21"/>
          <p:cNvSpPr/>
          <p:nvPr/>
        </p:nvSpPr>
        <p:spPr>
          <a:xfrm>
            <a:off x="6876256" y="3068960"/>
            <a:ext cx="1512168" cy="792088"/>
          </a:xfrm>
          <a:prstGeom prst="wedgeRoundRectCallout">
            <a:avLst>
              <a:gd name="adj1" fmla="val -103058"/>
              <a:gd name="adj2" fmla="val -18624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Относитель-ный</a:t>
            </a:r>
            <a:r>
              <a:rPr lang="ru-RU" dirty="0" smtClean="0">
                <a:solidFill>
                  <a:schemeClr val="tx1"/>
                </a:solidFill>
              </a:rPr>
              <a:t> адрес </a:t>
            </a:r>
            <a:r>
              <a:rPr lang="ru-RU" dirty="0" smtClean="0">
                <a:solidFill>
                  <a:schemeClr val="tx1"/>
                </a:solidFill>
              </a:rPr>
              <a:t>данных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Результат выполнения первой команды</a:t>
            </a:r>
            <a:r>
              <a:rPr lang="en-US" sz="2800" b="1" dirty="0" smtClean="0"/>
              <a:t> </a:t>
            </a:r>
            <a:r>
              <a:rPr lang="ru-RU" sz="2800" b="1" dirty="0" smtClean="0"/>
              <a:t>по </a:t>
            </a:r>
            <a:r>
              <a:rPr lang="en-US" sz="2800" b="1" dirty="0" smtClean="0"/>
              <a:t>F7</a:t>
            </a:r>
            <a:endParaRPr lang="ru-RU" sz="2800" b="1" dirty="0"/>
          </a:p>
        </p:txBody>
      </p:sp>
      <p:pic>
        <p:nvPicPr>
          <p:cNvPr id="4098" name="Picture 2" descr="D:\Desktop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64704"/>
            <a:ext cx="8793538" cy="5976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5" name="Скругленная прямоугольная выноска 4"/>
          <p:cNvSpPr/>
          <p:nvPr/>
        </p:nvSpPr>
        <p:spPr>
          <a:xfrm>
            <a:off x="5004048" y="2492896"/>
            <a:ext cx="1872208" cy="1008112"/>
          </a:xfrm>
          <a:prstGeom prst="wedgeRoundRectCallout">
            <a:avLst>
              <a:gd name="adj1" fmla="val 112005"/>
              <a:gd name="adj2" fmla="val -8418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AX - </a:t>
            </a:r>
            <a:r>
              <a:rPr lang="ru-RU" dirty="0" smtClean="0">
                <a:solidFill>
                  <a:schemeClr val="tx1"/>
                </a:solidFill>
              </a:rPr>
              <a:t>два младших байта в </a:t>
            </a:r>
            <a:r>
              <a:rPr lang="en-US" dirty="0" smtClean="0">
                <a:solidFill>
                  <a:schemeClr val="tx1"/>
                </a:solidFill>
              </a:rPr>
              <a:t>EAX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93211" y="1885950"/>
            <a:ext cx="464344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Результат выполнения второй команды</a:t>
            </a:r>
            <a:r>
              <a:rPr lang="en-US" sz="2800" b="1" dirty="0" smtClean="0"/>
              <a:t> </a:t>
            </a:r>
            <a:r>
              <a:rPr lang="ru-RU" sz="2800" b="1" dirty="0" smtClean="0"/>
              <a:t>по </a:t>
            </a:r>
            <a:r>
              <a:rPr lang="en-US" sz="2800" b="1" smtClean="0"/>
              <a:t>F7</a:t>
            </a:r>
            <a:endParaRPr lang="ru-RU" sz="2800" b="1" dirty="0"/>
          </a:p>
        </p:txBody>
      </p:sp>
      <p:pic>
        <p:nvPicPr>
          <p:cNvPr id="5122" name="Picture 2" descr="D:\Desktop\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764704"/>
            <a:ext cx="8620866" cy="583264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793211" y="1885950"/>
            <a:ext cx="464344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ru-RU" sz="800" dirty="0"/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5004048" y="2492896"/>
            <a:ext cx="1872208" cy="1008112"/>
          </a:xfrm>
          <a:prstGeom prst="wedgeRoundRectCallout">
            <a:avLst>
              <a:gd name="adj1" fmla="val 112005"/>
              <a:gd name="adj2" fmla="val -8418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Результат сложения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16-5=11=0B</a:t>
            </a:r>
            <a:r>
              <a:rPr lang="en-US" baseline="-25000" dirty="0" smtClean="0">
                <a:solidFill>
                  <a:schemeClr val="tx1"/>
                </a:solidFill>
              </a:rPr>
              <a:t>16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Результат выполнения третьей команды</a:t>
            </a:r>
            <a:r>
              <a:rPr lang="en-US" sz="2800" b="1" dirty="0" smtClean="0"/>
              <a:t> </a:t>
            </a:r>
            <a:r>
              <a:rPr lang="ru-RU" sz="2800" b="1" dirty="0" smtClean="0"/>
              <a:t>по </a:t>
            </a:r>
            <a:r>
              <a:rPr lang="en-US" sz="2800" b="1" dirty="0" smtClean="0"/>
              <a:t>F7</a:t>
            </a:r>
            <a:endParaRPr lang="ru-RU" sz="2800" b="1" dirty="0"/>
          </a:p>
        </p:txBody>
      </p:sp>
      <p:pic>
        <p:nvPicPr>
          <p:cNvPr id="6146" name="Picture 2" descr="D:\Desktop\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92696"/>
            <a:ext cx="8784976" cy="5976664"/>
          </a:xfrm>
          <a:prstGeom prst="rect">
            <a:avLst/>
          </a:prstGeom>
          <a:solidFill>
            <a:srgbClr val="FFFF00">
              <a:alpha val="56000"/>
            </a:srgbClr>
          </a:solidFill>
        </p:spPr>
      </p:pic>
      <p:sp>
        <p:nvSpPr>
          <p:cNvPr id="6" name="TextBox 5"/>
          <p:cNvSpPr txBox="1"/>
          <p:nvPr/>
        </p:nvSpPr>
        <p:spPr>
          <a:xfrm>
            <a:off x="2771800" y="5589240"/>
            <a:ext cx="576064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ru-RU" sz="800" dirty="0"/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5580112" y="3573016"/>
            <a:ext cx="1872208" cy="1008112"/>
          </a:xfrm>
          <a:prstGeom prst="wedgeRoundRectCallout">
            <a:avLst>
              <a:gd name="adj1" fmla="val -165922"/>
              <a:gd name="adj2" fmla="val 16093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Запись результата в память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138</Words>
  <Application>Microsoft Office PowerPoint</Application>
  <PresentationFormat>Экран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Окно RadAsm с текстом программы и меню запуска </vt:lpstr>
      <vt:lpstr>Отладчик OlleDBG в момент запуска программы</vt:lpstr>
      <vt:lpstr>Отладчик OlleDBG при переходе к нашей программе (выполнены две команды: F7+F7)</vt:lpstr>
      <vt:lpstr>Результат выполнения первой команды по F7</vt:lpstr>
      <vt:lpstr>Результат выполнения второй команды по F7</vt:lpstr>
      <vt:lpstr>Результат выполнения третьей команды по F7</vt:lpstr>
    </vt:vector>
  </TitlesOfParts>
  <Company>МГТУ им. Н.Э. Баумана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Окно RadAsm с текстом программы и меню запуска</dc:title>
  <dc:creator>Иванова Галина Сергеевна</dc:creator>
  <cp:lastModifiedBy>Иванова Галина Сергеевна</cp:lastModifiedBy>
  <cp:revision>9</cp:revision>
  <dcterms:created xsi:type="dcterms:W3CDTF">2020-02-18T09:47:50Z</dcterms:created>
  <dcterms:modified xsi:type="dcterms:W3CDTF">2020-02-18T11:19:36Z</dcterms:modified>
</cp:coreProperties>
</file>