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BE129-9D68-4780-A9D9-CC09D358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548" y="1964267"/>
            <a:ext cx="10740577" cy="2421464"/>
          </a:xfrm>
        </p:spPr>
        <p:txBody>
          <a:bodyPr>
            <a:normAutofit fontScale="90000"/>
          </a:bodyPr>
          <a:lstStyle/>
          <a:p>
            <a:r>
              <a:rPr lang="ru" sz="4900" b="1" dirty="0">
                <a:latin typeface="Akrobat Black" panose="00000A00000000000000" pitchFamily="2" charset="-52"/>
              </a:rPr>
              <a:t>Системный анализ </a:t>
            </a:r>
            <a:br>
              <a:rPr lang="ru" sz="4900" b="1" dirty="0">
                <a:latin typeface="Akrobat Black" panose="00000A00000000000000" pitchFamily="2" charset="-52"/>
              </a:rPr>
            </a:br>
            <a:r>
              <a:rPr lang="ru" sz="3600" b="1" dirty="0">
                <a:latin typeface="Akrobat Bold" panose="00000800000000000000" pitchFamily="2" charset="-52"/>
              </a:rPr>
              <a:t>технология </a:t>
            </a:r>
            <a:r>
              <a:rPr lang="ru-RU" sz="3600" b="1" dirty="0">
                <a:latin typeface="Akrobat Bold" panose="00000800000000000000" pitchFamily="2" charset="-52"/>
              </a:rPr>
              <a:t>кроссплатформенного программирования микроконтроллеров в Интегрированной среде разработки </a:t>
            </a:r>
            <a:r>
              <a:rPr lang="en-US" sz="3600" b="1" dirty="0" err="1">
                <a:latin typeface="Akrobat Bold" panose="00000800000000000000" pitchFamily="2" charset="-52"/>
              </a:rPr>
              <a:t>arduino</a:t>
            </a:r>
            <a:r>
              <a:rPr lang="ru-RU" sz="3600" b="1" dirty="0">
                <a:latin typeface="Akrobat Bold" panose="00000800000000000000" pitchFamily="2" charset="-52"/>
              </a:rPr>
              <a:t> </a:t>
            </a:r>
            <a:endParaRPr lang="ru-RU" b="1" dirty="0">
              <a:latin typeface="Akrobat Bold" panose="00000800000000000000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D6890F-3D79-4723-98C7-D52D3A302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ru-RU" dirty="0">
                <a:latin typeface="Akrobat" panose="00000600000000000000" pitchFamily="50" charset="-52"/>
              </a:rPr>
              <a:t>Лабораторная работа №1 по </a:t>
            </a:r>
            <a:r>
              <a:rPr lang="ru-RU" dirty="0" err="1">
                <a:latin typeface="Akrobat" panose="00000600000000000000" pitchFamily="50" charset="-52"/>
              </a:rPr>
              <a:t>ТСиСА</a:t>
            </a:r>
            <a:endParaRPr lang="ru-RU" dirty="0">
              <a:latin typeface="Akrobat" panose="00000600000000000000" pitchFamily="50" charset="-52"/>
            </a:endParaRPr>
          </a:p>
          <a:p>
            <a:pPr lvl="0">
              <a:spcAft>
                <a:spcPts val="0"/>
              </a:spcAft>
            </a:pPr>
            <a:r>
              <a:rPr lang="ru-RU" dirty="0">
                <a:latin typeface="Akrobat" panose="00000600000000000000" pitchFamily="50" charset="-52"/>
              </a:rPr>
              <a:t>“Формализация сложных систем”</a:t>
            </a:r>
          </a:p>
          <a:p>
            <a:pPr lvl="0">
              <a:spcAft>
                <a:spcPts val="0"/>
              </a:spcAft>
            </a:pPr>
            <a:r>
              <a:rPr lang="ru-RU" dirty="0">
                <a:latin typeface="Akrobat" panose="00000600000000000000" pitchFamily="50" charset="-52"/>
              </a:rPr>
              <a:t>Марчук Иван ИУ6-72Б</a:t>
            </a:r>
          </a:p>
        </p:txBody>
      </p:sp>
    </p:spTree>
    <p:extLst>
      <p:ext uri="{BB962C8B-B14F-4D97-AF65-F5344CB8AC3E}">
        <p14:creationId xmlns:p14="http://schemas.microsoft.com/office/powerpoint/2010/main" val="328502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188AC-C0A5-42FC-9635-D95F5029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krobat Black" panose="00000A00000000000000" pitchFamily="2" charset="-52"/>
              </a:rPr>
              <a:t>Формальное описание системы</a:t>
            </a:r>
            <a:endParaRPr lang="ru-RU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3299-E1BA-4DD8-BFAE-910DF197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krobat Black" panose="00000A00000000000000" pitchFamily="2" charset="-52"/>
              </a:rPr>
              <a:t>S = &lt; </a:t>
            </a:r>
            <a:r>
              <a:rPr lang="ru-RU" dirty="0" err="1">
                <a:latin typeface="Akrobat Black" panose="00000A00000000000000" pitchFamily="2" charset="-52"/>
              </a:rPr>
              <a:t>ψ</a:t>
            </a:r>
            <a:r>
              <a:rPr lang="ru-RU" baseline="-25000" dirty="0" err="1">
                <a:latin typeface="Akrobat Black" panose="00000A00000000000000" pitchFamily="2" charset="-52"/>
              </a:rPr>
              <a:t>a</a:t>
            </a:r>
            <a:r>
              <a:rPr lang="ru-RU" dirty="0">
                <a:latin typeface="Akrobat Black" panose="00000A00000000000000" pitchFamily="2" charset="-52"/>
              </a:rPr>
              <a:t>, </a:t>
            </a:r>
            <a:r>
              <a:rPr lang="ru-RU" dirty="0" err="1">
                <a:latin typeface="Akrobat Black" panose="00000A00000000000000" pitchFamily="2" charset="-52"/>
              </a:rPr>
              <a:t>ψ</a:t>
            </a:r>
            <a:r>
              <a:rPr lang="ru-RU" baseline="-25000" dirty="0" err="1">
                <a:latin typeface="Akrobat Black" panose="00000A00000000000000" pitchFamily="2" charset="-52"/>
              </a:rPr>
              <a:t>b</a:t>
            </a:r>
            <a:r>
              <a:rPr lang="ru-RU" dirty="0">
                <a:latin typeface="Akrobat Black" panose="00000A00000000000000" pitchFamily="2" charset="-52"/>
              </a:rPr>
              <a:t>,  P</a:t>
            </a:r>
            <a:r>
              <a:rPr lang="ru-RU" baseline="-25000" dirty="0">
                <a:latin typeface="Akrobat Black" panose="00000A00000000000000" pitchFamily="2" charset="-52"/>
              </a:rPr>
              <a:t>0</a:t>
            </a:r>
            <a:r>
              <a:rPr lang="ru-RU" dirty="0">
                <a:latin typeface="Akrobat Black" panose="00000A00000000000000" pitchFamily="2" charset="-52"/>
              </a:rPr>
              <a:t> (</a:t>
            </a:r>
            <a:r>
              <a:rPr lang="ru-RU" dirty="0" err="1">
                <a:latin typeface="Akrobat Black" panose="00000A00000000000000" pitchFamily="2" charset="-52"/>
              </a:rPr>
              <a:t>ψ</a:t>
            </a:r>
            <a:r>
              <a:rPr lang="ru-RU" baseline="-25000" dirty="0" err="1">
                <a:latin typeface="Akrobat Black" panose="00000A00000000000000" pitchFamily="2" charset="-52"/>
              </a:rPr>
              <a:t>a</a:t>
            </a:r>
            <a:r>
              <a:rPr lang="ru-RU" dirty="0">
                <a:latin typeface="Akrobat Black" panose="00000A00000000000000" pitchFamily="2" charset="-52"/>
              </a:rPr>
              <a:t>, </a:t>
            </a:r>
            <a:r>
              <a:rPr lang="ru-RU" dirty="0" err="1">
                <a:latin typeface="Akrobat Black" panose="00000A00000000000000" pitchFamily="2" charset="-52"/>
              </a:rPr>
              <a:t>ψ</a:t>
            </a:r>
            <a:r>
              <a:rPr lang="ru-RU" baseline="-25000" dirty="0" err="1">
                <a:latin typeface="Akrobat Black" panose="00000A00000000000000" pitchFamily="2" charset="-52"/>
              </a:rPr>
              <a:t>b</a:t>
            </a:r>
            <a:r>
              <a:rPr lang="ru-RU" dirty="0">
                <a:latin typeface="Akrobat Black" panose="00000A00000000000000" pitchFamily="2" charset="-52"/>
              </a:rPr>
              <a:t>) &gt;</a:t>
            </a: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krobat" panose="00000600000000000000" pitchFamily="50" charset="-52"/>
              </a:rPr>
              <a:t>S – система</a:t>
            </a: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err="1">
                <a:latin typeface="Akrobat" panose="00000600000000000000" pitchFamily="50" charset="-52"/>
              </a:rPr>
              <a:t>ψ</a:t>
            </a:r>
            <a:r>
              <a:rPr lang="ru-RU" baseline="-25000" dirty="0" err="1">
                <a:latin typeface="Akrobat" panose="00000600000000000000" pitchFamily="50" charset="-52"/>
              </a:rPr>
              <a:t>a</a:t>
            </a:r>
            <a:r>
              <a:rPr lang="ru-RU" dirty="0">
                <a:latin typeface="Akrobat" panose="00000600000000000000" pitchFamily="50" charset="-52"/>
              </a:rPr>
              <a:t> – подмодель, определяющая поведение системы</a:t>
            </a: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err="1">
                <a:latin typeface="Akrobat" panose="00000600000000000000" pitchFamily="50" charset="-52"/>
              </a:rPr>
              <a:t>ψ</a:t>
            </a:r>
            <a:r>
              <a:rPr lang="ru-RU" baseline="-25000" dirty="0" err="1">
                <a:latin typeface="Akrobat" panose="00000600000000000000" pitchFamily="50" charset="-52"/>
              </a:rPr>
              <a:t>b</a:t>
            </a:r>
            <a:r>
              <a:rPr lang="ru-RU" dirty="0">
                <a:latin typeface="Akrobat" panose="00000600000000000000" pitchFamily="50" charset="-52"/>
              </a:rPr>
              <a:t> – это подмодель, определяющая структуру системы, при её внутреннем рассмотрении</a:t>
            </a: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krobat" panose="00000600000000000000" pitchFamily="50" charset="-52"/>
              </a:rPr>
              <a:t>P</a:t>
            </a:r>
            <a:r>
              <a:rPr lang="ru-RU" baseline="-25000" dirty="0">
                <a:latin typeface="Akrobat" panose="00000600000000000000" pitchFamily="50" charset="-52"/>
              </a:rPr>
              <a:t>0</a:t>
            </a:r>
            <a:r>
              <a:rPr lang="ru-RU" dirty="0">
                <a:latin typeface="Akrobat" panose="00000600000000000000" pitchFamily="50" charset="-52"/>
              </a:rPr>
              <a:t> – предикат целостности, определяющий назначение системы, семантику моделей</a:t>
            </a:r>
          </a:p>
          <a:p>
            <a:pPr marL="0" lv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err="1">
                <a:latin typeface="Akrobat Black" panose="00000A00000000000000" pitchFamily="2" charset="-52"/>
              </a:rPr>
              <a:t>ψ</a:t>
            </a:r>
            <a:r>
              <a:rPr lang="ru-RU" baseline="-25000" dirty="0" err="1">
                <a:latin typeface="Akrobat Black" panose="00000A00000000000000" pitchFamily="2" charset="-52"/>
              </a:rPr>
              <a:t>a</a:t>
            </a:r>
            <a:r>
              <a:rPr lang="ru-RU" dirty="0">
                <a:latin typeface="Akrobat Black" panose="00000A00000000000000" pitchFamily="2" charset="-52"/>
              </a:rPr>
              <a:t> = &lt;x, y, z, f, g&gt;</a:t>
            </a: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krobat" panose="00000600000000000000" pitchFamily="50" charset="-52"/>
              </a:rPr>
              <a:t>x=x(t) – входной поток (набор предлагаемых транзакций)</a:t>
            </a: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krobat" panose="00000600000000000000" pitchFamily="50" charset="-52"/>
              </a:rPr>
              <a:t>y=y(t) – выходной поток (набор событий + информация о цепочке блоков по запросу)</a:t>
            </a: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krobat" panose="00000600000000000000" pitchFamily="50" charset="-52"/>
              </a:rPr>
              <a:t>z=z(t) – состояние модели (содержимое цепочки блоков)</a:t>
            </a: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krobat" panose="00000600000000000000" pitchFamily="50" charset="-52"/>
              </a:rPr>
              <a:t>f, g – функционалы (глобальные уравнения системы), задающие текущие значения выходного сигнала y(t) и внутреннего состояния z(t).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03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8BE70-9A9E-40A0-81CA-D58EC47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krobat Black" panose="00000A00000000000000" pitchFamily="2" charset="-52"/>
              </a:rPr>
              <a:t>Модель “Черного ящика”</a:t>
            </a:r>
            <a:endParaRPr lang="ru-RU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AE72E-0E88-4475-B827-01D03393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01795"/>
            <a:ext cx="10131425" cy="3649133"/>
          </a:xfrm>
        </p:spPr>
        <p:txBody>
          <a:bodyPr/>
          <a:lstStyle/>
          <a:p>
            <a:r>
              <a:rPr lang="ru-RU" dirty="0">
                <a:latin typeface="Akrobat" panose="00000600000000000000" pitchFamily="50" charset="-52"/>
              </a:rPr>
              <a:t>Черный ящик – термин, используемый для обозначения</a:t>
            </a:r>
            <a:r>
              <a:rPr lang="en-US" dirty="0">
                <a:latin typeface="Akrobat" panose="00000600000000000000" pitchFamily="50" charset="-52"/>
              </a:rPr>
              <a:t> </a:t>
            </a:r>
            <a:r>
              <a:rPr lang="ru-RU" dirty="0">
                <a:latin typeface="Akrobat" panose="00000600000000000000" pitchFamily="50" charset="-52"/>
              </a:rPr>
              <a:t>системы, внутреннее устройство и механизм работы</a:t>
            </a:r>
            <a:r>
              <a:rPr lang="en-US" dirty="0">
                <a:latin typeface="Akrobat" panose="00000600000000000000" pitchFamily="50" charset="-52"/>
              </a:rPr>
              <a:t> </a:t>
            </a:r>
            <a:r>
              <a:rPr lang="ru-RU" dirty="0">
                <a:latin typeface="Akrobat" panose="00000600000000000000" pitchFamily="50" charset="-52"/>
              </a:rPr>
              <a:t>которой очень сложны, неизвестны или неважны в рамках</a:t>
            </a:r>
            <a:r>
              <a:rPr lang="en-US" dirty="0">
                <a:latin typeface="Akrobat" panose="00000600000000000000" pitchFamily="50" charset="-52"/>
              </a:rPr>
              <a:t> </a:t>
            </a:r>
            <a:r>
              <a:rPr lang="ru-RU" dirty="0">
                <a:latin typeface="Akrobat" panose="00000600000000000000" pitchFamily="50" charset="-52"/>
              </a:rPr>
              <a:t>данной задачи.</a:t>
            </a:r>
          </a:p>
          <a:p>
            <a:r>
              <a:rPr lang="ru-RU" dirty="0">
                <a:latin typeface="Akrobat" panose="00000600000000000000" pitchFamily="50" charset="-52"/>
              </a:rPr>
              <a:t>«Метод чёрного ящика» — метод исследования таких</a:t>
            </a:r>
            <a:r>
              <a:rPr lang="en-US" dirty="0">
                <a:latin typeface="Akrobat" panose="00000600000000000000" pitchFamily="50" charset="-52"/>
              </a:rPr>
              <a:t> </a:t>
            </a:r>
            <a:r>
              <a:rPr lang="ru-RU" dirty="0">
                <a:latin typeface="Akrobat" panose="00000600000000000000" pitchFamily="50" charset="-52"/>
              </a:rPr>
              <a:t>систем, когда вместо свойств и взаимосвязей составных</a:t>
            </a:r>
            <a:r>
              <a:rPr lang="en-US" dirty="0">
                <a:latin typeface="Akrobat" panose="00000600000000000000" pitchFamily="50" charset="-52"/>
              </a:rPr>
              <a:t> </a:t>
            </a:r>
            <a:r>
              <a:rPr lang="ru-RU" dirty="0">
                <a:latin typeface="Akrobat" panose="00000600000000000000" pitchFamily="50" charset="-52"/>
              </a:rPr>
              <a:t>частей системы, изучается реакция системы, как целого,</a:t>
            </a:r>
            <a:r>
              <a:rPr lang="en-US" dirty="0">
                <a:latin typeface="Akrobat" panose="00000600000000000000" pitchFamily="50" charset="-52"/>
              </a:rPr>
              <a:t> </a:t>
            </a:r>
            <a:r>
              <a:rPr lang="ru-RU" dirty="0">
                <a:latin typeface="Akrobat" panose="00000600000000000000" pitchFamily="50" charset="-52"/>
              </a:rPr>
              <a:t>на изменяющиеся условия.</a:t>
            </a:r>
            <a:endParaRPr lang="en-US" dirty="0">
              <a:latin typeface="Akrobat" panose="00000600000000000000" pitchFamily="50" charset="-52"/>
            </a:endParaRPr>
          </a:p>
          <a:p>
            <a:r>
              <a:rPr lang="ru-RU" dirty="0">
                <a:latin typeface="Akrobat" panose="00000600000000000000" pitchFamily="50" charset="-52"/>
              </a:rPr>
              <a:t>Так как внутренняя структура системы слишком сложна для формального описания, предлагается рассматривать систему в качестве черного ящика.</a:t>
            </a:r>
          </a:p>
          <a:p>
            <a:endParaRPr lang="en-US" dirty="0">
              <a:latin typeface="Akrobat" panose="00000600000000000000" pitchFamily="50" charset="-52"/>
            </a:endParaRPr>
          </a:p>
          <a:p>
            <a:endParaRPr lang="ru-RU" dirty="0">
              <a:latin typeface="Akrobat" panose="00000600000000000000" pitchFamily="50" charset="-52"/>
            </a:endParaRPr>
          </a:p>
        </p:txBody>
      </p:sp>
      <p:pic>
        <p:nvPicPr>
          <p:cNvPr id="4" name="Google Shape;215;p26">
            <a:extLst>
              <a:ext uri="{FF2B5EF4-FFF2-40B4-BE49-F238E27FC236}">
                <a16:creationId xmlns:a16="http://schemas.microsoft.com/office/drawing/2014/main" id="{12267281-8D88-48AC-9BA8-F5AD8C219E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56000" y="3962400"/>
            <a:ext cx="4391025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0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CDF5C4-1B84-466D-8F7C-88B77CCD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5268"/>
            <a:ext cx="12191999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Akrobat Black" panose="00000A00000000000000" pitchFamily="2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179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6EB1-0579-4773-802D-0FB6E7B9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krobat Black" panose="00000A00000000000000" pitchFamily="2" charset="-52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70D24-DFEA-4F1D-B28A-38ED913A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95000"/>
              </a:lnSpc>
              <a:spcAft>
                <a:spcPts val="0"/>
              </a:spcAft>
              <a:buSzPts val="1018"/>
              <a:buNone/>
            </a:pPr>
            <a:r>
              <a:rPr lang="ru-RU" sz="2400" b="1" dirty="0">
                <a:latin typeface="Akrobat Black" panose="00000A00000000000000" pitchFamily="2" charset="-52"/>
              </a:rPr>
              <a:t>Системный анализ </a:t>
            </a:r>
            <a:r>
              <a:rPr lang="ru-RU" sz="2400" dirty="0">
                <a:latin typeface="Akrobat" panose="00000600000000000000" pitchFamily="50" charset="-52"/>
              </a:rPr>
              <a:t>— это научно-методологическая дисциплина, которая изучает </a:t>
            </a:r>
            <a:r>
              <a:rPr lang="ru-RU" sz="2400" dirty="0">
                <a:latin typeface="Akrobat Black" panose="00000A00000000000000" pitchFamily="2" charset="-52"/>
              </a:rPr>
              <a:t>принципы, методы и средства </a:t>
            </a:r>
            <a:r>
              <a:rPr lang="ru-RU" sz="2400" dirty="0">
                <a:latin typeface="Akrobat" panose="00000600000000000000" pitchFamily="50" charset="-52"/>
              </a:rPr>
              <a:t>исследования сложных объектов посредством </a:t>
            </a:r>
            <a:r>
              <a:rPr lang="ru-RU" sz="2400" dirty="0">
                <a:latin typeface="Akrobat Black" panose="00000A00000000000000" pitchFamily="2" charset="-52"/>
              </a:rPr>
              <a:t>представления</a:t>
            </a:r>
            <a:r>
              <a:rPr lang="ru-RU" sz="2400" dirty="0">
                <a:latin typeface="Akrobat" panose="00000600000000000000" pitchFamily="50" charset="-52"/>
              </a:rPr>
              <a:t> их </a:t>
            </a:r>
            <a:r>
              <a:rPr lang="ru-RU" sz="2400" dirty="0">
                <a:latin typeface="Akrobat Black" panose="00000A00000000000000" pitchFamily="2" charset="-52"/>
              </a:rPr>
              <a:t>в качестве систем </a:t>
            </a:r>
            <a:r>
              <a:rPr lang="ru-RU" sz="2400" dirty="0">
                <a:latin typeface="Akrobat" panose="00000600000000000000" pitchFamily="50" charset="-52"/>
              </a:rPr>
              <a:t>и </a:t>
            </a:r>
            <a:r>
              <a:rPr lang="ru-RU" sz="2400" dirty="0">
                <a:latin typeface="Akrobat Black" panose="00000A00000000000000" pitchFamily="2" charset="-52"/>
              </a:rPr>
              <a:t>анализа</a:t>
            </a:r>
            <a:r>
              <a:rPr lang="ru-RU" sz="2400" dirty="0">
                <a:latin typeface="Akrobat" panose="00000600000000000000" pitchFamily="50" charset="-52"/>
              </a:rPr>
              <a:t> этих систем.</a:t>
            </a:r>
          </a:p>
          <a:p>
            <a:pPr marL="0" indent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-RU" sz="2400" dirty="0">
                <a:latin typeface="Akrobat" panose="00000600000000000000" pitchFamily="50" charset="-52"/>
              </a:rPr>
              <a:t>Системный анализ использует </a:t>
            </a:r>
            <a:r>
              <a:rPr lang="ru-RU" sz="2400" dirty="0" err="1">
                <a:latin typeface="Akrobat Black" panose="00000A00000000000000" pitchFamily="2" charset="-52"/>
              </a:rPr>
              <a:t>макроподход</a:t>
            </a:r>
            <a:r>
              <a:rPr lang="ru-RU" sz="2400" dirty="0">
                <a:latin typeface="Akrobat" panose="00000600000000000000" pitchFamily="50" charset="-52"/>
              </a:rPr>
              <a:t>: При изучении сложного объекта главное внимание уделяется </a:t>
            </a:r>
            <a:r>
              <a:rPr lang="ru-RU" sz="2400" dirty="0">
                <a:latin typeface="Akrobat Black" panose="00000A00000000000000" pitchFamily="2" charset="-52"/>
              </a:rPr>
              <a:t>внешним связям объекта с другими системами</a:t>
            </a:r>
            <a:r>
              <a:rPr lang="ru-RU" sz="2400" dirty="0">
                <a:latin typeface="Akrobat" panose="00000600000000000000" pitchFamily="50" charset="-52"/>
              </a:rPr>
              <a:t>, а не его детальной внутренней структуре. </a:t>
            </a:r>
          </a:p>
          <a:p>
            <a:pPr marL="0" lvl="0" indent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-RU" sz="2400" dirty="0">
                <a:latin typeface="Akrobat" panose="00000600000000000000" pitchFamily="50" charset="-52"/>
              </a:rPr>
              <a:t>Также, системный анализ использует </a:t>
            </a:r>
            <a:r>
              <a:rPr lang="ru-RU" sz="2400" dirty="0">
                <a:latin typeface="Akrobat Black" panose="00000A00000000000000" pitchFamily="2" charset="-52"/>
              </a:rPr>
              <a:t>функциональный подход</a:t>
            </a:r>
            <a:r>
              <a:rPr lang="ru-RU" sz="2400" dirty="0">
                <a:latin typeface="Akrobat" panose="00000600000000000000" pitchFamily="50" charset="-52"/>
              </a:rPr>
              <a:t>: при изучении сложного объекта приоритет отдается его </a:t>
            </a:r>
            <a:r>
              <a:rPr lang="ru-RU" sz="2400" dirty="0">
                <a:latin typeface="Akrobat Black" panose="00000A00000000000000" pitchFamily="2" charset="-52"/>
              </a:rPr>
              <a:t>целям и функциям</a:t>
            </a:r>
            <a:r>
              <a:rPr lang="ru-RU" sz="2400" dirty="0">
                <a:latin typeface="Akrobat" panose="00000600000000000000" pitchFamily="50" charset="-52"/>
              </a:rPr>
              <a:t>, из которых выводится </a:t>
            </a:r>
            <a:r>
              <a:rPr lang="ru-RU" sz="2400" dirty="0">
                <a:latin typeface="Akrobat Black" panose="00000A00000000000000" pitchFamily="2" charset="-52"/>
              </a:rPr>
              <a:t>структура</a:t>
            </a:r>
            <a:r>
              <a:rPr lang="ru-RU" sz="2400" dirty="0">
                <a:latin typeface="Akrobat" panose="00000600000000000000" pitchFamily="50" charset="-52"/>
              </a:rPr>
              <a:t> (а не наоборот)</a:t>
            </a:r>
          </a:p>
        </p:txBody>
      </p:sp>
    </p:spTree>
    <p:extLst>
      <p:ext uri="{BB962C8B-B14F-4D97-AF65-F5344CB8AC3E}">
        <p14:creationId xmlns:p14="http://schemas.microsoft.com/office/powerpoint/2010/main" val="1019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6691B-6846-4F65-9A2D-82FA277D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krobat Black" panose="00000A00000000000000" pitchFamily="2" charset="-52"/>
              </a:rPr>
              <a:t>О системе представленной в лабораторной работе и целях для которых она используется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82433-DB01-4907-B15E-DC0965CE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>
                <a:latin typeface="Akrobat" panose="00000600000000000000" pitchFamily="50" charset="-52"/>
              </a:rPr>
              <a:t>Технология кроссплатформенного программирования микроконтроллеров в интегрированной среде разработки </a:t>
            </a:r>
            <a:r>
              <a:rPr lang="ru-RU" sz="2400" dirty="0" err="1">
                <a:latin typeface="Akrobat" panose="00000600000000000000" pitchFamily="50" charset="-52"/>
              </a:rPr>
              <a:t>arduino</a:t>
            </a:r>
            <a:r>
              <a:rPr lang="ru-RU" sz="2400" dirty="0">
                <a:latin typeface="Akrobat" panose="00000600000000000000" pitchFamily="50" charset="-52"/>
              </a:rPr>
              <a:t> – это программное средство создающее и использующее технологический концепт, которого должны придерживаться разработчики программных библиотек-ядер для различных типов микроконтроллерных архитектур, для обеспечения совместимости кода ядер с общими библиотеками периферии микроконтроллеров (система обеспечивающая </a:t>
            </a:r>
            <a:r>
              <a:rPr lang="ru-RU" sz="2400" dirty="0" err="1">
                <a:latin typeface="Akrobat" panose="00000600000000000000" pitchFamily="50" charset="-52"/>
              </a:rPr>
              <a:t>мультиплатформенность</a:t>
            </a:r>
            <a:r>
              <a:rPr lang="ru-RU" sz="2400" dirty="0">
                <a:latin typeface="Akrobat" panose="00000600000000000000" pitchFamily="50" charset="-52"/>
              </a:rPr>
              <a:t>).</a:t>
            </a:r>
          </a:p>
          <a:p>
            <a:r>
              <a:rPr lang="ru-RU" sz="2400" dirty="0">
                <a:latin typeface="Akrobat" panose="00000600000000000000" pitchFamily="50" charset="-52"/>
              </a:rPr>
              <a:t>Целью данной технологии является возможность использования общей системы команд при написании кода в среде </a:t>
            </a:r>
            <a:r>
              <a:rPr lang="en-US" sz="2400" dirty="0" err="1">
                <a:latin typeface="Akrobat" panose="00000600000000000000" pitchFamily="50" charset="-52"/>
              </a:rPr>
              <a:t>arduino</a:t>
            </a:r>
            <a:r>
              <a:rPr lang="ru-RU" sz="2400" dirty="0">
                <a:latin typeface="Akrobat" panose="00000600000000000000" pitchFamily="50" charset="-52"/>
              </a:rPr>
              <a:t>, для возможности переноса частей кода программ с одной архитектуры на другую и ускорения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108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A74C7-4623-4A31-B39F-6DA10971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krobat Black" panose="00000A00000000000000" pitchFamily="2" charset="-52"/>
              </a:rPr>
              <a:t>Свойства системы</a:t>
            </a:r>
            <a:endParaRPr lang="ru-RU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DC222-30B1-4353-B1AE-C7EB08DE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11409"/>
            <a:ext cx="10131425" cy="3649133"/>
          </a:xfrm>
        </p:spPr>
        <p:txBody>
          <a:bodyPr numCol="2">
            <a:noAutofit/>
          </a:bodyPr>
          <a:lstStyle/>
          <a:p>
            <a:r>
              <a:rPr lang="ru-RU" sz="2400" dirty="0">
                <a:latin typeface="Akrobat Black" panose="00000A00000000000000" pitchFamily="2" charset="-52"/>
              </a:rPr>
              <a:t>Общие:</a:t>
            </a:r>
          </a:p>
          <a:p>
            <a:pPr lvl="1"/>
            <a:r>
              <a:rPr lang="ru-RU" sz="2400" dirty="0" err="1">
                <a:latin typeface="Akrobat" panose="00000600000000000000" pitchFamily="50" charset="-52"/>
              </a:rPr>
              <a:t>Искуственная</a:t>
            </a:r>
            <a:endParaRPr lang="ru-RU" sz="2400" dirty="0">
              <a:latin typeface="Akrobat" panose="00000600000000000000" pitchFamily="50" charset="-52"/>
            </a:endParaRPr>
          </a:p>
          <a:p>
            <a:pPr lvl="1"/>
            <a:r>
              <a:rPr lang="ru-RU" sz="2400" dirty="0">
                <a:latin typeface="Akrobat" panose="00000600000000000000" pitchFamily="50" charset="-52"/>
              </a:rPr>
              <a:t>Открытая</a:t>
            </a:r>
          </a:p>
          <a:p>
            <a:pPr lvl="1"/>
            <a:endParaRPr lang="ru-RU" sz="2400" dirty="0">
              <a:latin typeface="Akrobat Black" panose="00000A00000000000000" pitchFamily="2" charset="-52"/>
            </a:endParaRPr>
          </a:p>
          <a:p>
            <a:r>
              <a:rPr lang="ru-RU" sz="2400" dirty="0">
                <a:latin typeface="Akrobat Black" panose="00000A00000000000000" pitchFamily="2" charset="-52"/>
              </a:rPr>
              <a:t>Структура:</a:t>
            </a:r>
          </a:p>
          <a:p>
            <a:pPr lvl="1"/>
            <a:r>
              <a:rPr lang="ru-RU" sz="2400" dirty="0">
                <a:latin typeface="Akrobat" panose="00000600000000000000" pitchFamily="50" charset="-52"/>
              </a:rPr>
              <a:t>Иерархическая</a:t>
            </a:r>
          </a:p>
          <a:p>
            <a:pPr marL="457200" lvl="1" indent="0">
              <a:buNone/>
            </a:pPr>
            <a:r>
              <a:rPr lang="ru-RU" sz="2400" dirty="0">
                <a:latin typeface="Akrobat" panose="00000600000000000000" pitchFamily="50" charset="-52"/>
              </a:rPr>
              <a:t>    упорядоченность</a:t>
            </a:r>
          </a:p>
          <a:p>
            <a:pPr marL="457200" lvl="1" indent="0"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pPr marL="457200" lvl="1" indent="0">
              <a:buNone/>
            </a:pPr>
            <a:endParaRPr lang="ru-RU" sz="2400" dirty="0">
              <a:latin typeface="Akrobat Black" panose="00000A00000000000000" pitchFamily="2" charset="-52"/>
            </a:endParaRPr>
          </a:p>
          <a:p>
            <a:r>
              <a:rPr lang="ru-RU" sz="2400" dirty="0">
                <a:latin typeface="Akrobat Black" panose="00000A00000000000000" pitchFamily="2" charset="-52"/>
              </a:rPr>
              <a:t>Динамика:</a:t>
            </a:r>
          </a:p>
          <a:p>
            <a:pPr lvl="1"/>
            <a:r>
              <a:rPr lang="ru-RU" sz="2400" dirty="0">
                <a:latin typeface="Akrobat" panose="00000600000000000000" pitchFamily="50" charset="-52"/>
              </a:rPr>
              <a:t>Адаптивность</a:t>
            </a:r>
          </a:p>
          <a:p>
            <a:pPr lvl="1"/>
            <a:r>
              <a:rPr lang="ru-RU" sz="2400" dirty="0">
                <a:latin typeface="Akrobat" panose="00000600000000000000" pitchFamily="50" charset="-52"/>
              </a:rPr>
              <a:t>Совместимость</a:t>
            </a:r>
          </a:p>
          <a:p>
            <a:pPr lvl="1"/>
            <a:r>
              <a:rPr lang="ru-RU" sz="2400" dirty="0">
                <a:latin typeface="Akrobat" panose="00000600000000000000" pitchFamily="50" charset="-52"/>
              </a:rPr>
              <a:t>Оптимизация</a:t>
            </a:r>
          </a:p>
          <a:p>
            <a:pPr lvl="1"/>
            <a:endParaRPr lang="ru-RU" sz="2400" dirty="0">
              <a:latin typeface="Akrobat Black" panose="00000A00000000000000" pitchFamily="2" charset="-52"/>
            </a:endParaRPr>
          </a:p>
          <a:p>
            <a:r>
              <a:rPr lang="ru-RU" sz="2400" dirty="0">
                <a:latin typeface="Akrobat Black" panose="00000A00000000000000" pitchFamily="2" charset="-52"/>
              </a:rPr>
              <a:t>Описание и управление:</a:t>
            </a:r>
          </a:p>
          <a:p>
            <a:pPr lvl="1"/>
            <a:r>
              <a:rPr lang="ru-RU" sz="2400" dirty="0">
                <a:latin typeface="Akrobat" panose="00000600000000000000" pitchFamily="50" charset="-52"/>
              </a:rPr>
              <a:t>Многовариантность</a:t>
            </a:r>
          </a:p>
          <a:p>
            <a:pPr lvl="1"/>
            <a:r>
              <a:rPr lang="ru-RU" sz="2400" dirty="0">
                <a:latin typeface="Akrobat" panose="00000600000000000000" pitchFamily="50" charset="-52"/>
              </a:rPr>
              <a:t>Неоднозначность оптимальности</a:t>
            </a:r>
          </a:p>
          <a:p>
            <a:pPr lvl="1"/>
            <a:endParaRPr lang="ru-RU" sz="2400" dirty="0">
              <a:latin typeface="Akrob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2139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D1E17-907F-4DD9-98B3-E722915B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krobat Black" panose="00000A00000000000000" pitchFamily="2" charset="-52"/>
              </a:rPr>
              <a:t>Структурная схема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215EC3-992E-4364-B578-9D79DE6B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1692513"/>
            <a:ext cx="10676545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9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C7E1-961C-4D34-92EE-6C4E5C55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krobat Black" panose="00000A00000000000000" pitchFamily="2" charset="-52"/>
              </a:rPr>
              <a:t>Подсистемы и их цели</a:t>
            </a:r>
            <a:endParaRPr lang="ru-RU" dirty="0">
              <a:latin typeface="Akrobat Black" panose="00000A00000000000000" pitchFamily="2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736537E-6A07-41D0-A28C-A415FCE47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77207"/>
              </p:ext>
            </p:extLst>
          </p:nvPr>
        </p:nvGraphicFramePr>
        <p:xfrm>
          <a:off x="2784475" y="1986014"/>
          <a:ext cx="5934075" cy="4377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3473785722"/>
                    </a:ext>
                  </a:extLst>
                </a:gridCol>
                <a:gridCol w="2967355">
                  <a:extLst>
                    <a:ext uri="{9D8B030D-6E8A-4147-A177-3AD203B41FA5}">
                      <a16:colId xmlns:a16="http://schemas.microsoft.com/office/drawing/2014/main" val="793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Подсистема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50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Менеджер библиотек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Система управления стандартными библиотеками, использующими язык С или </a:t>
                      </a:r>
                      <a:r>
                        <a:rPr lang="en-US" sz="1600" dirty="0">
                          <a:effectLst/>
                        </a:rPr>
                        <a:t>Arduino C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25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Командное ядро языка </a:t>
                      </a:r>
                      <a:r>
                        <a:rPr lang="en-US" sz="1600">
                          <a:effectLst/>
                        </a:rPr>
                        <a:t>ARDUINO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Использующее стандартный набор команд ядро, обеспечивающее кроссплатформенность кода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93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Подключаемое ядро</a:t>
                      </a:r>
                      <a:r>
                        <a:rPr lang="ru-RU" sz="1100">
                          <a:effectLst/>
                        </a:rPr>
                        <a:t> </a:t>
                      </a:r>
                      <a:r>
                        <a:rPr lang="ru-RU" sz="1600">
                          <a:effectLst/>
                        </a:rPr>
                        <a:t>от стороннего разработчика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Ядро преобразующее команды из командного ядра </a:t>
                      </a:r>
                      <a:r>
                        <a:rPr lang="en-US" sz="1600">
                          <a:effectLst/>
                        </a:rPr>
                        <a:t>Arduino </a:t>
                      </a:r>
                      <a:r>
                        <a:rPr lang="ru-RU" sz="1600">
                          <a:effectLst/>
                        </a:rPr>
                        <a:t>в команды ассемблера микроконтроллера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433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Программы прошивки микроконтроллеров (например Avrdude)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Программы обеспечивающие возможность прошивки и отладки программной памяти микроконтроллеров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68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62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AEE60-9D27-444D-A269-9EBC9156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krobat Black" panose="00000A00000000000000" pitchFamily="2" charset="-52"/>
              </a:rPr>
              <a:t>Целевые показатели</a:t>
            </a:r>
            <a:endParaRPr lang="ru-RU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61141-B17A-45F1-BFA2-6BD38513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Переносимость кода между микроконтроллерными архитектурами</a:t>
            </a:r>
          </a:p>
          <a:p>
            <a:r>
              <a:rPr lang="ru-RU" dirty="0"/>
              <a:t>Увеличение скорости разработки</a:t>
            </a:r>
          </a:p>
          <a:p>
            <a:r>
              <a:rPr lang="ru-RU" dirty="0"/>
              <a:t>Оптимизация скомпилированного кода</a:t>
            </a:r>
          </a:p>
          <a:p>
            <a:r>
              <a:rPr lang="ru-RU" dirty="0"/>
              <a:t>Диапазон поддерживаемых функций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53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496BD-B67D-41A1-9D01-45500198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krobat Black" panose="00000A00000000000000" pitchFamily="2" charset="-52"/>
              </a:rPr>
              <a:t>Факторы, влияющие на целевой показатель</a:t>
            </a:r>
            <a:endParaRPr lang="ru-RU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D4937-B317-4BFF-86DA-361155E3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Качество интеграции библиотек</a:t>
            </a:r>
          </a:p>
          <a:p>
            <a:r>
              <a:rPr lang="ru-RU" dirty="0"/>
              <a:t>Уровень программной оптимизации встраиваемых частей (</a:t>
            </a:r>
            <a:r>
              <a:rPr lang="ru-RU" dirty="0" err="1"/>
              <a:t>бибилиотек</a:t>
            </a:r>
            <a:r>
              <a:rPr lang="ru-RU" dirty="0"/>
              <a:t> и ядер)</a:t>
            </a:r>
          </a:p>
          <a:p>
            <a:r>
              <a:rPr lang="ru-RU" dirty="0"/>
              <a:t>Уровень соблюдения во встраиваемых ядрах стандартов программного ядра </a:t>
            </a:r>
            <a:r>
              <a:rPr lang="en-US" dirty="0"/>
              <a:t>Arduino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63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CC9B2-D050-46D9-AE6B-0F60A33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krobat Black" panose="00000A00000000000000" pitchFamily="2" charset="-52"/>
              </a:rPr>
              <a:t>Входные переменные</a:t>
            </a:r>
            <a:endParaRPr lang="ru-RU" dirty="0">
              <a:latin typeface="Akrobat Black" panose="00000A00000000000000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BC7A0-A1A8-4928-BE16-5A75222B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krobat Black" panose="00000A00000000000000" pitchFamily="2" charset="-52"/>
              </a:rPr>
              <a:t>Текст программы</a:t>
            </a:r>
          </a:p>
          <a:p>
            <a:r>
              <a:rPr lang="ru-RU" dirty="0">
                <a:latin typeface="Akrobat Black" panose="00000A00000000000000" pitchFamily="2" charset="-52"/>
              </a:rPr>
              <a:t>Используемое микроконтроллерное ядро</a:t>
            </a:r>
          </a:p>
          <a:p>
            <a:r>
              <a:rPr lang="ru-RU" dirty="0">
                <a:latin typeface="Akrobat Black" panose="00000A00000000000000" pitchFamily="2" charset="-52"/>
              </a:rPr>
              <a:t>Программные библиотеки</a:t>
            </a:r>
            <a:r>
              <a:rPr lang="en-US" dirty="0">
                <a:latin typeface="Akrobat Black" panose="00000A00000000000000" pitchFamily="2" charset="-52"/>
              </a:rPr>
              <a:t> Arduino</a:t>
            </a:r>
            <a:endParaRPr lang="ru-RU" dirty="0">
              <a:latin typeface="Akrobat Black" panose="00000A00000000000000" pitchFamily="2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5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147</TotalTime>
  <Words>564</Words>
  <Application>Microsoft Office PowerPoint</Application>
  <PresentationFormat>Широкоэкранный</PresentationFormat>
  <Paragraphs>70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Akrobat</vt:lpstr>
      <vt:lpstr>Akrobat Black</vt:lpstr>
      <vt:lpstr>Akrobat Bold</vt:lpstr>
      <vt:lpstr>Arial</vt:lpstr>
      <vt:lpstr>Calibri</vt:lpstr>
      <vt:lpstr>Calibri Light</vt:lpstr>
      <vt:lpstr>Небесная</vt:lpstr>
      <vt:lpstr>Системный анализ  технология кроссплатформенного программирования микроконтроллеров в Интегрированной среде разработки arduino </vt:lpstr>
      <vt:lpstr>Введение</vt:lpstr>
      <vt:lpstr>О системе представленной в лабораторной работе и целях для которых она используется</vt:lpstr>
      <vt:lpstr>Свойства системы</vt:lpstr>
      <vt:lpstr>Структурная схема</vt:lpstr>
      <vt:lpstr>Подсистемы и их цели</vt:lpstr>
      <vt:lpstr>Целевые показатели</vt:lpstr>
      <vt:lpstr>Факторы, влияющие на целевой показатель</vt:lpstr>
      <vt:lpstr>Входные переменные</vt:lpstr>
      <vt:lpstr>Формальное описание системы</vt:lpstr>
      <vt:lpstr>Модель “Черного ящика”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Ivan</dc:creator>
  <cp:lastModifiedBy>Ivan</cp:lastModifiedBy>
  <cp:revision>14</cp:revision>
  <dcterms:created xsi:type="dcterms:W3CDTF">2022-09-30T08:30:22Z</dcterms:created>
  <dcterms:modified xsi:type="dcterms:W3CDTF">2022-09-30T10:57:33Z</dcterms:modified>
</cp:coreProperties>
</file>