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61C7A-D309-46EE-A93A-63E569A41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Информационные</a:t>
            </a:r>
            <a:r>
              <a:rPr lang="ru-RU" sz="4000" dirty="0"/>
              <a:t> </a:t>
            </a:r>
            <a:r>
              <a:rPr lang="ru-RU" sz="4400" dirty="0"/>
              <a:t>системы</a:t>
            </a:r>
            <a:br>
              <a:rPr lang="ru-RU" sz="4000" dirty="0"/>
            </a:br>
            <a:r>
              <a:rPr lang="ru-RU" sz="4800" dirty="0"/>
              <a:t> планирования</a:t>
            </a:r>
            <a:r>
              <a:rPr lang="ru-RU" sz="4400" dirty="0"/>
              <a:t> 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на</a:t>
            </a:r>
            <a:r>
              <a:rPr lang="ru-RU" sz="3600" dirty="0"/>
              <a:t> 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современном</a:t>
            </a:r>
            <a:r>
              <a:rPr lang="ru-RU" sz="4000" dirty="0"/>
              <a:t> </a:t>
            </a:r>
            <a:r>
              <a:rPr lang="ru-RU" sz="4400" dirty="0"/>
              <a:t>производстве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7E7C0E-B92D-4376-9063-E1F588029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6719" y="6115721"/>
            <a:ext cx="2875281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Марчук Иван 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ИУ6-72Б</a:t>
            </a:r>
          </a:p>
        </p:txBody>
      </p:sp>
    </p:spTree>
    <p:extLst>
      <p:ext uri="{BB962C8B-B14F-4D97-AF65-F5344CB8AC3E}">
        <p14:creationId xmlns:p14="http://schemas.microsoft.com/office/powerpoint/2010/main" val="279262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C30E1-9824-41FD-9D9C-252496C98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ВСЁ!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AE44DD-475C-4DFE-83BA-A2401F188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79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C0B9B-614E-43D1-AF94-B75A3099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31" y="382385"/>
            <a:ext cx="10940322" cy="1492132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Почему необходимы информационные </a:t>
            </a:r>
            <a:r>
              <a:rPr lang="ru-RU" sz="6000" dirty="0"/>
              <a:t>системы планирования</a:t>
            </a:r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71AED-3801-461F-8CDC-06ED5735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3200" dirty="0"/>
              <a:t>Внедрение ИТ в предприятие может: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2800" dirty="0"/>
              <a:t>Сокращение времени выполнения производственного цикла;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2800" dirty="0"/>
              <a:t>Снижение трудоемкости;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2800" dirty="0"/>
              <a:t>Повышение качества обслуживания </a:t>
            </a:r>
          </a:p>
          <a:p>
            <a:pPr marL="457200" lvl="1" indent="0" algn="just">
              <a:buNone/>
            </a:pPr>
            <a:r>
              <a:rPr lang="ru-RU" sz="2800" dirty="0"/>
              <a:t>клиентов;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2800" dirty="0"/>
              <a:t>Сокращение времени реакции на </a:t>
            </a:r>
          </a:p>
          <a:p>
            <a:pPr marL="457200" lvl="1" indent="0" algn="just">
              <a:buNone/>
            </a:pPr>
            <a:r>
              <a:rPr lang="ru-RU" sz="2800" dirty="0"/>
              <a:t>изменение требований рынка;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2800" dirty="0"/>
              <a:t>И т.д.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BF67F-2053-4786-887A-C7FEF0F5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05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31" y="3512488"/>
            <a:ext cx="4169169" cy="27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D2320-BFB8-4C00-97BD-2417D4A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Общие</a:t>
            </a:r>
            <a:r>
              <a:rPr lang="ru-RU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ru-RU" sz="6000" b="1" dirty="0">
                <a:ln>
                  <a:solidFill>
                    <a:schemeClr val="bg1"/>
                  </a:solidFill>
                </a:ln>
              </a:rPr>
              <a:t>свойства</a:t>
            </a:r>
            <a:r>
              <a:rPr lang="ru-RU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ru-RU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всех</a:t>
            </a:r>
            <a:r>
              <a:rPr lang="ru-RU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ru-RU" sz="6000" b="1" dirty="0">
                <a:ln>
                  <a:solidFill>
                    <a:schemeClr val="bg1"/>
                  </a:solidFill>
                </a:ln>
              </a:rPr>
              <a:t>информационных систем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11A9A-ACE9-4544-BD57-60E60C54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Информационные системы предназначены для сбора, хранения и обработки информации.</a:t>
            </a:r>
          </a:p>
          <a:p>
            <a:r>
              <a:rPr lang="ru-RU" dirty="0"/>
              <a:t>Информационные системы ориентированы на конечного пользователя, не обладающего высокой квалификацией в области вычислительной техники. Поэтому клиентские приложения информационной системы должны обладать простым, удобным, легко осваиваемым интерфейсом.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958D69-B90B-4BAF-A172-FDD02F0A2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11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93" t="1661" r="844" b="1267"/>
          <a:stretch/>
        </p:blipFill>
        <p:spPr>
          <a:xfrm>
            <a:off x="7801759" y="4170089"/>
            <a:ext cx="3435371" cy="25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4FBE0-C042-4A7C-A9CA-50087C05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Какими</a:t>
            </a:r>
            <a:r>
              <a:rPr lang="ru-RU" sz="6700" b="1" dirty="0">
                <a:ln>
                  <a:solidFill>
                    <a:schemeClr val="bg1"/>
                  </a:solidFill>
                </a:ln>
              </a:rPr>
              <a:t> информационные системы</a:t>
            </a:r>
            <a:r>
              <a:rPr lang="ru-RU" sz="5400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ru-RU" sz="54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бывают?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C9F4E-BFBE-400B-AB71-C790268C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ERP (Enterprise Resource Planning)</a:t>
            </a:r>
          </a:p>
          <a:p>
            <a:r>
              <a:rPr lang="en-US" sz="2400" dirty="0"/>
              <a:t>CRM (Customer relationship management)</a:t>
            </a:r>
          </a:p>
          <a:p>
            <a:r>
              <a:rPr lang="en-US" sz="2400" dirty="0"/>
              <a:t>ECM (Enterprise Content Management)</a:t>
            </a:r>
          </a:p>
          <a:p>
            <a:r>
              <a:rPr lang="en-US" sz="2400" dirty="0"/>
              <a:t>CPM (Corporate Performance Management)</a:t>
            </a:r>
          </a:p>
          <a:p>
            <a:r>
              <a:rPr lang="en-US" sz="2400" dirty="0"/>
              <a:t>EDMS (Electronic Document Management)</a:t>
            </a:r>
          </a:p>
          <a:p>
            <a:r>
              <a:rPr lang="en-US" sz="2400" dirty="0"/>
              <a:t>Workflow (Business Process </a:t>
            </a:r>
            <a:r>
              <a:rPr lang="en-US" sz="2200" dirty="0"/>
              <a:t>Management (BPM))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C987A8-C320-4640-8310-B748FAD3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91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2105140"/>
            <a:ext cx="3770212" cy="23563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79531-5098-475B-9381-D647819E5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1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962" y="2356382"/>
            <a:ext cx="2772463" cy="23954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A90561-CBA7-42CA-9A6D-0E080596E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991"/>
                    </a14:imgEffect>
                    <a14:imgEffect>
                      <a14:saturation sa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4" y="4330567"/>
            <a:ext cx="2356382" cy="23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170ED-C778-4D73-B967-65A681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Какие это дает </a:t>
            </a:r>
            <a:r>
              <a:rPr lang="ru-RU" sz="6600" b="1" dirty="0">
                <a:ln>
                  <a:solidFill>
                    <a:schemeClr val="bg1"/>
                  </a:solidFill>
                </a:ln>
              </a:rPr>
              <a:t>эффекты</a:t>
            </a:r>
            <a:r>
              <a:rPr lang="ru-RU" sz="5400" b="1" dirty="0">
                <a:ln>
                  <a:solidFill>
                    <a:schemeClr val="bg1"/>
                  </a:solidFill>
                </a:ln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73A46-FC78-4B10-A851-462F2866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производительности труда;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Интегрирование финансовой информации;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Быстрое обслуживание заказов;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Стандартизация и ускорение процесса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производства;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Стандартизация информации по персоналу.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FED979B-C40C-4777-A8B0-02B0402C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37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36" y="2112655"/>
            <a:ext cx="3563864" cy="33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1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CAC61-B50E-489E-9691-901715F2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Какие могут возникнуть </a:t>
            </a:r>
            <a:r>
              <a:rPr lang="ru-RU" sz="6700" b="1" dirty="0">
                <a:ln>
                  <a:solidFill>
                    <a:schemeClr val="bg1"/>
                  </a:solidFill>
                </a:ln>
              </a:rPr>
              <a:t>проблемы</a:t>
            </a:r>
            <a:r>
              <a:rPr lang="ru-RU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90E4F-4CBC-4ACA-9690-4C5C0E0E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Структуризация;</a:t>
            </a:r>
          </a:p>
          <a:p>
            <a:r>
              <a:rPr lang="ru-RU" sz="2800" dirty="0"/>
              <a:t>Логистические;</a:t>
            </a:r>
          </a:p>
          <a:p>
            <a:r>
              <a:rPr lang="ru-RU" sz="2800" dirty="0"/>
              <a:t>Техническая реализация;</a:t>
            </a:r>
          </a:p>
          <a:p>
            <a:r>
              <a:rPr lang="ru-RU" sz="2800" dirty="0"/>
              <a:t>Организационные проблемы;</a:t>
            </a:r>
          </a:p>
          <a:p>
            <a:r>
              <a:rPr lang="ru-RU" sz="2800" dirty="0"/>
              <a:t>Внедрения;</a:t>
            </a:r>
          </a:p>
          <a:p>
            <a:r>
              <a:rPr lang="ru-RU" sz="2800" dirty="0"/>
              <a:t>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80D504-934B-4FA4-B6DF-057FA6D0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05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7132" y="1249591"/>
            <a:ext cx="625656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4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5916-8015-496A-90B4-7858D75E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63" y="382385"/>
            <a:ext cx="10878803" cy="1492132"/>
          </a:xfrm>
        </p:spPr>
        <p:txBody>
          <a:bodyPr>
            <a:noAutofit/>
          </a:bodyPr>
          <a:lstStyle/>
          <a:p>
            <a:r>
              <a:rPr lang="ru-RU" sz="4800" b="1" dirty="0">
                <a:ln>
                  <a:solidFill>
                    <a:schemeClr val="bg1"/>
                  </a:solidFill>
                </a:ln>
              </a:rPr>
              <a:t>Проблема внедрения </a:t>
            </a:r>
            <a:r>
              <a:rPr lang="ru-RU" sz="40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информационной системы планирования</a:t>
            </a: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8A76F-DD20-4B4F-968E-7B266C46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sz="2800" dirty="0"/>
              <a:t>Отсутствие постановки задачи эффективного менеджмента на предприятии;</a:t>
            </a:r>
          </a:p>
          <a:p>
            <a:pPr algn="just"/>
            <a:r>
              <a:rPr lang="ru-RU" sz="2800" dirty="0"/>
              <a:t>Необходимость в частичной или полной реорганизации структуры предприятия;</a:t>
            </a:r>
          </a:p>
          <a:p>
            <a:pPr algn="just"/>
            <a:r>
              <a:rPr lang="ru-RU" sz="2800" dirty="0"/>
              <a:t>Необходимость в изменении технологии работы с информацией,</a:t>
            </a:r>
          </a:p>
          <a:p>
            <a:pPr marL="0" indent="0" algn="just">
              <a:buNone/>
            </a:pPr>
            <a:r>
              <a:rPr lang="ru-RU" sz="2800" dirty="0"/>
              <a:t>и принципов ведения </a:t>
            </a:r>
          </a:p>
          <a:p>
            <a:pPr marL="0" indent="0" algn="just">
              <a:buNone/>
            </a:pPr>
            <a:r>
              <a:rPr lang="ru-RU" sz="2800" dirty="0"/>
              <a:t>организации.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69E8DF-1D40-463A-8553-419E94E8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8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0598" y="4905571"/>
            <a:ext cx="6308105" cy="17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99BC5-EAC2-4DAE-8EED-1774C6C1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Проблема с </a:t>
            </a:r>
            <a:r>
              <a:rPr lang="ru-RU" sz="6700" b="1" dirty="0">
                <a:ln>
                  <a:solidFill>
                    <a:schemeClr val="bg1"/>
                  </a:solidFill>
                </a:ln>
              </a:rPr>
              <a:t>Программным обеспечением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1D03E-6C40-45CD-AE3D-5F82482C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Возможные решение проблемы:</a:t>
            </a:r>
          </a:p>
          <a:p>
            <a:r>
              <a:rPr lang="ru-RU" sz="2400" dirty="0"/>
              <a:t>Разработка системы собственными силами;</a:t>
            </a:r>
          </a:p>
          <a:p>
            <a:r>
              <a:rPr lang="ru-RU" sz="2400" dirty="0"/>
              <a:t>Приобретение универсальной системы или пакета прикладных программ;</a:t>
            </a:r>
          </a:p>
          <a:p>
            <a:r>
              <a:rPr lang="ru-RU" sz="2400" dirty="0"/>
              <a:t>Перенос функций и полномочий по </a:t>
            </a:r>
          </a:p>
          <a:p>
            <a:pPr marL="0" indent="0">
              <a:buNone/>
            </a:pPr>
            <a:r>
              <a:rPr lang="ru-RU" sz="2400" dirty="0"/>
              <a:t>    внедрению информационных технологий </a:t>
            </a:r>
          </a:p>
          <a:p>
            <a:pPr marL="0" indent="0">
              <a:buNone/>
            </a:pPr>
            <a:r>
              <a:rPr lang="ru-RU" sz="2400" dirty="0"/>
              <a:t>    внешним организациям.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665F3-A769-47FB-91EA-36C6FD2E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4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8431" y="3740171"/>
            <a:ext cx="3011891" cy="30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670FF-2095-45F4-A56D-532C4ADE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>
                <a:ln>
                  <a:solidFill>
                    <a:schemeClr val="bg1"/>
                  </a:solidFill>
                </a:ln>
              </a:rPr>
              <a:t>Вывод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33A92-04E1-4F06-8931-55F273CF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успешной разработки и внедрения информационных систем планирования нужно  правильно определить цели, задачи, имеющиеся ресурсы, степень готовности предприятия и, наконец, наличие компетентного персонала</a:t>
            </a:r>
          </a:p>
          <a:p>
            <a:r>
              <a:rPr lang="ru-RU" dirty="0"/>
              <a:t>Информационные системы планирования очень удобны и эффективны для любого сотрудника, начиная от руководителя и заканчивая складскими рабочими</a:t>
            </a:r>
          </a:p>
          <a:p>
            <a:r>
              <a:rPr lang="ru-RU" dirty="0"/>
              <a:t>Они удобны для планирования </a:t>
            </a:r>
            <a:br>
              <a:rPr lang="ru-RU" dirty="0"/>
            </a:br>
            <a:r>
              <a:rPr lang="ru-RU" dirty="0"/>
              <a:t>взаимодействий между </a:t>
            </a:r>
            <a:br>
              <a:rPr lang="ru-RU" dirty="0"/>
            </a:br>
            <a:r>
              <a:rPr lang="ru-RU" dirty="0"/>
              <a:t>производителем, поставщиком, </a:t>
            </a:r>
            <a:br>
              <a:rPr lang="ru-RU" dirty="0"/>
            </a:br>
            <a:r>
              <a:rPr lang="ru-RU" dirty="0"/>
              <a:t>покупателем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A80A2C-89A0-4A89-94DD-42271260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51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70" y="4072993"/>
            <a:ext cx="2322770" cy="18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ловина рамки 4">
            <a:extLst>
              <a:ext uri="{FF2B5EF4-FFF2-40B4-BE49-F238E27FC236}">
                <a16:creationId xmlns:a16="http://schemas.microsoft.com/office/drawing/2014/main" id="{80E1F4C7-57AE-49B7-980F-0B2E3C0FA447}"/>
              </a:ext>
            </a:extLst>
          </p:cNvPr>
          <p:cNvSpPr/>
          <p:nvPr/>
        </p:nvSpPr>
        <p:spPr>
          <a:xfrm rot="8158145">
            <a:off x="7356509" y="4406955"/>
            <a:ext cx="999976" cy="1037159"/>
          </a:xfrm>
          <a:prstGeom prst="halfFram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17F0FE-179D-426C-940A-D602F7B6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16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41" y="3971571"/>
            <a:ext cx="3015093" cy="20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2374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55</TotalTime>
  <Words>323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Times New Roman</vt:lpstr>
      <vt:lpstr>Wingdings</vt:lpstr>
      <vt:lpstr>Эмблема</vt:lpstr>
      <vt:lpstr>Информационные системы  планирования на современном производстве</vt:lpstr>
      <vt:lpstr>Почему необходимы информационные системы планирования?</vt:lpstr>
      <vt:lpstr>Общие свойства всех информационных систем</vt:lpstr>
      <vt:lpstr>Какими информационные системы бывают?</vt:lpstr>
      <vt:lpstr>Какие это дает эффекты?</vt:lpstr>
      <vt:lpstr>Какие могут возникнуть проблемы?</vt:lpstr>
      <vt:lpstr>Проблема внедрения информационной системы планирования</vt:lpstr>
      <vt:lpstr>Проблема с Программным обеспечением</vt:lpstr>
      <vt:lpstr>Вывод</vt:lpstr>
      <vt:lpstr>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системы  планирования на современном производстве</dc:title>
  <dc:creator>Ivan</dc:creator>
  <cp:lastModifiedBy>Ivan</cp:lastModifiedBy>
  <cp:revision>12</cp:revision>
  <dcterms:created xsi:type="dcterms:W3CDTF">2022-12-11T23:28:48Z</dcterms:created>
  <dcterms:modified xsi:type="dcterms:W3CDTF">2022-12-12T04:16:43Z</dcterms:modified>
</cp:coreProperties>
</file>