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81307-7599-4EA4-AB3B-B9C7BFCB2F5E}" type="datetimeFigureOut">
              <a:rPr lang="ru-RU" smtClean="0"/>
              <a:pPr/>
              <a:t>25.08.2019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0445E-8E8D-475E-BC9B-3CB7A1186DF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2714644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Интеллектуальные технологии и системы</a:t>
            </a:r>
            <a:r>
              <a:rPr lang="ru-RU" sz="5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5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034" y="5643578"/>
            <a:ext cx="8215370" cy="428628"/>
          </a:xfrm>
        </p:spPr>
        <p:txBody>
          <a:bodyPr>
            <a:noAutofit/>
          </a:bodyPr>
          <a:lstStyle/>
          <a:p>
            <a:pPr hangingPunct="0"/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43956" cy="2511420"/>
          </a:xfrm>
        </p:spPr>
        <p:txBody>
          <a:bodyPr>
            <a:noAutofit/>
          </a:bodyPr>
          <a:lstStyle/>
          <a:p>
            <a:pPr algn="l" hangingPunct="0"/>
            <a:r>
              <a:rPr lang="ru-RU" sz="2800" b="1" dirty="0" smtClean="0"/>
              <a:t>Отличия БД от БЗ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1. Информация в БЗ имеет активную форму, а в БД пассивную</a:t>
            </a:r>
            <a:br>
              <a:rPr lang="ru-RU" sz="2400" dirty="0" smtClean="0"/>
            </a:br>
            <a:r>
              <a:rPr lang="ru-RU" sz="2400" dirty="0" smtClean="0"/>
              <a:t>2. В БЗ все элементы взаимосвязаны и исключить невозможно</a:t>
            </a:r>
            <a:br>
              <a:rPr lang="ru-RU" sz="2400" dirty="0" smtClean="0"/>
            </a:br>
            <a:r>
              <a:rPr lang="ru-RU" sz="2400" dirty="0" smtClean="0"/>
              <a:t>3. БЗ позволяет получить новые знания, а БД нет.</a:t>
            </a:r>
            <a:endParaRPr lang="ru-RU" sz="2400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7496184" cy="374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315224" cy="1214445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Принципы обработки семантической информации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1643050"/>
            <a:ext cx="7429552" cy="4429156"/>
          </a:xfrm>
        </p:spPr>
        <p:txBody>
          <a:bodyPr>
            <a:normAutofit/>
          </a:bodyPr>
          <a:lstStyle/>
          <a:p>
            <a:pPr algn="l" hangingPunct="0"/>
            <a:r>
              <a:rPr lang="ru-RU" i="1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. Принцип семантической </a:t>
            </a:r>
            <a:r>
              <a:rPr lang="ru-RU" i="1" dirty="0" smtClean="0">
                <a:solidFill>
                  <a:schemeClr val="accent2">
                    <a:lumMod val="50000"/>
                  </a:schemeClr>
                </a:solidFill>
              </a:rPr>
              <a:t>топологии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algn="l" hangingPunct="0"/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2. Принцип «</a:t>
            </a:r>
            <a:r>
              <a:rPr lang="ru-RU" i="1" dirty="0" smtClean="0">
                <a:solidFill>
                  <a:schemeClr val="accent2">
                    <a:lumMod val="50000"/>
                  </a:schemeClr>
                </a:solidFill>
              </a:rPr>
              <a:t>неадекватности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algn="l" hangingPunct="0"/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3. Принцип </a:t>
            </a:r>
            <a:r>
              <a:rPr lang="ru-RU" i="1" dirty="0" smtClean="0">
                <a:solidFill>
                  <a:schemeClr val="accent2">
                    <a:lumMod val="50000"/>
                  </a:schemeClr>
                </a:solidFill>
              </a:rPr>
              <a:t>коммуникации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algn="l" hangingPunct="0"/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4. Принцип единства </a:t>
            </a:r>
            <a:r>
              <a:rPr lang="ru-RU" i="1" dirty="0" smtClean="0">
                <a:solidFill>
                  <a:schemeClr val="accent2">
                    <a:lumMod val="50000"/>
                  </a:schemeClr>
                </a:solidFill>
              </a:rPr>
              <a:t>знаков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algn="l" hangingPunct="0"/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5.Принцип </a:t>
            </a:r>
            <a:r>
              <a:rPr lang="ru-RU" i="1" dirty="0" smtClean="0">
                <a:solidFill>
                  <a:schemeClr val="accent2">
                    <a:lumMod val="50000"/>
                  </a:schemeClr>
                </a:solidFill>
              </a:rPr>
              <a:t>информирования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algn="l" hangingPunct="0"/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6.  Принципё </a:t>
            </a:r>
            <a:r>
              <a:rPr lang="ru-RU" i="1" dirty="0" smtClean="0">
                <a:solidFill>
                  <a:schemeClr val="accent2">
                    <a:lumMod val="50000"/>
                  </a:schemeClr>
                </a:solidFill>
              </a:rPr>
              <a:t>дискретности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algn="l" hangingPunct="0"/>
            <a:r>
              <a:rPr lang="ru-RU" i="1" dirty="0">
                <a:solidFill>
                  <a:schemeClr val="accent2">
                    <a:lumMod val="50000"/>
                  </a:schemeClr>
                </a:solidFill>
              </a:rPr>
              <a:t>7. Принцип </a:t>
            </a:r>
            <a:r>
              <a:rPr lang="ru-RU" i="1" dirty="0" smtClean="0">
                <a:solidFill>
                  <a:schemeClr val="accent2">
                    <a:lumMod val="50000"/>
                  </a:schemeClr>
                </a:solidFill>
              </a:rPr>
              <a:t>стабильности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Формы представления семантической информации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643050"/>
            <a:ext cx="7643866" cy="4786346"/>
          </a:xfrm>
        </p:spPr>
        <p:txBody>
          <a:bodyPr>
            <a:normAutofit fontScale="62500" lnSpcReduction="20000"/>
          </a:bodyPr>
          <a:lstStyle/>
          <a:p>
            <a:pPr hangingPunct="0"/>
            <a:r>
              <a:rPr lang="ru-RU" dirty="0"/>
              <a:t>Множество однородных форм представляется выражением:</a:t>
            </a:r>
          </a:p>
          <a:p>
            <a:pPr hangingPunct="0"/>
            <a:r>
              <a:rPr lang="en-US" dirty="0"/>
              <a:t> </a:t>
            </a:r>
            <a:endParaRPr lang="ru-RU" dirty="0"/>
          </a:p>
          <a:p>
            <a:pPr hangingPunct="0"/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={</a:t>
            </a:r>
            <a:r>
              <a:rPr lang="en-US" dirty="0" err="1">
                <a:solidFill>
                  <a:srgbClr val="C00000"/>
                </a:solidFill>
              </a:rPr>
              <a:t>t,S,g,C</a:t>
            </a:r>
            <a:r>
              <a:rPr lang="en-US" dirty="0">
                <a:solidFill>
                  <a:srgbClr val="C00000"/>
                </a:solidFill>
              </a:rPr>
              <a:t>}</a:t>
            </a:r>
            <a:endParaRPr lang="ru-RU" dirty="0">
              <a:solidFill>
                <a:srgbClr val="C00000"/>
              </a:solidFill>
            </a:endParaRPr>
          </a:p>
          <a:p>
            <a:pPr hangingPunct="0"/>
            <a:r>
              <a:rPr lang="en-US" dirty="0"/>
              <a:t> </a:t>
            </a:r>
            <a:endParaRPr lang="ru-RU" dirty="0"/>
          </a:p>
          <a:p>
            <a:pPr algn="l" hangingPunct="0"/>
            <a:r>
              <a:rPr lang="ru-RU" dirty="0"/>
              <a:t>где,	</a:t>
            </a:r>
            <a:r>
              <a:rPr lang="en-US" dirty="0"/>
              <a:t>t</a:t>
            </a:r>
            <a:r>
              <a:rPr lang="ru-RU" dirty="0"/>
              <a:t> - текстовая форма представления; </a:t>
            </a:r>
          </a:p>
          <a:p>
            <a:pPr algn="l" hangingPunct="0"/>
            <a:r>
              <a:rPr lang="en-US" dirty="0"/>
              <a:t>S</a:t>
            </a:r>
            <a:r>
              <a:rPr lang="ru-RU" dirty="0"/>
              <a:t> - </a:t>
            </a:r>
            <a:r>
              <a:rPr lang="ru-RU" dirty="0" err="1"/>
              <a:t>аудиальная</a:t>
            </a:r>
            <a:r>
              <a:rPr lang="ru-RU" dirty="0"/>
              <a:t> (речь, звуки);</a:t>
            </a:r>
          </a:p>
          <a:p>
            <a:pPr algn="l" hangingPunct="0"/>
            <a:r>
              <a:rPr lang="en-US" dirty="0"/>
              <a:t>g</a:t>
            </a:r>
            <a:r>
              <a:rPr lang="ru-RU" dirty="0"/>
              <a:t> - визуальная (жесты, пластика);</a:t>
            </a:r>
          </a:p>
          <a:p>
            <a:pPr algn="l" hangingPunct="0"/>
            <a:r>
              <a:rPr lang="ru-RU" dirty="0"/>
              <a:t>С - изобразительная, графическая форма.</a:t>
            </a:r>
          </a:p>
          <a:p>
            <a:pPr hangingPunct="0"/>
            <a:r>
              <a:rPr lang="ru-RU" dirty="0"/>
              <a:t>Из множества однородных форм можно получить множество вариантов комплексных форм: </a:t>
            </a:r>
            <a:endParaRPr lang="ru-RU" dirty="0" smtClean="0"/>
          </a:p>
          <a:p>
            <a:pPr hangingPunct="0"/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-25000" dirty="0">
                <a:solidFill>
                  <a:srgbClr val="C00000"/>
                </a:solidFill>
              </a:rPr>
              <a:t>2 </a:t>
            </a:r>
            <a:r>
              <a:rPr lang="en-US" dirty="0">
                <a:solidFill>
                  <a:srgbClr val="C00000"/>
                </a:solidFill>
              </a:rPr>
              <a:t>= N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x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= {(</a:t>
            </a:r>
            <a:r>
              <a:rPr lang="en-US" dirty="0" err="1">
                <a:solidFill>
                  <a:srgbClr val="C00000"/>
                </a:solidFill>
              </a:rPr>
              <a:t>t,t</a:t>
            </a:r>
            <a:r>
              <a:rPr lang="en-US" dirty="0">
                <a:solidFill>
                  <a:srgbClr val="C00000"/>
                </a:solidFill>
              </a:rPr>
              <a:t>), (</a:t>
            </a:r>
            <a:r>
              <a:rPr lang="en-US" dirty="0" err="1">
                <a:solidFill>
                  <a:srgbClr val="C00000"/>
                </a:solidFill>
              </a:rPr>
              <a:t>t,S</a:t>
            </a:r>
            <a:r>
              <a:rPr lang="en-US" dirty="0">
                <a:solidFill>
                  <a:srgbClr val="C00000"/>
                </a:solidFill>
              </a:rPr>
              <a:t>), (</a:t>
            </a:r>
            <a:r>
              <a:rPr lang="en-US" dirty="0" err="1">
                <a:solidFill>
                  <a:srgbClr val="C00000"/>
                </a:solidFill>
              </a:rPr>
              <a:t>t,g</a:t>
            </a:r>
            <a:r>
              <a:rPr lang="en-US" dirty="0">
                <a:solidFill>
                  <a:srgbClr val="C00000"/>
                </a:solidFill>
              </a:rPr>
              <a:t>), (</a:t>
            </a:r>
            <a:r>
              <a:rPr lang="en-US" dirty="0" err="1">
                <a:solidFill>
                  <a:srgbClr val="C00000"/>
                </a:solidFill>
              </a:rPr>
              <a:t>t,C</a:t>
            </a:r>
            <a:r>
              <a:rPr lang="en-US" dirty="0">
                <a:solidFill>
                  <a:srgbClr val="C00000"/>
                </a:solidFill>
              </a:rPr>
              <a:t>), …}</a:t>
            </a:r>
            <a:endParaRPr lang="ru-RU" dirty="0">
              <a:solidFill>
                <a:srgbClr val="C00000"/>
              </a:solidFill>
            </a:endParaRPr>
          </a:p>
          <a:p>
            <a:pPr hangingPunct="0"/>
            <a:endParaRPr lang="ru-RU" dirty="0"/>
          </a:p>
          <a:p>
            <a:pPr algn="l" hangingPunct="0"/>
            <a:r>
              <a:rPr lang="ru-RU" dirty="0"/>
              <a:t>Можно получить еще большее </a:t>
            </a:r>
            <a:r>
              <a:rPr lang="ru-RU" dirty="0" smtClean="0"/>
              <a:t>разнообразие.</a:t>
            </a:r>
            <a:endParaRPr lang="ru-RU" dirty="0"/>
          </a:p>
          <a:p>
            <a:pPr algn="l" hangingPunct="0"/>
            <a:r>
              <a:rPr lang="ru-RU" i="1" dirty="0">
                <a:solidFill>
                  <a:srgbClr val="C00000"/>
                </a:solidFill>
              </a:rPr>
              <a:t>Утверждение</a:t>
            </a:r>
            <a:r>
              <a:rPr lang="ru-RU" dirty="0">
                <a:solidFill>
                  <a:srgbClr val="C00000"/>
                </a:solidFill>
              </a:rPr>
              <a:t>: </a:t>
            </a:r>
            <a:r>
              <a:rPr lang="ru-RU" dirty="0"/>
              <a:t>степень познания (запоминания) объекта повышается при «одновременном» (дополняющим друг друга) представлении его аспектов множеством форм.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53"/>
            <a:ext cx="8101042" cy="85725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Виды семантической информации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1071546"/>
            <a:ext cx="8358246" cy="4786346"/>
          </a:xfrm>
        </p:spPr>
        <p:txBody>
          <a:bodyPr>
            <a:normAutofit fontScale="92500" lnSpcReduction="20000"/>
          </a:bodyPr>
          <a:lstStyle/>
          <a:p>
            <a:pPr marL="514350" indent="-514350" algn="l" hangingPunct="0">
              <a:buAutoNum type="arabicPeriod"/>
            </a:pPr>
            <a:r>
              <a:rPr lang="ru-RU" dirty="0" smtClean="0">
                <a:solidFill>
                  <a:srgbClr val="0070C0"/>
                </a:solidFill>
              </a:rPr>
              <a:t>Первичная </a:t>
            </a:r>
            <a:r>
              <a:rPr lang="en-US" dirty="0">
                <a:solidFill>
                  <a:srgbClr val="0070C0"/>
                </a:solidFill>
              </a:rPr>
              <a:t>SI</a:t>
            </a:r>
            <a:r>
              <a:rPr lang="ru-RU" dirty="0">
                <a:solidFill>
                  <a:srgbClr val="0070C0"/>
                </a:solidFill>
              </a:rPr>
              <a:t> отражает результаты исследований, наблюдений, обобщений и т.п.  имеющие завершенный характер. Создание первичной </a:t>
            </a:r>
            <a:r>
              <a:rPr lang="en-US" dirty="0">
                <a:solidFill>
                  <a:srgbClr val="0070C0"/>
                </a:solidFill>
              </a:rPr>
              <a:t>SI</a:t>
            </a:r>
            <a:r>
              <a:rPr lang="ru-RU" dirty="0">
                <a:solidFill>
                  <a:srgbClr val="0070C0"/>
                </a:solidFill>
              </a:rPr>
              <a:t> это сложный творческий процесс, ему предшествует  познание объекта, его свойств и отношений</a:t>
            </a:r>
            <a:r>
              <a:rPr lang="ru-RU" dirty="0" smtClean="0">
                <a:solidFill>
                  <a:srgbClr val="0070C0"/>
                </a:solidFill>
              </a:rPr>
              <a:t>.</a:t>
            </a:r>
          </a:p>
          <a:p>
            <a:pPr marL="514350" indent="-514350" algn="l" hangingPunct="0"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 smtClean="0">
                <a:solidFill>
                  <a:srgbClr val="0070C0"/>
                </a:solidFill>
              </a:rPr>
              <a:t>Вторичная </a:t>
            </a:r>
            <a:r>
              <a:rPr lang="en-US" dirty="0">
                <a:solidFill>
                  <a:srgbClr val="0070C0"/>
                </a:solidFill>
              </a:rPr>
              <a:t>SI</a:t>
            </a:r>
            <a:r>
              <a:rPr lang="ru-RU" dirty="0">
                <a:solidFill>
                  <a:srgbClr val="0070C0"/>
                </a:solidFill>
              </a:rPr>
              <a:t> отражает результаты аналитико-синтетического (анализ-синтез) и логического преобразования первичной </a:t>
            </a:r>
            <a:r>
              <a:rPr lang="en-US" dirty="0">
                <a:solidFill>
                  <a:srgbClr val="0070C0"/>
                </a:solidFill>
              </a:rPr>
              <a:t>SI</a:t>
            </a:r>
            <a:r>
              <a:rPr lang="ru-RU" dirty="0">
                <a:solidFill>
                  <a:srgbClr val="0070C0"/>
                </a:solidFill>
              </a:rPr>
              <a:t>.</a:t>
            </a:r>
          </a:p>
          <a:p>
            <a:pPr algn="l" hangingPunct="0"/>
            <a:r>
              <a:rPr lang="ru-RU" dirty="0" smtClean="0">
                <a:solidFill>
                  <a:srgbClr val="0070C0"/>
                </a:solidFill>
              </a:rPr>
              <a:t>*Вторичная </a:t>
            </a:r>
            <a:r>
              <a:rPr lang="en-US" dirty="0">
                <a:solidFill>
                  <a:srgbClr val="0070C0"/>
                </a:solidFill>
              </a:rPr>
              <a:t>SI</a:t>
            </a:r>
            <a:r>
              <a:rPr lang="ru-RU" dirty="0">
                <a:solidFill>
                  <a:srgbClr val="0070C0"/>
                </a:solidFill>
              </a:rPr>
              <a:t> имеет меньшее содержание, чем </a:t>
            </a:r>
            <a:r>
              <a:rPr lang="ru-RU" dirty="0" smtClean="0">
                <a:solidFill>
                  <a:srgbClr val="0070C0"/>
                </a:solidFill>
              </a:rPr>
              <a:t>первичная. </a:t>
            </a:r>
            <a:endParaRPr lang="ru-RU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857232"/>
            <a:ext cx="8358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Студент должен изучить: </a:t>
            </a:r>
          </a:p>
          <a:p>
            <a:pPr hangingPunct="0"/>
            <a:endParaRPr lang="ru-RU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hangingPunct="0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Основные направления систем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ИИ</a:t>
            </a:r>
          </a:p>
          <a:p>
            <a:pPr marL="514350" indent="-514350" hangingPunct="0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Структуры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принципы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работы интеллектуальных систем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hangingPunct="0">
              <a:buFontTx/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Технологию разработки интеллектуальных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систем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hangingPunct="0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Способы представления знаний и методы их обработки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hangingPunct="0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 специализированных инструментальных средств разработки интеллектуальных систем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0"/>
            <a:ext cx="7772400" cy="85725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Студент должен уметь: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500174"/>
            <a:ext cx="6400800" cy="4138626"/>
          </a:xfrm>
        </p:spPr>
        <p:txBody>
          <a:bodyPr>
            <a:normAutofit/>
          </a:bodyPr>
          <a:lstStyle/>
          <a:p>
            <a:pPr marL="457200" lvl="0" indent="-457200" algn="l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Проводить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сравнительный анализ систем искусственного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интеллекта</a:t>
            </a:r>
          </a:p>
          <a:p>
            <a:pPr marL="457200" lvl="0" indent="-457200" algn="l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Извлекать, классифицировать, структурировать и формализовать знания 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l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Разработать структуру системы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обработки знаний и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основные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компоненты</a:t>
            </a:r>
            <a:endParaRPr lang="ru-RU" sz="24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l">
              <a:buAutoNum type="arabicPeriod"/>
            </a:pP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Разработать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и реализовать модель представления знаний и алгоритм принятия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решения</a:t>
            </a:r>
            <a:endParaRPr lang="ru-RU" sz="24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71604" y="1285860"/>
            <a:ext cx="614366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Основные  аспекты: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Наличие цели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Обеспечение семантического диалога и самообучение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Представление предметной области в виде базы знаний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Обеспечение рассуждения в форме логического вывода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Объяснительные функции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Актуализация БЗ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Рисунок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785794"/>
            <a:ext cx="5000660" cy="3165887"/>
          </a:xfrm>
          <a:prstGeom prst="rect">
            <a:avLst/>
          </a:prstGeom>
          <a:noFill/>
        </p:spPr>
      </p:pic>
      <p:sp>
        <p:nvSpPr>
          <p:cNvPr id="16385" name="Line 1"/>
          <p:cNvSpPr>
            <a:spLocks noChangeShapeType="1"/>
          </p:cNvSpPr>
          <p:nvPr/>
        </p:nvSpPr>
        <p:spPr bwMode="auto">
          <a:xfrm flipV="1">
            <a:off x="1101725" y="622300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71472" y="214290"/>
            <a:ext cx="728667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Эволюция и тенденции развития СОИ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4071942"/>
            <a:ext cx="8643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2060"/>
                </a:solidFill>
              </a:rPr>
              <a:t>1. Обработка цифровой информации численными методами</a:t>
            </a:r>
          </a:p>
          <a:p>
            <a:r>
              <a:rPr lang="ru-RU" sz="2000" dirty="0" smtClean="0">
                <a:solidFill>
                  <a:srgbClr val="002060"/>
                </a:solidFill>
              </a:rPr>
              <a:t>2. </a:t>
            </a:r>
            <a:r>
              <a:rPr lang="ru-RU" sz="2000" dirty="0">
                <a:solidFill>
                  <a:srgbClr val="002060"/>
                </a:solidFill>
              </a:rPr>
              <a:t>Обработка буквенно-цифровой информации методами </a:t>
            </a:r>
            <a:r>
              <a:rPr lang="ru-RU" sz="2000" dirty="0" smtClean="0">
                <a:solidFill>
                  <a:srgbClr val="002060"/>
                </a:solidFill>
              </a:rPr>
              <a:t>БД</a:t>
            </a:r>
          </a:p>
          <a:p>
            <a:r>
              <a:rPr lang="ru-RU" sz="2000" dirty="0" smtClean="0">
                <a:solidFill>
                  <a:srgbClr val="002060"/>
                </a:solidFill>
              </a:rPr>
              <a:t>3. </a:t>
            </a:r>
            <a:r>
              <a:rPr lang="ru-RU" sz="2000" dirty="0">
                <a:solidFill>
                  <a:srgbClr val="002060"/>
                </a:solidFill>
              </a:rPr>
              <a:t>Обработка информации в форме знаний структурированных методами </a:t>
            </a:r>
            <a:r>
              <a:rPr lang="ru-RU" sz="2000" dirty="0" smtClean="0">
                <a:solidFill>
                  <a:srgbClr val="002060"/>
                </a:solidFill>
              </a:rPr>
              <a:t>ИИ</a:t>
            </a:r>
          </a:p>
          <a:p>
            <a:pPr lvl="0"/>
            <a:r>
              <a:rPr lang="ru-RU" sz="2000" dirty="0" smtClean="0">
                <a:solidFill>
                  <a:srgbClr val="002060"/>
                </a:solidFill>
              </a:rPr>
              <a:t>4. </a:t>
            </a:r>
            <a:r>
              <a:rPr lang="ru-RU" sz="2000" dirty="0">
                <a:solidFill>
                  <a:srgbClr val="002060"/>
                </a:solidFill>
              </a:rPr>
              <a:t>Обработка информации в форме структурированных </a:t>
            </a:r>
            <a:r>
              <a:rPr lang="ru-RU" sz="2000" dirty="0" err="1" smtClean="0">
                <a:solidFill>
                  <a:srgbClr val="002060"/>
                </a:solidFill>
              </a:rPr>
              <a:t>мультимедийных</a:t>
            </a:r>
            <a:r>
              <a:rPr lang="ru-RU" sz="2000" dirty="0" smtClean="0">
                <a:solidFill>
                  <a:srgbClr val="002060"/>
                </a:solidFill>
              </a:rPr>
              <a:t> знаний</a:t>
            </a:r>
            <a:endParaRPr lang="ru-RU" sz="2000" dirty="0">
              <a:solidFill>
                <a:srgbClr val="002060"/>
              </a:solidFill>
            </a:endParaRPr>
          </a:p>
          <a:p>
            <a:r>
              <a:rPr lang="ru-RU" sz="2000" dirty="0" smtClean="0">
                <a:solidFill>
                  <a:srgbClr val="002060"/>
                </a:solidFill>
              </a:rPr>
              <a:t>5. </a:t>
            </a:r>
            <a:r>
              <a:rPr lang="ru-RU" sz="2000" dirty="0">
                <a:solidFill>
                  <a:srgbClr val="002060"/>
                </a:solidFill>
              </a:rPr>
              <a:t>Обработка информации в форме структурированных знаний, </a:t>
            </a:r>
            <a:r>
              <a:rPr lang="ru-RU" sz="2000" dirty="0" smtClean="0">
                <a:solidFill>
                  <a:srgbClr val="002060"/>
                </a:solidFill>
              </a:rPr>
              <a:t>представленной всеми </a:t>
            </a:r>
            <a:r>
              <a:rPr lang="ru-RU" sz="2000" dirty="0">
                <a:solidFill>
                  <a:srgbClr val="002060"/>
                </a:solidFill>
              </a:rPr>
              <a:t>формами </a:t>
            </a:r>
            <a:r>
              <a:rPr lang="ru-RU" sz="2000" dirty="0" smtClean="0">
                <a:solidFill>
                  <a:srgbClr val="002060"/>
                </a:solidFill>
              </a:rPr>
              <a:t>ЕЯ</a:t>
            </a:r>
            <a:endParaRPr lang="ru-RU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1000100" y="1214422"/>
            <a:ext cx="742955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Выводы:</a:t>
            </a:r>
          </a:p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Методы и средства каждого этапа совершенствуются и развиваются самостоятельно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ИИ - является частью ЕИ и использует достижения всех этапов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Возможности ЕЯ, для выражения смысла, являются эталоном и не могут быть достигнуты ИЯ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143007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Классификация направлений научных исследований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3108" y="1643050"/>
            <a:ext cx="5357850" cy="4857784"/>
          </a:xfrm>
        </p:spPr>
        <p:txBody>
          <a:bodyPr>
            <a:normAutofit fontScale="77500" lnSpcReduction="20000"/>
          </a:bodyPr>
          <a:lstStyle/>
          <a:p>
            <a:pPr lvl="0" algn="l" hangingPunct="0"/>
            <a:r>
              <a:rPr lang="ru-RU" dirty="0" smtClean="0"/>
              <a:t/>
            </a:r>
            <a:br>
              <a:rPr lang="ru-RU" dirty="0" smtClean="0"/>
            </a:br>
            <a:r>
              <a:rPr lang="en-US" sz="3800" dirty="0" smtClean="0">
                <a:solidFill>
                  <a:srgbClr val="7030A0"/>
                </a:solidFill>
              </a:rPr>
              <a:t>1</a:t>
            </a:r>
            <a:r>
              <a:rPr lang="ru-RU" sz="3800" dirty="0" smtClean="0">
                <a:solidFill>
                  <a:srgbClr val="7030A0"/>
                </a:solidFill>
              </a:rPr>
              <a:t>. </a:t>
            </a:r>
            <a:r>
              <a:rPr lang="en-US" sz="3800" dirty="0" smtClean="0">
                <a:solidFill>
                  <a:srgbClr val="7030A0"/>
                </a:solidFill>
              </a:rPr>
              <a:t> </a:t>
            </a:r>
            <a:r>
              <a:rPr lang="ru-RU" sz="3800" dirty="0" smtClean="0">
                <a:solidFill>
                  <a:srgbClr val="7030A0"/>
                </a:solidFill>
              </a:rPr>
              <a:t>Нейрокомпьютеры</a:t>
            </a:r>
          </a:p>
          <a:p>
            <a:pPr lvl="0" algn="l" hangingPunct="0"/>
            <a:r>
              <a:rPr lang="en-US" sz="3800" dirty="0" smtClean="0">
                <a:solidFill>
                  <a:srgbClr val="7030A0"/>
                </a:solidFill>
              </a:rPr>
              <a:t>2</a:t>
            </a:r>
            <a:r>
              <a:rPr lang="ru-RU" sz="3800" dirty="0" smtClean="0">
                <a:solidFill>
                  <a:srgbClr val="7030A0"/>
                </a:solidFill>
              </a:rPr>
              <a:t>.</a:t>
            </a:r>
            <a:r>
              <a:rPr lang="en-US" sz="3800" dirty="0" smtClean="0">
                <a:solidFill>
                  <a:srgbClr val="7030A0"/>
                </a:solidFill>
              </a:rPr>
              <a:t> </a:t>
            </a:r>
            <a:r>
              <a:rPr lang="ru-RU" sz="3800" dirty="0" smtClean="0">
                <a:solidFill>
                  <a:srgbClr val="7030A0"/>
                </a:solidFill>
              </a:rPr>
              <a:t>Интеллектуальные</a:t>
            </a:r>
            <a:r>
              <a:rPr lang="ru-RU" sz="3800" dirty="0">
                <a:solidFill>
                  <a:srgbClr val="7030A0"/>
                </a:solidFill>
              </a:rPr>
              <a:t> роботы </a:t>
            </a:r>
          </a:p>
          <a:p>
            <a:pPr algn="l" hangingPunct="0"/>
            <a:r>
              <a:rPr lang="ru-RU" sz="3800" dirty="0">
                <a:solidFill>
                  <a:srgbClr val="7030A0"/>
                </a:solidFill>
              </a:rPr>
              <a:t>3.Игры и </a:t>
            </a:r>
            <a:r>
              <a:rPr lang="ru-RU" sz="3800" dirty="0" smtClean="0">
                <a:solidFill>
                  <a:srgbClr val="7030A0"/>
                </a:solidFill>
              </a:rPr>
              <a:t>творчество</a:t>
            </a:r>
          </a:p>
          <a:p>
            <a:pPr algn="l" hangingPunct="0"/>
            <a:r>
              <a:rPr lang="ru-RU" sz="3800" dirty="0" smtClean="0">
                <a:solidFill>
                  <a:srgbClr val="7030A0"/>
                </a:solidFill>
              </a:rPr>
              <a:t>4.Компьютерная</a:t>
            </a:r>
            <a:r>
              <a:rPr lang="ru-RU" sz="3800" dirty="0">
                <a:solidFill>
                  <a:srgbClr val="7030A0"/>
                </a:solidFill>
              </a:rPr>
              <a:t> </a:t>
            </a:r>
            <a:r>
              <a:rPr lang="ru-RU" sz="3800" dirty="0" smtClean="0">
                <a:solidFill>
                  <a:srgbClr val="7030A0"/>
                </a:solidFill>
              </a:rPr>
              <a:t>лингвистика</a:t>
            </a:r>
            <a:endParaRPr lang="ru-RU" sz="3800" dirty="0">
              <a:solidFill>
                <a:srgbClr val="7030A0"/>
              </a:solidFill>
            </a:endParaRPr>
          </a:p>
          <a:p>
            <a:pPr algn="l" hangingPunct="0"/>
            <a:r>
              <a:rPr lang="ru-RU" sz="3800" dirty="0">
                <a:solidFill>
                  <a:srgbClr val="7030A0"/>
                </a:solidFill>
              </a:rPr>
              <a:t>5.Распознавание образов </a:t>
            </a:r>
            <a:endParaRPr lang="ru-RU" sz="3800" dirty="0" smtClean="0">
              <a:solidFill>
                <a:srgbClr val="7030A0"/>
              </a:solidFill>
            </a:endParaRPr>
          </a:p>
          <a:p>
            <a:pPr algn="l" hangingPunct="0"/>
            <a:r>
              <a:rPr lang="ru-RU" sz="3800" dirty="0" smtClean="0">
                <a:solidFill>
                  <a:srgbClr val="7030A0"/>
                </a:solidFill>
              </a:rPr>
              <a:t>6.Обучающие</a:t>
            </a:r>
            <a:r>
              <a:rPr lang="ru-RU" sz="3800" dirty="0">
                <a:solidFill>
                  <a:srgbClr val="7030A0"/>
                </a:solidFill>
              </a:rPr>
              <a:t> системы </a:t>
            </a:r>
            <a:endParaRPr lang="ru-RU" sz="3800" dirty="0" smtClean="0">
              <a:solidFill>
                <a:srgbClr val="7030A0"/>
              </a:solidFill>
            </a:endParaRPr>
          </a:p>
          <a:p>
            <a:pPr algn="l" hangingPunct="0"/>
            <a:r>
              <a:rPr lang="ru-RU" sz="3800" dirty="0" smtClean="0">
                <a:solidFill>
                  <a:srgbClr val="7030A0"/>
                </a:solidFill>
              </a:rPr>
              <a:t>7</a:t>
            </a:r>
            <a:r>
              <a:rPr lang="ru-RU" sz="3800" dirty="0">
                <a:solidFill>
                  <a:srgbClr val="7030A0"/>
                </a:solidFill>
              </a:rPr>
              <a:t>. Виртуальная реальность</a:t>
            </a:r>
          </a:p>
          <a:p>
            <a:pPr algn="l" hangingPunct="0"/>
            <a:r>
              <a:rPr lang="ru-RU" sz="3800" dirty="0">
                <a:solidFill>
                  <a:srgbClr val="7030A0"/>
                </a:solidFill>
              </a:rPr>
              <a:t>8.Экспертные системы </a:t>
            </a:r>
          </a:p>
          <a:p>
            <a:pPr algn="l" hangingPunct="0"/>
            <a:r>
              <a:rPr lang="ru-RU" sz="3800" dirty="0">
                <a:solidFill>
                  <a:srgbClr val="7030A0"/>
                </a:solidFill>
              </a:rPr>
              <a:t>9. Представление знаний</a:t>
            </a:r>
          </a:p>
          <a:p>
            <a:pPr hangingPunct="0"/>
            <a:r>
              <a:rPr lang="ru-RU" dirty="0"/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428759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Основные направления рынка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643050"/>
            <a:ext cx="6400800" cy="4500594"/>
          </a:xfrm>
        </p:spPr>
        <p:txBody>
          <a:bodyPr>
            <a:normAutofit/>
          </a:bodyPr>
          <a:lstStyle/>
          <a:p>
            <a:pPr algn="l" hangingPunct="0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1. Экспертные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системы или системы, основанные на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знаниях</a:t>
            </a:r>
          </a:p>
          <a:p>
            <a:pPr algn="l" hangingPunct="0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algn="l" hangingPunct="0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2. Нейронные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сети и "размытые"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логики</a:t>
            </a:r>
          </a:p>
          <a:p>
            <a:pPr algn="l" hangingPunct="0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  <a:p>
            <a:pPr algn="l" hangingPunct="0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3. Естественно-языковые системы 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Основные принципы обработки знаний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96" y="1428736"/>
            <a:ext cx="8501122" cy="4786346"/>
          </a:xfrm>
        </p:spPr>
        <p:txBody>
          <a:bodyPr>
            <a:normAutofit fontScale="77500" lnSpcReduction="20000"/>
          </a:bodyPr>
          <a:lstStyle/>
          <a:p>
            <a:pPr algn="l" hangingPunct="0"/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Цель обработки – получить новые знания на основе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имеющихся 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algn="l" hangingPunct="0"/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-Алгоритмы обработки знаний зависят от способа их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представления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algn="l" hangingPunct="0"/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-Знания имеют активную форму и нарушение взаимосвязи элементов ведет к потере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знаний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  <a:p>
            <a:pPr algn="l" hangingPunct="0"/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-Знания могут быть формализованы и представлены в базе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знаний</a:t>
            </a:r>
          </a:p>
          <a:p>
            <a:pPr algn="l" hangingPunct="0"/>
            <a:endParaRPr lang="ru-RU" dirty="0"/>
          </a:p>
          <a:p>
            <a:pPr algn="l" hangingPunct="0"/>
            <a:r>
              <a:rPr lang="ru-RU" b="1" dirty="0" smtClean="0"/>
              <a:t>Примечание</a:t>
            </a:r>
          </a:p>
          <a:p>
            <a:pPr algn="l" hangingPunct="0"/>
            <a:r>
              <a:rPr lang="ru-RU" dirty="0" smtClean="0">
                <a:solidFill>
                  <a:srgbClr val="7030A0"/>
                </a:solidFill>
              </a:rPr>
              <a:t> Виды знаний:  декларативные</a:t>
            </a:r>
            <a:r>
              <a:rPr lang="ru-RU" dirty="0">
                <a:solidFill>
                  <a:srgbClr val="7030A0"/>
                </a:solidFill>
              </a:rPr>
              <a:t>, процедурные, управляющие (метазнания, мета-метазнания – знания о знаниях)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392</Words>
  <Application>Microsoft Office PowerPoint</Application>
  <PresentationFormat>Экран (4:3)</PresentationFormat>
  <Paragraphs>85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Интеллектуальные технологии и системы </vt:lpstr>
      <vt:lpstr>Слайд 2</vt:lpstr>
      <vt:lpstr>Студент должен уметь:</vt:lpstr>
      <vt:lpstr>Слайд 4</vt:lpstr>
      <vt:lpstr>Слайд 5</vt:lpstr>
      <vt:lpstr>Слайд 6</vt:lpstr>
      <vt:lpstr>Классификация направлений научных исследований</vt:lpstr>
      <vt:lpstr>Основные направления рынка</vt:lpstr>
      <vt:lpstr>Основные принципы обработки знаний</vt:lpstr>
      <vt:lpstr>Отличия БД от БЗ   1. Информация в БЗ имеет активную форму, а в БД пассивную 2. В БЗ все элементы взаимосвязаны и исключить невозможно 3. БЗ позволяет получить новые знания, а БД нет.</vt:lpstr>
      <vt:lpstr>Принципы обработки семантической информации</vt:lpstr>
      <vt:lpstr>Формы представления семантической информации</vt:lpstr>
      <vt:lpstr>Виды семантической информации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интеллектуальных систем </dc:title>
  <dc:creator>Евгений</dc:creator>
  <cp:lastModifiedBy>EKP</cp:lastModifiedBy>
  <cp:revision>28</cp:revision>
  <dcterms:created xsi:type="dcterms:W3CDTF">2015-09-09T19:02:18Z</dcterms:created>
  <dcterms:modified xsi:type="dcterms:W3CDTF">2019-08-25T19:01:32Z</dcterms:modified>
</cp:coreProperties>
</file>