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1307-7599-4EA4-AB3B-B9C7BFCB2F5E}" type="datetimeFigureOut">
              <a:rPr lang="ru-RU" smtClean="0"/>
              <a:pPr/>
              <a:t>21.10.2015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445E-8E8D-475E-BC9B-3CB7A1186D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1307-7599-4EA4-AB3B-B9C7BFCB2F5E}" type="datetimeFigureOut">
              <a:rPr lang="ru-RU" smtClean="0"/>
              <a:pPr/>
              <a:t>21.10.2015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445E-8E8D-475E-BC9B-3CB7A1186D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1307-7599-4EA4-AB3B-B9C7BFCB2F5E}" type="datetimeFigureOut">
              <a:rPr lang="ru-RU" smtClean="0"/>
              <a:pPr/>
              <a:t>21.10.2015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445E-8E8D-475E-BC9B-3CB7A1186D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1307-7599-4EA4-AB3B-B9C7BFCB2F5E}" type="datetimeFigureOut">
              <a:rPr lang="ru-RU" smtClean="0"/>
              <a:pPr/>
              <a:t>21.10.2015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445E-8E8D-475E-BC9B-3CB7A1186D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1307-7599-4EA4-AB3B-B9C7BFCB2F5E}" type="datetimeFigureOut">
              <a:rPr lang="ru-RU" smtClean="0"/>
              <a:pPr/>
              <a:t>21.10.2015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445E-8E8D-475E-BC9B-3CB7A1186D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1307-7599-4EA4-AB3B-B9C7BFCB2F5E}" type="datetimeFigureOut">
              <a:rPr lang="ru-RU" smtClean="0"/>
              <a:pPr/>
              <a:t>21.10.2015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445E-8E8D-475E-BC9B-3CB7A1186D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1307-7599-4EA4-AB3B-B9C7BFCB2F5E}" type="datetimeFigureOut">
              <a:rPr lang="ru-RU" smtClean="0"/>
              <a:pPr/>
              <a:t>21.10.2015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445E-8E8D-475E-BC9B-3CB7A1186D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1307-7599-4EA4-AB3B-B9C7BFCB2F5E}" type="datetimeFigureOut">
              <a:rPr lang="ru-RU" smtClean="0"/>
              <a:pPr/>
              <a:t>21.10.2015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445E-8E8D-475E-BC9B-3CB7A1186D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1307-7599-4EA4-AB3B-B9C7BFCB2F5E}" type="datetimeFigureOut">
              <a:rPr lang="ru-RU" smtClean="0"/>
              <a:pPr/>
              <a:t>21.10.2015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445E-8E8D-475E-BC9B-3CB7A1186D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1307-7599-4EA4-AB3B-B9C7BFCB2F5E}" type="datetimeFigureOut">
              <a:rPr lang="ru-RU" smtClean="0"/>
              <a:pPr/>
              <a:t>21.10.2015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445E-8E8D-475E-BC9B-3CB7A1186D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1307-7599-4EA4-AB3B-B9C7BFCB2F5E}" type="datetimeFigureOut">
              <a:rPr lang="ru-RU" smtClean="0"/>
              <a:pPr/>
              <a:t>21.10.2015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445E-8E8D-475E-BC9B-3CB7A1186D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81307-7599-4EA4-AB3B-B9C7BFCB2F5E}" type="datetimeFigureOut">
              <a:rPr lang="ru-RU" smtClean="0"/>
              <a:pPr/>
              <a:t>21.10.2015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0445E-8E8D-475E-BC9B-3CB7A1186DF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43116"/>
            <a:ext cx="7772400" cy="2714644"/>
          </a:xfrm>
        </p:spPr>
        <p:txBody>
          <a:bodyPr>
            <a:noAutofit/>
          </a:bodyPr>
          <a:lstStyle/>
          <a:p>
            <a:r>
              <a:rPr lang="ru-RU" sz="6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Методы представления знаний в системах ИИ</a:t>
            </a:r>
            <a:endParaRPr lang="ru-RU" sz="6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0034" y="5643578"/>
            <a:ext cx="8215370" cy="428628"/>
          </a:xfrm>
        </p:spPr>
        <p:txBody>
          <a:bodyPr>
            <a:noAutofit/>
          </a:bodyPr>
          <a:lstStyle/>
          <a:p>
            <a:pPr hangingPunct="0"/>
            <a:endParaRPr lang="ru-RU" sz="24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85729"/>
            <a:ext cx="7772400" cy="1071569"/>
          </a:xfrm>
        </p:spPr>
        <p:txBody>
          <a:bodyPr/>
          <a:lstStyle/>
          <a:p>
            <a:r>
              <a:rPr lang="ru-RU" b="1" dirty="0" smtClean="0">
                <a:solidFill>
                  <a:srgbClr val="0070C0"/>
                </a:solidFill>
              </a:rPr>
              <a:t>Недостатки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ru-RU" b="1" dirty="0" smtClean="0">
                <a:solidFill>
                  <a:srgbClr val="0070C0"/>
                </a:solidFill>
              </a:rPr>
              <a:t>правил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4348" y="1500174"/>
            <a:ext cx="8001056" cy="4214842"/>
          </a:xfrm>
        </p:spPr>
        <p:txBody>
          <a:bodyPr>
            <a:normAutofit fontScale="92500" lnSpcReduction="10000"/>
          </a:bodyPr>
          <a:lstStyle/>
          <a:p>
            <a:pPr algn="l" hangingPunct="0"/>
            <a:r>
              <a:rPr lang="ru-RU" dirty="0" smtClean="0">
                <a:solidFill>
                  <a:srgbClr val="7030A0"/>
                </a:solidFill>
              </a:rPr>
              <a:t>1. При большом числе продукций (более 1000) усложняется проверка на непротиворечивость системы продукций (базы знаний).</a:t>
            </a:r>
          </a:p>
          <a:p>
            <a:pPr algn="l" hangingPunct="0"/>
            <a:r>
              <a:rPr lang="ru-RU" dirty="0" smtClean="0">
                <a:solidFill>
                  <a:srgbClr val="7030A0"/>
                </a:solidFill>
              </a:rPr>
              <a:t>2. Продукционным моделям не хватает строгой теории, определяющим являются эвристики ( в итоге нельзя быть уверенным в полноте и непротиворечивости).</a:t>
            </a:r>
          </a:p>
          <a:p>
            <a:pPr algn="l" hangingPunct="0"/>
            <a:r>
              <a:rPr lang="ru-RU" dirty="0" smtClean="0">
                <a:solidFill>
                  <a:srgbClr val="7030A0"/>
                </a:solidFill>
              </a:rPr>
              <a:t>3. Не все знания могут быть приведены к форме продукций.</a:t>
            </a:r>
            <a:r>
              <a:rPr lang="ru-RU" dirty="0" smtClean="0"/>
              <a:t> 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28605"/>
            <a:ext cx="7772400" cy="1071569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0070C0"/>
                </a:solidFill>
              </a:rPr>
              <a:t>Фреймовая модель</a:t>
            </a:r>
            <a:r>
              <a:rPr lang="ru-RU" dirty="0" smtClean="0">
                <a:solidFill>
                  <a:srgbClr val="0070C0"/>
                </a:solidFill>
              </a:rPr>
              <a:t/>
            </a:r>
            <a:br>
              <a:rPr lang="ru-RU" dirty="0" smtClean="0">
                <a:solidFill>
                  <a:srgbClr val="0070C0"/>
                </a:solidFill>
              </a:rPr>
            </a:b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85786" y="1071546"/>
            <a:ext cx="7643866" cy="5286412"/>
          </a:xfrm>
        </p:spPr>
        <p:txBody>
          <a:bodyPr>
            <a:normAutofit/>
          </a:bodyPr>
          <a:lstStyle/>
          <a:p>
            <a:pPr algn="l" hangingPunct="0">
              <a:buFont typeface="Wingdings" pitchFamily="2" charset="2"/>
              <a:buChar char="ü"/>
            </a:pPr>
            <a:r>
              <a:rPr lang="ru-RU" dirty="0" smtClean="0">
                <a:solidFill>
                  <a:srgbClr val="7030A0"/>
                </a:solidFill>
              </a:rPr>
              <a:t>Фрейм - это знание, полученное на основании факта, которым является 	имя фрейма. </a:t>
            </a:r>
          </a:p>
          <a:p>
            <a:pPr algn="l" hangingPunct="0">
              <a:buFont typeface="Wingdings" pitchFamily="2" charset="2"/>
              <a:buChar char="ü"/>
            </a:pPr>
            <a:r>
              <a:rPr lang="ru-RU" dirty="0" smtClean="0">
                <a:solidFill>
                  <a:srgbClr val="7030A0"/>
                </a:solidFill>
              </a:rPr>
              <a:t>Фрейм - формальный шаблон, соответствующий объекту, событию, понятию, явлению, состоянию и пр. </a:t>
            </a:r>
          </a:p>
          <a:p>
            <a:pPr algn="l" hangingPunct="0">
              <a:buFont typeface="Wingdings" pitchFamily="2" charset="2"/>
              <a:buChar char="ü"/>
            </a:pPr>
            <a:r>
              <a:rPr lang="ru-RU" dirty="0" smtClean="0">
                <a:solidFill>
                  <a:srgbClr val="7030A0"/>
                </a:solidFill>
              </a:rPr>
              <a:t>Фрейм - это отдельные единицы представления знаний, и в них содержится информация, относящаяся только к описываемому этой структурой объекту.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28605"/>
            <a:ext cx="7772400" cy="1143007"/>
          </a:xfrm>
        </p:spPr>
        <p:txBody>
          <a:bodyPr/>
          <a:lstStyle/>
          <a:p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Формальная структура фрейма</a:t>
            </a:r>
            <a:endParaRPr lang="ru-RU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85786" y="1571612"/>
            <a:ext cx="7715304" cy="4643470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7098" y="1785926"/>
            <a:ext cx="4771224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28605"/>
            <a:ext cx="7772400" cy="1143007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Возможные значения слота: 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57224" y="1643050"/>
            <a:ext cx="7572428" cy="4857784"/>
          </a:xfrm>
        </p:spPr>
        <p:txBody>
          <a:bodyPr>
            <a:normAutofit fontScale="92500" lnSpcReduction="20000"/>
          </a:bodyPr>
          <a:lstStyle/>
          <a:p>
            <a:pPr lvl="0" algn="l" hangingPunct="0">
              <a:buFont typeface="Wingdings" pitchFamily="2" charset="2"/>
              <a:buChar char="q"/>
            </a:pPr>
            <a:r>
              <a:rPr lang="ru-RU" dirty="0" smtClean="0">
                <a:solidFill>
                  <a:srgbClr val="002060"/>
                </a:solidFill>
              </a:rPr>
              <a:t>числа, математические соотношения, тексты на естественном языке; </a:t>
            </a:r>
          </a:p>
          <a:p>
            <a:pPr lvl="0" algn="l" hangingPunct="0">
              <a:buFont typeface="Wingdings" pitchFamily="2" charset="2"/>
              <a:buChar char="q"/>
            </a:pPr>
            <a:r>
              <a:rPr lang="ru-RU" dirty="0" smtClean="0">
                <a:solidFill>
                  <a:srgbClr val="002060"/>
                </a:solidFill>
              </a:rPr>
              <a:t>программы, правила вывода или ссылки на другие слоты данного фрейма или других фреймов;</a:t>
            </a:r>
          </a:p>
          <a:p>
            <a:pPr lvl="0" algn="l" hangingPunct="0">
              <a:buFont typeface="Wingdings" pitchFamily="2" charset="2"/>
              <a:buChar char="q"/>
            </a:pPr>
            <a:r>
              <a:rPr lang="ru-RU" dirty="0" smtClean="0">
                <a:solidFill>
                  <a:srgbClr val="002060"/>
                </a:solidFill>
              </a:rPr>
              <a:t>слоты могут содержать присоединительные процедуры, позволяющие производить некоторые операции для получения значения этого слота. </a:t>
            </a:r>
          </a:p>
          <a:p>
            <a:pPr lvl="0" algn="l" hangingPunct="0">
              <a:buFont typeface="Wingdings" pitchFamily="2" charset="2"/>
              <a:buChar char="q"/>
            </a:pPr>
            <a:r>
              <a:rPr lang="ru-RU" dirty="0" smtClean="0">
                <a:solidFill>
                  <a:srgbClr val="002060"/>
                </a:solidFill>
              </a:rPr>
              <a:t>слоты могут быть и незаполненными (пустыми).</a:t>
            </a:r>
            <a:endParaRPr lang="ru-RU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285852" y="285728"/>
            <a:ext cx="621510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 smtClean="0">
                <a:solidFill>
                  <a:srgbClr val="0070C0"/>
                </a:solidFill>
              </a:rPr>
              <a:t>Фрагмент взаимосвязанных фреймов</a:t>
            </a:r>
            <a:endParaRPr lang="ru-RU" sz="4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143116"/>
            <a:ext cx="8365779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28605"/>
            <a:ext cx="7772400" cy="1285883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Основные части фреймовой модели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28662" y="2143116"/>
            <a:ext cx="7715304" cy="3929090"/>
          </a:xfrm>
        </p:spPr>
        <p:txBody>
          <a:bodyPr>
            <a:normAutofit/>
          </a:bodyPr>
          <a:lstStyle/>
          <a:p>
            <a:pPr lvl="0" algn="l" hangingPunct="0">
              <a:buFont typeface="Wingdings" pitchFamily="2" charset="2"/>
              <a:buChar char="ü"/>
            </a:pPr>
            <a:r>
              <a:rPr lang="ru-RU" sz="3600" dirty="0" smtClean="0">
                <a:solidFill>
                  <a:srgbClr val="7030A0"/>
                </a:solidFill>
              </a:rPr>
              <a:t>Набор фреймов, образующих библиотеку внутреннего представления знаний</a:t>
            </a:r>
          </a:p>
          <a:p>
            <a:pPr lvl="0" algn="l" hangingPunct="0">
              <a:buFont typeface="Wingdings" pitchFamily="2" charset="2"/>
              <a:buChar char="ü"/>
            </a:pPr>
            <a:r>
              <a:rPr lang="ru-RU" sz="3600" dirty="0" smtClean="0">
                <a:solidFill>
                  <a:srgbClr val="7030A0"/>
                </a:solidFill>
              </a:rPr>
              <a:t>Механизм преобразования фреймов или связывания между собой</a:t>
            </a:r>
            <a:endParaRPr lang="ru-RU" sz="36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500043"/>
            <a:ext cx="7772400" cy="1071569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Структура данных фрейма 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14414" y="1571612"/>
            <a:ext cx="7286676" cy="4429156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785926"/>
            <a:ext cx="5448087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428605"/>
            <a:ext cx="7929618" cy="1714511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rgbClr val="7030A0"/>
                </a:solidFill>
              </a:rPr>
              <a:t>Пример декларативного фрейма БЗ и исходного (входного, процедурного) фрейма :</a:t>
            </a:r>
            <a:endParaRPr lang="ru-RU" sz="2800" dirty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643182"/>
            <a:ext cx="8422685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357167"/>
            <a:ext cx="7815290" cy="1143007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>Пример целевого  фрейма, где цель купить квартиру:</a:t>
            </a: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57224" y="2143116"/>
            <a:ext cx="7572428" cy="4143404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2571744"/>
            <a:ext cx="4441442" cy="353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785795"/>
            <a:ext cx="7772400" cy="1214445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Пример сети (дерева) фреймов  </a:t>
            </a:r>
            <a:r>
              <a:rPr lang="ru-RU" dirty="0" smtClean="0">
                <a:solidFill>
                  <a:srgbClr val="002060"/>
                </a:solidFill>
              </a:rPr>
              <a:t>(</a:t>
            </a:r>
            <a:r>
              <a:rPr lang="ru-RU" sz="3200" dirty="0" smtClean="0">
                <a:solidFill>
                  <a:srgbClr val="002060"/>
                </a:solidFill>
              </a:rPr>
              <a:t>возможны отношения </a:t>
            </a:r>
            <a:r>
              <a:rPr lang="en-US" sz="3200" dirty="0" smtClean="0">
                <a:solidFill>
                  <a:srgbClr val="002060"/>
                </a:solidFill>
              </a:rPr>
              <a:t>IS</a:t>
            </a:r>
            <a:r>
              <a:rPr lang="ru-RU" sz="3200" dirty="0" smtClean="0">
                <a:solidFill>
                  <a:srgbClr val="002060"/>
                </a:solidFill>
              </a:rPr>
              <a:t>-</a:t>
            </a:r>
            <a:r>
              <a:rPr lang="en-US" sz="3200" dirty="0" smtClean="0">
                <a:solidFill>
                  <a:srgbClr val="002060"/>
                </a:solidFill>
              </a:rPr>
              <a:t>A</a:t>
            </a:r>
            <a:r>
              <a:rPr lang="ru-RU" sz="3200" dirty="0" smtClean="0">
                <a:solidFill>
                  <a:srgbClr val="002060"/>
                </a:solidFill>
              </a:rPr>
              <a:t> и </a:t>
            </a:r>
            <a:r>
              <a:rPr lang="en-US" sz="3200" dirty="0" smtClean="0">
                <a:solidFill>
                  <a:srgbClr val="002060"/>
                </a:solidFill>
              </a:rPr>
              <a:t>PART</a:t>
            </a:r>
            <a:r>
              <a:rPr lang="ru-RU" sz="3200" dirty="0" smtClean="0">
                <a:solidFill>
                  <a:srgbClr val="002060"/>
                </a:solidFill>
              </a:rPr>
              <a:t>-</a:t>
            </a:r>
            <a:r>
              <a:rPr lang="en-US" sz="3200" dirty="0" smtClean="0">
                <a:solidFill>
                  <a:srgbClr val="002060"/>
                </a:solidFill>
              </a:rPr>
              <a:t>OF</a:t>
            </a:r>
            <a:r>
              <a:rPr lang="ru-RU" dirty="0" smtClean="0">
                <a:solidFill>
                  <a:srgbClr val="002060"/>
                </a:solidFill>
              </a:rPr>
              <a:t>)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1472" y="2071678"/>
            <a:ext cx="8001056" cy="4143404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500306"/>
            <a:ext cx="6089650" cy="3181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00100" y="857232"/>
            <a:ext cx="7072362" cy="444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>
              <a:spcAft>
                <a:spcPts val="3000"/>
              </a:spcAft>
            </a:pPr>
            <a:r>
              <a:rPr lang="ru-RU" sz="5400" dirty="0" smtClean="0">
                <a:solidFill>
                  <a:srgbClr val="7030A0"/>
                </a:solidFill>
              </a:rPr>
              <a:t>Наиболее распространены: </a:t>
            </a:r>
          </a:p>
          <a:p>
            <a:pPr hangingPunct="0">
              <a:spcAft>
                <a:spcPts val="1800"/>
              </a:spcAft>
              <a:buFontTx/>
              <a:buChar char="-"/>
            </a:pPr>
            <a:r>
              <a:rPr lang="ru-RU" sz="4000" dirty="0" smtClean="0">
                <a:solidFill>
                  <a:schemeClr val="accent6">
                    <a:lumMod val="50000"/>
                  </a:schemeClr>
                </a:solidFill>
              </a:rPr>
              <a:t> продукционная модель</a:t>
            </a:r>
          </a:p>
          <a:p>
            <a:pPr hangingPunct="0">
              <a:spcAft>
                <a:spcPts val="1800"/>
              </a:spcAft>
              <a:buFontTx/>
              <a:buChar char="-"/>
            </a:pPr>
            <a:r>
              <a:rPr lang="ru-RU" sz="4000" dirty="0" smtClean="0">
                <a:solidFill>
                  <a:schemeClr val="accent6">
                    <a:lumMod val="50000"/>
                  </a:schemeClr>
                </a:solidFill>
              </a:rPr>
              <a:t> фреймовая модель</a:t>
            </a:r>
          </a:p>
          <a:p>
            <a:pPr hangingPunct="0">
              <a:buFontTx/>
              <a:buChar char="-"/>
            </a:pPr>
            <a:r>
              <a:rPr lang="ru-RU" sz="4000" dirty="0" smtClean="0">
                <a:solidFill>
                  <a:schemeClr val="accent6">
                    <a:lumMod val="50000"/>
                  </a:schemeClr>
                </a:solidFill>
              </a:rPr>
              <a:t> модель семантических сетей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7030A0"/>
                </a:solidFill>
              </a:rPr>
              <a:t>Представление знаний с помощью семантических сетей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85729"/>
            <a:ext cx="7772400" cy="857255"/>
          </a:xfrm>
        </p:spPr>
        <p:txBody>
          <a:bodyPr/>
          <a:lstStyle/>
          <a:p>
            <a:r>
              <a:rPr lang="ru-RU" dirty="0" smtClean="0">
                <a:solidFill>
                  <a:srgbClr val="002060"/>
                </a:solidFill>
              </a:rPr>
              <a:t>Определения: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2910" y="1285860"/>
            <a:ext cx="8143932" cy="5214974"/>
          </a:xfrm>
        </p:spPr>
        <p:txBody>
          <a:bodyPr>
            <a:normAutofit fontScale="92500" lnSpcReduction="20000"/>
          </a:bodyPr>
          <a:lstStyle/>
          <a:p>
            <a:pPr algn="just" hangingPunct="0">
              <a:buFont typeface="Arial" pitchFamily="34" charset="0"/>
              <a:buChar char="•"/>
            </a:pPr>
            <a:r>
              <a:rPr lang="ru-RU" dirty="0" smtClean="0">
                <a:solidFill>
                  <a:srgbClr val="7030A0"/>
                </a:solidFill>
              </a:rPr>
              <a:t>Семантическая сеть - это знание, позволяющее на основе факта, которым является имя сети получить новые знания.</a:t>
            </a:r>
          </a:p>
          <a:p>
            <a:pPr algn="just" hangingPunct="0">
              <a:buFont typeface="Arial" pitchFamily="34" charset="0"/>
              <a:buChar char="•"/>
            </a:pPr>
            <a:r>
              <a:rPr lang="ru-RU" dirty="0" smtClean="0">
                <a:solidFill>
                  <a:srgbClr val="7030A0"/>
                </a:solidFill>
              </a:rPr>
              <a:t>Семантическая сеть - это модель представления знаний, в основе которой находится понятие сети, образованной с помощью узлов (точек, вершин) и дуг (связей). </a:t>
            </a:r>
          </a:p>
          <a:p>
            <a:pPr algn="just" hangingPunct="0">
              <a:buFont typeface="Arial" pitchFamily="34" charset="0"/>
              <a:buChar char="•"/>
            </a:pPr>
            <a:r>
              <a:rPr lang="ru-RU" dirty="0" smtClean="0">
                <a:solidFill>
                  <a:srgbClr val="7030A0"/>
                </a:solidFill>
              </a:rPr>
              <a:t>Семантические сети , включающие узлы с собственной внутренней структурой, называют иерархическими сетями. </a:t>
            </a:r>
          </a:p>
          <a:p>
            <a:pPr algn="just" hangingPunct="0">
              <a:buFont typeface="Arial" pitchFamily="34" charset="0"/>
              <a:buChar char="•"/>
            </a:pPr>
            <a:r>
              <a:rPr lang="ru-RU" dirty="0" smtClean="0">
                <a:solidFill>
                  <a:srgbClr val="7030A0"/>
                </a:solidFill>
              </a:rPr>
              <a:t>Семантические сети, в которых нет узлов с собственной внутренней структурой, называют простыми сетями</a:t>
            </a:r>
            <a:r>
              <a:rPr lang="ru-RU" dirty="0" smtClean="0"/>
              <a:t>.</a:t>
            </a:r>
          </a:p>
          <a:p>
            <a:pPr algn="l"/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85729"/>
            <a:ext cx="7772400" cy="1214445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7030A0"/>
                </a:solidFill>
              </a:rPr>
              <a:t>Фрагмент иерархической 3-х уровневой семантической сети</a:t>
            </a:r>
            <a:endParaRPr lang="ru-RU" sz="3200" dirty="0"/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6321" name="Object 1"/>
          <p:cNvGraphicFramePr>
            <a:graphicFrameLocks noChangeAspect="1"/>
          </p:cNvGraphicFramePr>
          <p:nvPr/>
        </p:nvGraphicFramePr>
        <p:xfrm>
          <a:off x="201232" y="1428736"/>
          <a:ext cx="8707869" cy="5214974"/>
        </p:xfrm>
        <a:graphic>
          <a:graphicData uri="http://schemas.openxmlformats.org/presentationml/2006/ole">
            <p:oleObj spid="_x0000_s56321" name="Точечный рисунок" r:id="rId3" imgW="5105630" imgH="3057614" progId="PBrush">
              <p:embed/>
            </p:oleObj>
          </a:graphicData>
        </a:graphic>
      </p:graphicFrame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0" y="3057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57167"/>
            <a:ext cx="7772400" cy="1357321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rgbClr val="7030A0"/>
                </a:solidFill>
              </a:rPr>
              <a:t>Иерархическая семантическая сеть фреймов</a:t>
            </a:r>
            <a:endParaRPr lang="ru-RU" sz="3600" dirty="0">
              <a:solidFill>
                <a:srgbClr val="7030A0"/>
              </a:solidFill>
            </a:endParaRPr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3489" name="Object 1"/>
          <p:cNvGraphicFramePr>
            <a:graphicFrameLocks noChangeAspect="1"/>
          </p:cNvGraphicFramePr>
          <p:nvPr/>
        </p:nvGraphicFramePr>
        <p:xfrm>
          <a:off x="438307" y="1711100"/>
          <a:ext cx="8419973" cy="4861172"/>
        </p:xfrm>
        <a:graphic>
          <a:graphicData uri="http://schemas.openxmlformats.org/presentationml/2006/ole">
            <p:oleObj spid="_x0000_s63489" name="Точечный рисунок" r:id="rId3" imgW="5295820" imgH="3057614" progId="PBrush">
              <p:embed/>
            </p:oleObj>
          </a:graphicData>
        </a:graphic>
      </p:graphicFrame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0" y="3057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28604"/>
            <a:ext cx="7772400" cy="857256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7030A0"/>
                </a:solidFill>
              </a:rPr>
              <a:t>Недостатки семантической сети:</a:t>
            </a:r>
            <a:r>
              <a:rPr lang="ru-RU" dirty="0" smtClean="0">
                <a:solidFill>
                  <a:srgbClr val="7030A0"/>
                </a:solidFill>
              </a:rPr>
              <a:t/>
            </a:r>
            <a:br>
              <a:rPr lang="ru-RU" dirty="0" smtClean="0">
                <a:solidFill>
                  <a:srgbClr val="7030A0"/>
                </a:solidFill>
              </a:rPr>
            </a:b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1472" y="1000108"/>
            <a:ext cx="8143932" cy="5500726"/>
          </a:xfrm>
        </p:spPr>
        <p:txBody>
          <a:bodyPr>
            <a:normAutofit lnSpcReduction="10000"/>
          </a:bodyPr>
          <a:lstStyle/>
          <a:p>
            <a:pPr algn="l" hangingPunct="0"/>
            <a:r>
              <a:rPr lang="ru-RU" dirty="0" smtClean="0">
                <a:solidFill>
                  <a:srgbClr val="0070C0"/>
                </a:solidFill>
              </a:rPr>
              <a:t>- реализация семантической сети на ЭВМ имеет ограничения;</a:t>
            </a:r>
          </a:p>
          <a:p>
            <a:pPr algn="l" hangingPunct="0"/>
            <a:r>
              <a:rPr lang="ru-RU" dirty="0" smtClean="0">
                <a:solidFill>
                  <a:srgbClr val="0070C0"/>
                </a:solidFill>
              </a:rPr>
              <a:t>- существуют трудности при реализации интерфейса с пользователем, т.к. информацию необходимо представлять в графической форме;</a:t>
            </a:r>
          </a:p>
          <a:p>
            <a:pPr algn="l" hangingPunct="0"/>
            <a:r>
              <a:rPr lang="ru-RU" dirty="0" smtClean="0">
                <a:solidFill>
                  <a:srgbClr val="0070C0"/>
                </a:solidFill>
              </a:rPr>
              <a:t>- не существует строгой теории позволяющей классифицировать отношения, сущности и пространства;</a:t>
            </a:r>
          </a:p>
          <a:p>
            <a:pPr algn="l" hangingPunct="0"/>
            <a:r>
              <a:rPr lang="ru-RU" dirty="0" smtClean="0">
                <a:solidFill>
                  <a:srgbClr val="0070C0"/>
                </a:solidFill>
              </a:rPr>
              <a:t>- не все знания удобно представлять с помощью семантических сетей. </a:t>
            </a:r>
          </a:p>
          <a:p>
            <a:pPr algn="l"/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857232"/>
            <a:ext cx="8366043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571480"/>
            <a:ext cx="7772400" cy="1500198"/>
          </a:xfrm>
        </p:spPr>
        <p:txBody>
          <a:bodyPr>
            <a:normAutofit fontScale="90000"/>
          </a:bodyPr>
          <a:lstStyle/>
          <a:p>
            <a:pPr hangingPunct="0"/>
            <a:r>
              <a:rPr lang="ru-RU" sz="4000" b="1" dirty="0" smtClean="0">
                <a:solidFill>
                  <a:schemeClr val="accent6">
                    <a:lumMod val="50000"/>
                  </a:schemeClr>
                </a:solidFill>
              </a:rPr>
              <a:t>Продукционная модель</a:t>
            </a:r>
            <a:r>
              <a:rPr lang="ru-RU" sz="4000" dirty="0" smtClean="0"/>
              <a:t> </a:t>
            </a:r>
            <a:r>
              <a:rPr lang="ru-RU" sz="3600" dirty="0" smtClean="0">
                <a:solidFill>
                  <a:srgbClr val="002060"/>
                </a:solidFill>
              </a:rPr>
              <a:t>(представление знаний с помощью правил)</a:t>
            </a:r>
            <a:endParaRPr lang="ru-RU" sz="3600" dirty="0">
              <a:solidFill>
                <a:srgbClr val="00206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85786" y="2786058"/>
            <a:ext cx="7929618" cy="2928958"/>
          </a:xfrm>
        </p:spPr>
        <p:txBody>
          <a:bodyPr>
            <a:normAutofit fontScale="85000" lnSpcReduction="20000"/>
          </a:bodyPr>
          <a:lstStyle/>
          <a:p>
            <a:pPr algn="just" hangingPunct="0"/>
            <a:r>
              <a:rPr lang="ru-RU" sz="3600" dirty="0" smtClean="0">
                <a:solidFill>
                  <a:srgbClr val="C00000"/>
                </a:solidFill>
              </a:rPr>
              <a:t>Правило (продукция) - это знание, позволяющее из известных фактов вывести новое знание. </a:t>
            </a:r>
          </a:p>
          <a:p>
            <a:pPr algn="just" hangingPunct="0"/>
            <a:endParaRPr lang="ru-RU" sz="3600" dirty="0" smtClean="0">
              <a:solidFill>
                <a:srgbClr val="C00000"/>
              </a:solidFill>
            </a:endParaRPr>
          </a:p>
          <a:p>
            <a:pPr algn="just" hangingPunct="0"/>
            <a:r>
              <a:rPr lang="ru-RU" sz="3600" dirty="0" smtClean="0">
                <a:solidFill>
                  <a:srgbClr val="002060"/>
                </a:solidFill>
              </a:rPr>
              <a:t>Множество фактов и правил определенной предметной области называются базой знаний.</a:t>
            </a:r>
          </a:p>
          <a:p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642918"/>
            <a:ext cx="7129122" cy="5572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57224" y="357167"/>
            <a:ext cx="7600976" cy="2928957"/>
          </a:xfrm>
        </p:spPr>
        <p:txBody>
          <a:bodyPr>
            <a:normAutofit fontScale="90000"/>
          </a:bodyPr>
          <a:lstStyle/>
          <a:p>
            <a:pPr algn="l" hangingPunct="0"/>
            <a:r>
              <a:rPr lang="ru-RU" sz="3600" dirty="0" smtClean="0">
                <a:solidFill>
                  <a:srgbClr val="002060"/>
                </a:solidFill>
              </a:rPr>
              <a:t>Пример</a:t>
            </a:r>
            <a:r>
              <a:rPr lang="ru-RU" sz="3600" dirty="0" smtClean="0"/>
              <a:t> </a:t>
            </a:r>
            <a:r>
              <a:rPr lang="ru-RU" sz="2200" dirty="0" smtClean="0"/>
              <a:t/>
            </a:r>
            <a:br>
              <a:rPr lang="ru-RU" sz="2200" dirty="0" smtClean="0"/>
            </a:br>
            <a:r>
              <a:rPr lang="ru-RU" sz="4900" i="1" dirty="0" smtClean="0">
                <a:solidFill>
                  <a:srgbClr val="C00000"/>
                </a:solidFill>
              </a:rPr>
              <a:t>ЕСЛИ</a:t>
            </a:r>
            <a:r>
              <a:rPr lang="ru-RU" sz="3100" dirty="0" smtClean="0"/>
              <a:t> </a:t>
            </a:r>
            <a:r>
              <a:rPr lang="ru-RU" sz="3100" dirty="0" smtClean="0">
                <a:solidFill>
                  <a:srgbClr val="FF0000"/>
                </a:solidFill>
              </a:rPr>
              <a:t>у человека температура больше 38</a:t>
            </a:r>
            <a:r>
              <a:rPr lang="ru-RU" sz="3100" baseline="30000" dirty="0" smtClean="0">
                <a:solidFill>
                  <a:srgbClr val="FF0000"/>
                </a:solidFill>
              </a:rPr>
              <a:t>о</a:t>
            </a:r>
            <a:r>
              <a:rPr lang="ru-RU" sz="3100" dirty="0" smtClean="0">
                <a:solidFill>
                  <a:srgbClr val="FF0000"/>
                </a:solidFill>
              </a:rPr>
              <a:t> С </a:t>
            </a:r>
            <a:br>
              <a:rPr lang="ru-RU" sz="3100" dirty="0" smtClean="0">
                <a:solidFill>
                  <a:srgbClr val="FF0000"/>
                </a:solidFill>
              </a:rPr>
            </a:br>
            <a:r>
              <a:rPr lang="ru-RU" sz="3100" dirty="0" smtClean="0">
                <a:solidFill>
                  <a:srgbClr val="FF0000"/>
                </a:solidFill>
              </a:rPr>
              <a:t>	     и человек кашляет и потеет</a:t>
            </a:r>
            <a:r>
              <a:rPr lang="ru-RU" sz="3100" dirty="0" smtClean="0"/>
              <a:t>, </a:t>
            </a:r>
            <a:br>
              <a:rPr lang="ru-RU" sz="3100" dirty="0" smtClean="0"/>
            </a:br>
            <a:r>
              <a:rPr lang="ru-RU" sz="4900" i="1" dirty="0" smtClean="0">
                <a:solidFill>
                  <a:srgbClr val="C00000"/>
                </a:solidFill>
              </a:rPr>
              <a:t>ТО</a:t>
            </a:r>
            <a:r>
              <a:rPr lang="ru-RU" sz="3100" dirty="0" smtClean="0">
                <a:solidFill>
                  <a:srgbClr val="C00000"/>
                </a:solidFill>
              </a:rPr>
              <a:t> </a:t>
            </a:r>
            <a:r>
              <a:rPr lang="ru-RU" sz="3100" dirty="0" smtClean="0">
                <a:solidFill>
                  <a:srgbClr val="0070C0"/>
                </a:solidFill>
              </a:rPr>
              <a:t>возможно у него грипп</a:t>
            </a:r>
            <a:r>
              <a:rPr lang="ru-RU" sz="3100" dirty="0" smtClean="0"/>
              <a:t>.</a:t>
            </a:r>
            <a:r>
              <a:rPr lang="ru-RU" sz="2200" dirty="0" smtClean="0"/>
              <a:t/>
            </a:r>
            <a:br>
              <a:rPr lang="ru-RU" sz="2200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57224" y="3357562"/>
            <a:ext cx="7358114" cy="278608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2060"/>
                </a:solidFill>
              </a:rPr>
              <a:t>Формализованный вид примера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 </a:t>
            </a:r>
            <a:br>
              <a:rPr lang="ru-RU" dirty="0" smtClean="0"/>
            </a:br>
            <a:r>
              <a:rPr lang="ru-RU" dirty="0" smtClean="0"/>
              <a:t> 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2428860" y="4286256"/>
          <a:ext cx="4286274" cy="1071570"/>
        </p:xfrm>
        <a:graphic>
          <a:graphicData uri="http://schemas.openxmlformats.org/presentationml/2006/ole">
            <p:oleObj spid="_x0000_s27650" name="Формула" r:id="rId3" imgW="81252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71472" y="928670"/>
            <a:ext cx="8072494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solidFill>
                  <a:srgbClr val="0070C0"/>
                </a:solidFill>
              </a:rPr>
              <a:t>Правило задается конструкцией вида:</a:t>
            </a:r>
            <a:r>
              <a:rPr lang="ru-RU" sz="3600" dirty="0" smtClean="0"/>
              <a:t/>
            </a:r>
            <a:br>
              <a:rPr lang="ru-RU" sz="3600" dirty="0" smtClean="0"/>
            </a:br>
            <a:endParaRPr lang="ru-RU" sz="3600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sz="2800" dirty="0" smtClean="0"/>
              <a:t>где </a:t>
            </a:r>
          </a:p>
          <a:p>
            <a:r>
              <a:rPr lang="ru-RU" sz="2800" dirty="0" smtClean="0"/>
              <a:t>		</a:t>
            </a:r>
            <a:r>
              <a:rPr lang="ru-RU" sz="2800" dirty="0" smtClean="0">
                <a:solidFill>
                  <a:schemeClr val="accent6">
                    <a:lumMod val="50000"/>
                  </a:schemeClr>
                </a:solidFill>
              </a:rPr>
              <a:t> - условие;   </a:t>
            </a:r>
          </a:p>
          <a:p>
            <a:endParaRPr lang="ru-RU" sz="2800" dirty="0" smtClean="0"/>
          </a:p>
          <a:p>
            <a:r>
              <a:rPr lang="ru-RU" sz="2800" dirty="0" smtClean="0"/>
              <a:t>		- </a:t>
            </a:r>
            <a:r>
              <a:rPr lang="ru-RU" sz="2800" dirty="0" smtClean="0">
                <a:solidFill>
                  <a:srgbClr val="00B050"/>
                </a:solidFill>
              </a:rPr>
              <a:t>заключение.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>
                <a:solidFill>
                  <a:srgbClr val="002060"/>
                </a:solidFill>
              </a:rPr>
              <a:t>* Условие и заключение должны иметь одинаковое синтаксическое представление. </a:t>
            </a: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800" dirty="0"/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2392363" y="1714500"/>
          <a:ext cx="3787775" cy="928688"/>
        </p:xfrm>
        <a:graphic>
          <a:graphicData uri="http://schemas.openxmlformats.org/presentationml/2006/ole">
            <p:oleObj spid="_x0000_s28674" name="Формула" r:id="rId3" imgW="660240" imgH="241200" progId="Equation.3">
              <p:embed/>
            </p:oleObj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642910" y="3357561"/>
          <a:ext cx="1857388" cy="681567"/>
        </p:xfrm>
        <a:graphic>
          <a:graphicData uri="http://schemas.openxmlformats.org/presentationml/2006/ole">
            <p:oleObj spid="_x0000_s28675" name="Формула" r:id="rId4" imgW="571320" imgH="266400" progId="Equation.3">
              <p:embed/>
            </p:oleObj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571472" y="4000504"/>
          <a:ext cx="1928826" cy="765408"/>
        </p:xfrm>
        <a:graphic>
          <a:graphicData uri="http://schemas.openxmlformats.org/presentationml/2006/ole">
            <p:oleObj spid="_x0000_s28676" name="Формула" r:id="rId5" imgW="622080" imgH="266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42910" y="285728"/>
            <a:ext cx="80724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Общий вид продукции: </a:t>
            </a:r>
            <a:endParaRPr lang="ru-RU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642910" y="1000108"/>
          <a:ext cx="8001056" cy="1140004"/>
        </p:xfrm>
        <a:graphic>
          <a:graphicData uri="http://schemas.openxmlformats.org/presentationml/2006/ole">
            <p:oleObj spid="_x0000_s29698" name="Формула" r:id="rId3" imgW="1320480" imgH="203040" progId="Equation.3">
              <p:embed/>
            </p:oleObj>
          </a:graphicData>
        </a:graphic>
      </p:graphicFrame>
      <p:sp>
        <p:nvSpPr>
          <p:cNvPr id="42" name="Прямоугольник 41"/>
          <p:cNvSpPr/>
          <p:nvPr/>
        </p:nvSpPr>
        <p:spPr>
          <a:xfrm>
            <a:off x="428596" y="2214554"/>
            <a:ext cx="8358246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ru-RU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где </a:t>
            </a:r>
            <a:endParaRPr lang="en-US" sz="3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hangingPunct="0"/>
            <a:r>
              <a:rPr lang="ru-RU" sz="32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знак правила;</a:t>
            </a:r>
          </a:p>
          <a:p>
            <a:pPr hangingPunct="0"/>
            <a:r>
              <a:rPr lang="ru-RU" sz="32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  </a:t>
            </a:r>
            <a:r>
              <a:rPr lang="ru-RU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имя правила;</a:t>
            </a:r>
          </a:p>
          <a:p>
            <a:pPr hangingPunct="0"/>
            <a:r>
              <a:rPr lang="ru-RU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ru-RU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сфера применения правила;</a:t>
            </a:r>
          </a:p>
          <a:p>
            <a:pPr hangingPunct="0"/>
            <a:r>
              <a:rPr lang="en-US" sz="32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B</a:t>
            </a:r>
            <a:r>
              <a:rPr lang="ru-RU" sz="32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- ядро правила;</a:t>
            </a:r>
          </a:p>
          <a:p>
            <a:pPr hangingPunct="0"/>
            <a:r>
              <a:rPr lang="ru-RU" sz="32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ru-RU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условие применимости ядра продукции;</a:t>
            </a:r>
          </a:p>
          <a:p>
            <a:pPr hangingPunct="0"/>
            <a:r>
              <a:rPr lang="ru-RU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ru-RU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обеспечивает постусловия продукции. </a:t>
            </a:r>
          </a:p>
          <a:p>
            <a:pPr hangingPunct="0"/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57167"/>
            <a:ext cx="7772400" cy="857255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Классификация ядер продукции</a:t>
            </a:r>
            <a:endParaRPr lang="ru-RU" sz="3600" dirty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00100" y="1214422"/>
            <a:ext cx="7429552" cy="535785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rgbClr val="C00000"/>
                </a:solidFill>
              </a:rPr>
              <a:t>		* </a:t>
            </a:r>
            <a:r>
              <a:rPr lang="ru-RU" sz="2800" dirty="0" smtClean="0">
                <a:solidFill>
                  <a:srgbClr val="C00000"/>
                </a:solidFill>
              </a:rPr>
              <a:t>детерминированные </a:t>
            </a:r>
            <a:endParaRPr lang="en-US" sz="2800" dirty="0" smtClean="0">
              <a:solidFill>
                <a:srgbClr val="C00000"/>
              </a:solidFill>
            </a:endParaRPr>
          </a:p>
          <a:p>
            <a:pPr algn="l"/>
            <a:r>
              <a:rPr lang="en-US" sz="2800" dirty="0" smtClean="0">
                <a:solidFill>
                  <a:srgbClr val="C00000"/>
                </a:solidFill>
              </a:rPr>
              <a:t>		* </a:t>
            </a:r>
            <a:r>
              <a:rPr lang="ru-RU" sz="2800" dirty="0" smtClean="0">
                <a:solidFill>
                  <a:srgbClr val="C00000"/>
                </a:solidFill>
              </a:rPr>
              <a:t> недетерминированные</a:t>
            </a:r>
            <a:endParaRPr lang="ru-RU" sz="2800" dirty="0">
              <a:solidFill>
                <a:srgbClr val="C00000"/>
              </a:solidFill>
            </a:endParaRP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000372"/>
            <a:ext cx="7589235" cy="29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642918"/>
            <a:ext cx="7772400" cy="1214446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Особенности и достоинства правил</a:t>
            </a:r>
            <a:endParaRPr lang="ru-RU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0034" y="2143116"/>
            <a:ext cx="8143932" cy="4357718"/>
          </a:xfrm>
        </p:spPr>
        <p:txBody>
          <a:bodyPr>
            <a:normAutofit fontScale="85000" lnSpcReduction="10000"/>
          </a:bodyPr>
          <a:lstStyle/>
          <a:p>
            <a:pPr algn="l" hangingPunct="0"/>
            <a:r>
              <a:rPr lang="ru-RU" dirty="0" smtClean="0">
                <a:solidFill>
                  <a:srgbClr val="0070C0"/>
                </a:solidFill>
              </a:rPr>
              <a:t>1. Большая часть знаний может бать представлена в форме продукций.</a:t>
            </a:r>
          </a:p>
          <a:p>
            <a:pPr algn="l" hangingPunct="0"/>
            <a:r>
              <a:rPr lang="ru-RU" dirty="0" smtClean="0">
                <a:solidFill>
                  <a:srgbClr val="0070C0"/>
                </a:solidFill>
              </a:rPr>
              <a:t>2. Системы продукций являются модульными. </a:t>
            </a:r>
          </a:p>
          <a:p>
            <a:pPr algn="l" hangingPunct="0"/>
            <a:r>
              <a:rPr lang="ru-RU" dirty="0" smtClean="0">
                <a:solidFill>
                  <a:srgbClr val="0070C0"/>
                </a:solidFill>
              </a:rPr>
              <a:t>3. Продукции эффективно обрабатываются на ЭВМ.</a:t>
            </a:r>
          </a:p>
          <a:p>
            <a:pPr algn="l" hangingPunct="0"/>
            <a:r>
              <a:rPr lang="ru-RU" dirty="0" smtClean="0">
                <a:solidFill>
                  <a:srgbClr val="0070C0"/>
                </a:solidFill>
              </a:rPr>
              <a:t>4. Продукции могут объединяться с другими моделями представления знаний.</a:t>
            </a:r>
          </a:p>
          <a:p>
            <a:pPr algn="l" hangingPunct="0"/>
            <a:r>
              <a:rPr lang="ru-RU" dirty="0" smtClean="0">
                <a:solidFill>
                  <a:srgbClr val="0070C0"/>
                </a:solidFill>
              </a:rPr>
              <a:t>5. Продукции можно обрабатывать параллельно и асинхронно.</a:t>
            </a:r>
            <a:endParaRPr lang="en-US" dirty="0" smtClean="0">
              <a:solidFill>
                <a:srgbClr val="0070C0"/>
              </a:solidFill>
            </a:endParaRPr>
          </a:p>
          <a:p>
            <a:pPr algn="l" hangingPunct="0"/>
            <a:r>
              <a:rPr lang="en-US" dirty="0" smtClean="0">
                <a:solidFill>
                  <a:srgbClr val="0070C0"/>
                </a:solidFill>
              </a:rPr>
              <a:t>6. </a:t>
            </a:r>
            <a:r>
              <a:rPr lang="ru-RU" dirty="0" smtClean="0">
                <a:solidFill>
                  <a:srgbClr val="0070C0"/>
                </a:solidFill>
              </a:rPr>
              <a:t>Результаты заключений продукций являются качественными, т.е. можем получить новое знание.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488</Words>
  <Application>Microsoft Office PowerPoint</Application>
  <PresentationFormat>Экран (4:3)</PresentationFormat>
  <Paragraphs>73</Paragraphs>
  <Slides>25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25</vt:i4>
      </vt:variant>
    </vt:vector>
  </HeadingPairs>
  <TitlesOfParts>
    <vt:vector size="28" baseType="lpstr">
      <vt:lpstr>Тема Office</vt:lpstr>
      <vt:lpstr>Формула</vt:lpstr>
      <vt:lpstr>Точечный рисунок</vt:lpstr>
      <vt:lpstr>Методы представления знаний в системах ИИ</vt:lpstr>
      <vt:lpstr>Слайд 2</vt:lpstr>
      <vt:lpstr>Продукционная модель (представление знаний с помощью правил)</vt:lpstr>
      <vt:lpstr>Слайд 4</vt:lpstr>
      <vt:lpstr>Пример  ЕСЛИ у человека температура больше 38о С        и человек кашляет и потеет,  ТО возможно у него грипп. </vt:lpstr>
      <vt:lpstr>Слайд 6</vt:lpstr>
      <vt:lpstr>Слайд 7</vt:lpstr>
      <vt:lpstr>Классификация ядер продукции</vt:lpstr>
      <vt:lpstr>Особенности и достоинства правил</vt:lpstr>
      <vt:lpstr>Недостатки правил</vt:lpstr>
      <vt:lpstr>Фреймовая модель </vt:lpstr>
      <vt:lpstr>Формальная структура фрейма</vt:lpstr>
      <vt:lpstr>Возможные значения слота: </vt:lpstr>
      <vt:lpstr>Слайд 14</vt:lpstr>
      <vt:lpstr>Основные части фреймовой модели</vt:lpstr>
      <vt:lpstr>Структура данных фрейма </vt:lpstr>
      <vt:lpstr>Пример декларативного фрейма БЗ и исходного (входного, процедурного) фрейма :</vt:lpstr>
      <vt:lpstr>Пример целевого  фрейма, где цель купить квартиру:</vt:lpstr>
      <vt:lpstr>Пример сети (дерева) фреймов  (возможны отношения IS-A и PART-OF)</vt:lpstr>
      <vt:lpstr>Представление знаний с помощью семантических сетей </vt:lpstr>
      <vt:lpstr>Определения:</vt:lpstr>
      <vt:lpstr>Фрагмент иерархической 3-х уровневой семантической сети</vt:lpstr>
      <vt:lpstr>Иерархическая семантическая сеть фреймов</vt:lpstr>
      <vt:lpstr>Недостатки семантической сети: </vt:lpstr>
      <vt:lpstr>Слайд 25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 интеллектуальных систем </dc:title>
  <dc:creator>Евгений</dc:creator>
  <cp:lastModifiedBy>Евгений</cp:lastModifiedBy>
  <cp:revision>60</cp:revision>
  <dcterms:created xsi:type="dcterms:W3CDTF">2015-09-09T19:02:18Z</dcterms:created>
  <dcterms:modified xsi:type="dcterms:W3CDTF">2015-10-21T19:03:53Z</dcterms:modified>
</cp:coreProperties>
</file>