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D2B4-F882-449E-8F2D-2847C89C21BE}" type="datetimeFigureOut">
              <a:rPr lang="ru-RU" smtClean="0"/>
              <a:pPr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71547"/>
            <a:ext cx="7772400" cy="2286015"/>
          </a:xfrm>
        </p:spPr>
        <p:txBody>
          <a:bodyPr>
            <a:normAutofit/>
          </a:bodyPr>
          <a:lstStyle/>
          <a:p>
            <a:r>
              <a:rPr lang="ru-RU" b="1" dirty="0" smtClean="0"/>
              <a:t>Модель семантических объектов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3286124"/>
            <a:ext cx="7715304" cy="2352676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002060"/>
                </a:solidFill>
              </a:rPr>
              <a:t>Цель – получить модель, пригодную для автоматизированной обработки.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07156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 итоге категория свойства представляется: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2928934"/>
            <a:ext cx="7500990" cy="3286148"/>
          </a:xfrm>
        </p:spPr>
        <p:txBody>
          <a:bodyPr>
            <a:normAutofit/>
          </a:bodyPr>
          <a:lstStyle/>
          <a:p>
            <a:pPr hangingPunct="0"/>
            <a:r>
              <a:rPr lang="ru-RU" dirty="0" smtClean="0">
                <a:solidFill>
                  <a:schemeClr val="tx1"/>
                </a:solidFill>
              </a:rPr>
              <a:t>где D - дополнительные сведения</a:t>
            </a:r>
          </a:p>
          <a:p>
            <a:pPr hangingPunct="0"/>
            <a:endParaRPr lang="ru-RU" dirty="0" smtClean="0">
              <a:solidFill>
                <a:schemeClr val="tx1"/>
              </a:solidFill>
            </a:endParaRPr>
          </a:p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Т.к. заранее все варианты запросов определить невозможно, то с целью гибкости модели можно ввести аспект </a:t>
            </a:r>
            <a:r>
              <a:rPr lang="en-US" dirty="0" smtClean="0">
                <a:solidFill>
                  <a:srgbClr val="7030A0"/>
                </a:solidFill>
              </a:rPr>
              <a:t>D</a:t>
            </a:r>
            <a:r>
              <a:rPr lang="ru-RU" dirty="0" smtClean="0">
                <a:solidFill>
                  <a:srgbClr val="7030A0"/>
                </a:solidFill>
              </a:rPr>
              <a:t>.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00240"/>
            <a:ext cx="510781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67"/>
            <a:ext cx="7886728" cy="1143007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7030A0"/>
                </a:solidFill>
              </a:rPr>
              <a:t>Анализ базовой категории "отношение объекта к другим объектам"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571612"/>
            <a:ext cx="8143932" cy="5000660"/>
          </a:xfrm>
        </p:spPr>
        <p:txBody>
          <a:bodyPr>
            <a:normAutofit fontScale="77500" lnSpcReduction="20000"/>
          </a:bodyPr>
          <a:lstStyle/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rgbClr val="002060"/>
                </a:solidFill>
              </a:rPr>
              <a:t>Отношение - категория, характеризующая взаимозависимость элементов определенной системы и  имеет объективный и универсальный характер.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rgbClr val="002060"/>
                </a:solidFill>
              </a:rPr>
              <a:t>Отношения объектов бывают: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002060"/>
                </a:solidFill>
              </a:rPr>
              <a:t>пространственные ;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002060"/>
                </a:solidFill>
              </a:rPr>
              <a:t>временные;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002060"/>
                </a:solidFill>
              </a:rPr>
              <a:t>причинно-следственные;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002060"/>
                </a:solidFill>
              </a:rPr>
              <a:t>части и целого;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002060"/>
                </a:solidFill>
              </a:rPr>
              <a:t>формы и содержания;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002060"/>
                </a:solidFill>
              </a:rPr>
              <a:t>внешнего и внутреннего и др.</a:t>
            </a:r>
          </a:p>
          <a:p>
            <a:pPr algn="l">
              <a:buFont typeface="Wingdings" pitchFamily="2" charset="2"/>
              <a:buChar char="ü"/>
            </a:pPr>
            <a:r>
              <a:rPr lang="ru-RU" dirty="0" smtClean="0">
                <a:solidFill>
                  <a:srgbClr val="002060"/>
                </a:solidFill>
              </a:rPr>
              <a:t>Категория отношения тесно связана с понятием закона - как выражение существенных отношений между объектами, их свойствами и связями. 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Формальное описание отношений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1428736"/>
            <a:ext cx="7572428" cy="5000660"/>
          </a:xfrm>
        </p:spPr>
        <p:txBody>
          <a:bodyPr>
            <a:normAutofit fontScale="62500" lnSpcReduction="20000"/>
          </a:bodyPr>
          <a:lstStyle/>
          <a:p>
            <a:pPr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rgbClr val="002060"/>
                </a:solidFill>
              </a:rPr>
              <a:t> Для формального описания отношений используются предикаты. </a:t>
            </a:r>
          </a:p>
          <a:p>
            <a:pPr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rgbClr val="002060"/>
                </a:solidFill>
              </a:rPr>
              <a:t>Различают одно, двух, трех и т.д.  - местные предикаты.</a:t>
            </a:r>
          </a:p>
          <a:p>
            <a:pPr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rgbClr val="002060"/>
                </a:solidFill>
              </a:rPr>
              <a:t> В общем случае предикат от  переменных (от  неопределенных терминов или слов) выражают формулой</a:t>
            </a:r>
          </a:p>
          <a:p>
            <a:pPr algn="l" hangingPunct="0"/>
            <a:endParaRPr lang="ru-RU" dirty="0" smtClean="0">
              <a:solidFill>
                <a:srgbClr val="002060"/>
              </a:solidFill>
            </a:endParaRPr>
          </a:p>
          <a:p>
            <a:pPr algn="l" hangingPunct="0">
              <a:buFont typeface="Wingdings" pitchFamily="2" charset="2"/>
              <a:buChar char="Ø"/>
            </a:pPr>
            <a:endParaRPr lang="ru-RU" dirty="0" smtClean="0">
              <a:solidFill>
                <a:srgbClr val="002060"/>
              </a:solidFill>
            </a:endParaRPr>
          </a:p>
          <a:p>
            <a:pPr algn="l" hangingPunct="0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=0 предикат совпадает с высказыванием; при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=1 (одноместный предикат); при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=2 свойство пары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 т.п.</a:t>
            </a:r>
          </a:p>
          <a:p>
            <a:pPr algn="l" hangingPunct="0"/>
            <a:r>
              <a:rPr lang="ru-RU" dirty="0" smtClean="0">
                <a:solidFill>
                  <a:srgbClr val="002060"/>
                </a:solidFill>
              </a:rPr>
              <a:t>Примеры одно, двух и трехместного предикатов:</a:t>
            </a:r>
          </a:p>
          <a:p>
            <a:pPr marL="514350" indent="-514350" algn="l" hangingPunct="0"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"Х - элемент ПЭВМ";</a:t>
            </a:r>
          </a:p>
          <a:p>
            <a:pPr marL="514350" indent="-514350" algn="l" hangingPunct="0"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"Х принадлежит У";</a:t>
            </a:r>
          </a:p>
          <a:p>
            <a:pPr marL="514350" indent="-514350" algn="l" hangingPunct="0">
              <a:buAutoNum type="arabicPeriod"/>
            </a:pPr>
            <a:r>
              <a:rPr lang="ru-RU" dirty="0" smtClean="0">
                <a:solidFill>
                  <a:srgbClr val="002060"/>
                </a:solidFill>
              </a:rPr>
              <a:t>"Х часть У и Z" </a:t>
            </a:r>
          </a:p>
          <a:p>
            <a:pPr marL="514350" indent="-514350" algn="l" hangingPunct="0"/>
            <a:r>
              <a:rPr lang="ru-RU" dirty="0" smtClean="0">
                <a:solidFill>
                  <a:srgbClr val="002060"/>
                </a:solidFill>
              </a:rPr>
              <a:t>Они преобразуются в высказывания при связывании переменных кванторами. </a:t>
            </a:r>
          </a:p>
          <a:p>
            <a:pPr marL="514350" indent="-514350" algn="l" hangingPunct="0"/>
            <a:r>
              <a:rPr lang="ru-RU" dirty="0" smtClean="0">
                <a:solidFill>
                  <a:srgbClr val="002060"/>
                </a:solidFill>
              </a:rPr>
              <a:t>Например:  "триггер - элемент ПЭВМ"; "триггер принадлежит сумматору"; "триггер часть сумматора и процессора«.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643182"/>
            <a:ext cx="4160899" cy="621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64307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Материальная основа модели семантических объектов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3357562"/>
            <a:ext cx="7715304" cy="3071834"/>
          </a:xfrm>
        </p:spPr>
        <p:txBody>
          <a:bodyPr>
            <a:normAutofit fontScale="85000" lnSpcReduction="20000"/>
          </a:bodyPr>
          <a:lstStyle/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где :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по оси А отображаются аспекты (категории), представляющие собой полноту представления </a:t>
            </a:r>
            <a:r>
              <a:rPr lang="en-US" dirty="0" smtClean="0">
                <a:solidFill>
                  <a:srgbClr val="7030A0"/>
                </a:solidFill>
              </a:rPr>
              <a:t>SI</a:t>
            </a:r>
            <a:r>
              <a:rPr lang="ru-RU" dirty="0" smtClean="0">
                <a:solidFill>
                  <a:srgbClr val="7030A0"/>
                </a:solidFill>
              </a:rPr>
              <a:t>;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по оси B - знаки, количественно отображающие точность представления </a:t>
            </a:r>
            <a:r>
              <a:rPr lang="en-US" dirty="0" smtClean="0">
                <a:solidFill>
                  <a:srgbClr val="7030A0"/>
                </a:solidFill>
              </a:rPr>
              <a:t> SI</a:t>
            </a:r>
            <a:r>
              <a:rPr lang="ru-RU" dirty="0" smtClean="0">
                <a:solidFill>
                  <a:srgbClr val="7030A0"/>
                </a:solidFill>
              </a:rPr>
              <a:t>;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по оси C - знаки, отображающие типы отношений объекта (объектов) в модели, выраженные посредством предикатов (глубина SI).</a:t>
            </a:r>
          </a:p>
          <a:p>
            <a:pPr algn="l"/>
            <a:endParaRPr lang="ru-RU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2731264" y="1396948"/>
          <a:ext cx="3983876" cy="1817738"/>
        </p:xfrm>
        <a:graphic>
          <a:graphicData uri="http://schemas.openxmlformats.org/presentationml/2006/ole">
            <p:oleObj spid="_x0000_s7169" name="Точечный рисунок" r:id="rId3" imgW="2647490" imgH="1562189" progId="PBrush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715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объекта сложной структуры на примере ЭВМ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571612"/>
            <a:ext cx="7929618" cy="4786346"/>
          </a:xfrm>
        </p:spPr>
        <p:txBody>
          <a:bodyPr>
            <a:normAutofit fontScale="92500" lnSpcReduction="10000"/>
          </a:bodyPr>
          <a:lstStyle/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Основным объектом является процессор.</a:t>
            </a:r>
          </a:p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 Вспомогательными являются: ОП, УВВ. ВЗУ и т.д.</a:t>
            </a:r>
          </a:p>
          <a:p>
            <a:pPr marL="514350" lvl="0" indent="-514350" algn="l" hangingPunct="0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 Все множество можно разбить на два вида: </a:t>
            </a:r>
          </a:p>
          <a:p>
            <a:pPr marL="514350" lvl="0" indent="-514350" algn="l" hangingPunct="0"/>
            <a:r>
              <a:rPr lang="ru-RU" dirty="0" smtClean="0">
                <a:solidFill>
                  <a:srgbClr val="0070C0"/>
                </a:solidFill>
              </a:rPr>
              <a:t>	а) материальные объекты - представляют конструктивную часть ЭВМ; </a:t>
            </a:r>
          </a:p>
          <a:p>
            <a:pPr marL="514350" lvl="0" indent="-514350" algn="l" hangingPunct="0"/>
            <a:r>
              <a:rPr lang="ru-RU" dirty="0" smtClean="0">
                <a:solidFill>
                  <a:srgbClr val="0070C0"/>
                </a:solidFill>
              </a:rPr>
              <a:t>	б) идеальные объекты - представляют функциональную часть ЭВМ ( которую можно разбить на функции управления и арифметико-логические функции и т.д.).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357166"/>
            <a:ext cx="7358114" cy="2071702"/>
          </a:xfrm>
        </p:spPr>
        <p:txBody>
          <a:bodyPr>
            <a:normAutofit fontScale="85000" lnSpcReduction="20000"/>
          </a:bodyPr>
          <a:lstStyle/>
          <a:p>
            <a:pPr lvl="0" algn="l"/>
            <a:r>
              <a:rPr lang="ru-RU" dirty="0" smtClean="0">
                <a:solidFill>
                  <a:srgbClr val="0070C0"/>
                </a:solidFill>
              </a:rPr>
              <a:t> 4. В общем виде в любом объекте можно выделить несколько уровней вспомогательных объектов, где каждый новый уровень представляет более высокую степень детализации. Количество уровней определяется целью создания системы.</a:t>
            </a:r>
          </a:p>
          <a:p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44" y="2643182"/>
            <a:ext cx="8625856" cy="358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500042"/>
            <a:ext cx="7929618" cy="564360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0070C0"/>
                </a:solidFill>
              </a:rPr>
              <a:t>5. Идеальные и материальные объекты имеют разные структуры (степень) детализации. Связи между данными видами объектов всегда определены однозначно, но только применительно к материальным объектам. Связь вытекает из определения: «Конструктивная часть ЭВМ - это материальное воплощение функциональной части на определенной элементной базе.» </a:t>
            </a:r>
          </a:p>
          <a:p>
            <a:pPr algn="l"/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285883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Примеры связей между идеальными и материальными объектами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428736"/>
            <a:ext cx="7929618" cy="478634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i="1" dirty="0" smtClean="0">
                <a:solidFill>
                  <a:srgbClr val="7030A0"/>
                </a:solidFill>
              </a:rPr>
              <a:t>Пример 1</a:t>
            </a:r>
            <a:r>
              <a:rPr lang="ru-RU" dirty="0" smtClean="0">
                <a:solidFill>
                  <a:srgbClr val="7030A0"/>
                </a:solidFill>
              </a:rPr>
              <a:t>. </a:t>
            </a:r>
          </a:p>
          <a:p>
            <a:pPr algn="l"/>
            <a:r>
              <a:rPr lang="ru-RU" dirty="0" smtClean="0">
                <a:solidFill>
                  <a:srgbClr val="0070C0"/>
                </a:solidFill>
              </a:rPr>
              <a:t>		Л</a:t>
            </a:r>
            <a:r>
              <a:rPr lang="ru-RU" i="1" dirty="0" smtClean="0">
                <a:solidFill>
                  <a:srgbClr val="0070C0"/>
                </a:solidFill>
              </a:rPr>
              <a:t>огическая "1" и логический "0"</a:t>
            </a:r>
            <a:r>
              <a:rPr lang="ru-RU" dirty="0" smtClean="0">
                <a:solidFill>
                  <a:srgbClr val="0070C0"/>
                </a:solidFill>
              </a:rPr>
              <a:t>. </a:t>
            </a:r>
          </a:p>
          <a:p>
            <a:pPr algn="l"/>
            <a:r>
              <a:rPr lang="ru-RU" i="1" dirty="0" smtClean="0">
                <a:solidFill>
                  <a:srgbClr val="7030A0"/>
                </a:solidFill>
              </a:rPr>
              <a:t>Пример 2.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</a:p>
          <a:p>
            <a:pPr algn="l"/>
            <a:r>
              <a:rPr lang="ru-RU" dirty="0" smtClean="0">
                <a:solidFill>
                  <a:srgbClr val="0070C0"/>
                </a:solidFill>
              </a:rPr>
              <a:t>		Объект "</a:t>
            </a:r>
            <a:r>
              <a:rPr lang="ru-RU" i="1" dirty="0" smtClean="0">
                <a:solidFill>
                  <a:srgbClr val="0070C0"/>
                </a:solidFill>
              </a:rPr>
              <a:t>Бит</a:t>
            </a:r>
            <a:r>
              <a:rPr lang="ru-RU" dirty="0" smtClean="0">
                <a:solidFill>
                  <a:srgbClr val="0070C0"/>
                </a:solidFill>
              </a:rPr>
              <a:t>" . </a:t>
            </a:r>
          </a:p>
          <a:p>
            <a:pPr algn="l"/>
            <a:r>
              <a:rPr lang="ru-RU" i="1" dirty="0" smtClean="0">
                <a:solidFill>
                  <a:srgbClr val="7030A0"/>
                </a:solidFill>
              </a:rPr>
              <a:t>Пример 3</a:t>
            </a:r>
            <a:r>
              <a:rPr lang="ru-RU" dirty="0" smtClean="0">
                <a:solidFill>
                  <a:srgbClr val="7030A0"/>
                </a:solidFill>
              </a:rPr>
              <a:t>. </a:t>
            </a:r>
          </a:p>
          <a:p>
            <a:pPr algn="l"/>
            <a:r>
              <a:rPr lang="ru-RU" dirty="0" smtClean="0">
                <a:solidFill>
                  <a:srgbClr val="0070C0"/>
                </a:solidFill>
              </a:rPr>
              <a:t>		Объект "</a:t>
            </a:r>
            <a:r>
              <a:rPr lang="ru-RU" i="1" dirty="0" smtClean="0">
                <a:solidFill>
                  <a:srgbClr val="0070C0"/>
                </a:solidFill>
              </a:rPr>
              <a:t>Байт</a:t>
            </a:r>
            <a:r>
              <a:rPr lang="ru-RU" dirty="0" smtClean="0">
                <a:solidFill>
                  <a:srgbClr val="0070C0"/>
                </a:solidFill>
              </a:rPr>
              <a:t>". </a:t>
            </a:r>
          </a:p>
          <a:p>
            <a:pPr algn="l"/>
            <a:r>
              <a:rPr lang="ru-RU" i="1" dirty="0" smtClean="0">
                <a:solidFill>
                  <a:srgbClr val="7030A0"/>
                </a:solidFill>
              </a:rPr>
              <a:t>Пример 4</a:t>
            </a:r>
            <a:r>
              <a:rPr lang="ru-RU" dirty="0" smtClean="0">
                <a:solidFill>
                  <a:srgbClr val="7030A0"/>
                </a:solidFill>
              </a:rPr>
              <a:t>. </a:t>
            </a:r>
          </a:p>
          <a:p>
            <a:pPr algn="l"/>
            <a:r>
              <a:rPr lang="ru-RU" dirty="0" smtClean="0">
                <a:solidFill>
                  <a:srgbClr val="0070C0"/>
                </a:solidFill>
              </a:rPr>
              <a:t>		Объект </a:t>
            </a:r>
            <a:r>
              <a:rPr lang="ru-RU" i="1" dirty="0" smtClean="0">
                <a:solidFill>
                  <a:srgbClr val="0070C0"/>
                </a:solidFill>
              </a:rPr>
              <a:t>формула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</a:p>
          <a:p>
            <a:pPr algn="l"/>
            <a:endParaRPr lang="ru-RU" i="1" dirty="0" smtClean="0">
              <a:solidFill>
                <a:srgbClr val="0070C0"/>
              </a:solidFill>
            </a:endParaRPr>
          </a:p>
          <a:p>
            <a:pPr algn="l"/>
            <a:r>
              <a:rPr lang="ru-RU" i="1" dirty="0" smtClean="0">
                <a:solidFill>
                  <a:srgbClr val="7030A0"/>
                </a:solidFill>
              </a:rPr>
              <a:t>Пример 5</a:t>
            </a:r>
            <a:r>
              <a:rPr lang="ru-RU" dirty="0" smtClean="0">
                <a:solidFill>
                  <a:srgbClr val="7030A0"/>
                </a:solidFill>
              </a:rPr>
              <a:t>. </a:t>
            </a:r>
            <a:r>
              <a:rPr lang="ru-RU" dirty="0" smtClean="0">
                <a:solidFill>
                  <a:srgbClr val="0070C0"/>
                </a:solidFill>
              </a:rPr>
              <a:t>	Объект "</a:t>
            </a:r>
            <a:r>
              <a:rPr lang="ru-RU" i="1" dirty="0" smtClean="0">
                <a:solidFill>
                  <a:srgbClr val="0070C0"/>
                </a:solidFill>
              </a:rPr>
              <a:t>Тест</a:t>
            </a:r>
            <a:r>
              <a:rPr lang="ru-RU" dirty="0" smtClean="0">
                <a:solidFill>
                  <a:srgbClr val="0070C0"/>
                </a:solidFill>
              </a:rPr>
              <a:t>" . 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89"/>
            <a:ext cx="7772400" cy="121444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Пример модели на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языке Пролог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357298"/>
            <a:ext cx="8001056" cy="4929222"/>
          </a:xfrm>
        </p:spPr>
        <p:txBody>
          <a:bodyPr>
            <a:normAutofit fontScale="70000" lnSpcReduction="20000"/>
          </a:bodyPr>
          <a:lstStyle/>
          <a:p>
            <a:pPr hangingPunct="0"/>
            <a:r>
              <a:rPr lang="en-US" sz="6400" dirty="0" smtClean="0">
                <a:solidFill>
                  <a:schemeClr val="accent4">
                    <a:lumMod val="75000"/>
                  </a:schemeClr>
                </a:solidFill>
              </a:rPr>
              <a:t>r(i</a:t>
            </a:r>
            <a:r>
              <a:rPr lang="en-US" sz="6400" dirty="0" smtClean="0">
                <a:solidFill>
                  <a:schemeClr val="accent4">
                    <a:lumMod val="75000"/>
                  </a:schemeClr>
                </a:solidFill>
              </a:rPr>
              <a:t>, q, p, A1,A2,B,n)</a:t>
            </a:r>
            <a:r>
              <a:rPr lang="ru-RU" sz="6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ru-RU" dirty="0" smtClean="0"/>
              <a:t>	</a:t>
            </a:r>
          </a:p>
          <a:p>
            <a:pPr algn="l" hangingPunct="0"/>
            <a:r>
              <a:rPr lang="ru-RU" dirty="0" smtClean="0"/>
              <a:t> </a:t>
            </a:r>
            <a:r>
              <a:rPr lang="ru-RU" dirty="0" smtClean="0">
                <a:solidFill>
                  <a:srgbClr val="7030A0"/>
                </a:solidFill>
              </a:rPr>
              <a:t>где</a:t>
            </a:r>
          </a:p>
          <a:p>
            <a:pPr algn="l" hangingPunct="0"/>
            <a:r>
              <a:rPr lang="en-US" dirty="0" smtClean="0">
                <a:solidFill>
                  <a:srgbClr val="7030A0"/>
                </a:solidFill>
              </a:rPr>
              <a:t>i</a:t>
            </a:r>
            <a:r>
              <a:rPr lang="ru-RU" dirty="0" smtClean="0">
                <a:solidFill>
                  <a:srgbClr val="7030A0"/>
                </a:solidFill>
              </a:rPr>
              <a:t> – номер правила,    </a:t>
            </a:r>
          </a:p>
          <a:p>
            <a:pPr algn="l" hangingPunct="0"/>
            <a:r>
              <a:rPr lang="en-US" dirty="0" smtClean="0">
                <a:solidFill>
                  <a:srgbClr val="7030A0"/>
                </a:solidFill>
              </a:rPr>
              <a:t>q</a:t>
            </a:r>
            <a:r>
              <a:rPr lang="ru-RU" dirty="0" smtClean="0">
                <a:solidFill>
                  <a:srgbClr val="7030A0"/>
                </a:solidFill>
              </a:rPr>
              <a:t> – имя или код сферы применения,</a:t>
            </a:r>
          </a:p>
          <a:p>
            <a:pPr algn="l" hangingPunct="0"/>
            <a:r>
              <a:rPr lang="en-US" dirty="0" smtClean="0">
                <a:solidFill>
                  <a:srgbClr val="7030A0"/>
                </a:solidFill>
              </a:rPr>
              <a:t>p</a:t>
            </a:r>
            <a:r>
              <a:rPr lang="ru-RU" dirty="0" smtClean="0">
                <a:solidFill>
                  <a:srgbClr val="7030A0"/>
                </a:solidFill>
              </a:rPr>
              <a:t> – может быть списком фактов или правил, которые не должны иметь место при срабатывании данного правила, например  [2,3],</a:t>
            </a:r>
          </a:p>
          <a:p>
            <a:pPr algn="l" hangingPunct="0"/>
            <a:r>
              <a:rPr lang="en-US" dirty="0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1 – список номеров фактов условной части [3,4],</a:t>
            </a:r>
          </a:p>
          <a:p>
            <a:pPr algn="l" hangingPunct="0"/>
            <a:r>
              <a:rPr lang="en-US" dirty="0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2 – список номеров сработанных правил, например [1,5],</a:t>
            </a:r>
          </a:p>
          <a:p>
            <a:pPr algn="l" hangingPunct="0"/>
            <a:r>
              <a:rPr lang="en-US" dirty="0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– заключение – «…..», или номер заключения или список.</a:t>
            </a:r>
          </a:p>
          <a:p>
            <a:pPr algn="l" hangingPunct="0"/>
            <a:r>
              <a:rPr lang="en-US" dirty="0" smtClean="0">
                <a:solidFill>
                  <a:srgbClr val="7030A0"/>
                </a:solidFill>
              </a:rPr>
              <a:t>n</a:t>
            </a:r>
            <a:r>
              <a:rPr lang="ru-RU" dirty="0" smtClean="0">
                <a:solidFill>
                  <a:srgbClr val="7030A0"/>
                </a:solidFill>
              </a:rPr>
              <a:t> – номер действия .</a:t>
            </a:r>
          </a:p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В  Прологе факт – это «урезанное» правило, т.е. правило без условной части.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107156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Анализ базовой категории "объект"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785926"/>
            <a:ext cx="8072494" cy="4572032"/>
          </a:xfrm>
        </p:spPr>
        <p:txBody>
          <a:bodyPr>
            <a:normAutofit fontScale="85000" lnSpcReduction="10000"/>
          </a:bodyPr>
          <a:lstStyle/>
          <a:p>
            <a:pPr algn="just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Объект - категория, обозначающая некоторую целостность, выделенную из множества предметов в процессе человеческой деятельности или познания. </a:t>
            </a:r>
          </a:p>
          <a:p>
            <a:pPr algn="just" hangingPunct="0"/>
            <a:endParaRPr lang="ru-RU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Объект- это основное, на что направлено познание, рассмотрение или действие человека.</a:t>
            </a:r>
          </a:p>
          <a:p>
            <a:pPr algn="just" hangingPunct="0">
              <a:buFont typeface="Wingdings" pitchFamily="2" charset="2"/>
              <a:buChar char="ü"/>
            </a:pPr>
            <a:endParaRPr lang="ru-RU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Объект может быть материальным или идеальным (математическая формула, концептуальный образ и др.).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8588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Факт взаимодействия элементов объекта в виде множества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2000240"/>
            <a:ext cx="7429552" cy="4286280"/>
          </a:xfrm>
        </p:spPr>
        <p:txBody>
          <a:bodyPr/>
          <a:lstStyle/>
          <a:p>
            <a:pPr hangingPunct="0"/>
            <a:endParaRPr lang="ru-RU" dirty="0" smtClean="0"/>
          </a:p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643182"/>
            <a:ext cx="7229510" cy="295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071569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запроса к ЭС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1785926"/>
            <a:ext cx="7143800" cy="392909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7030A0"/>
                </a:solidFill>
              </a:rPr>
              <a:t>«Составить перечень микросхем ЭВМ, пробитых по питанию и обнаруженных в 2015г.»</a:t>
            </a:r>
          </a:p>
          <a:p>
            <a:pPr algn="l"/>
            <a:endParaRPr lang="ru-RU" dirty="0" smtClean="0">
              <a:solidFill>
                <a:srgbClr val="C00000"/>
              </a:solidFill>
            </a:endParaRPr>
          </a:p>
          <a:p>
            <a:pPr algn="l"/>
            <a:r>
              <a:rPr lang="ru-RU" dirty="0" smtClean="0">
                <a:solidFill>
                  <a:srgbClr val="C00000"/>
                </a:solidFill>
              </a:rPr>
              <a:t>Сколько объектов в запросе? </a:t>
            </a:r>
          </a:p>
          <a:p>
            <a:pPr algn="l"/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Какой из них взять за основной? </a:t>
            </a:r>
          </a:p>
          <a:p>
            <a:pPr algn="l"/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642918"/>
            <a:ext cx="7786742" cy="5786478"/>
          </a:xfrm>
        </p:spPr>
        <p:txBody>
          <a:bodyPr>
            <a:normAutofit/>
          </a:bodyPr>
          <a:lstStyle/>
          <a:p>
            <a:pPr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Выделение основного объекта зависит от цели запроса</a:t>
            </a:r>
          </a:p>
          <a:p>
            <a:pPr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Основной объект всегда находится в отношении со вспомогательными объектами</a:t>
            </a:r>
          </a:p>
          <a:p>
            <a:pPr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Вспомогательные объекты могут быть составной частью основного</a:t>
            </a:r>
          </a:p>
          <a:p>
            <a:pPr algn="l" hangingPunct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Объект сложной структуры может иметь несколько уровней, в каждом из которых выделяются основные и вспомогательные объекты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428605"/>
            <a:ext cx="7815290" cy="142875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Анализ базовой категории "свойства объекта"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2000240"/>
            <a:ext cx="7858180" cy="4286280"/>
          </a:xfrm>
        </p:spPr>
        <p:txBody>
          <a:bodyPr>
            <a:normAutofit lnSpcReduction="10000"/>
          </a:bodyPr>
          <a:lstStyle/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Свойство - категория, выражающая такую сторону объекта, которая обуславливает его различие или сходство с другими объектами.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Свойств не существует вне отношений к другим свойствам и объектам.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 Свойство объекта внутренне присуще им, существуют объективно, независимо от человеческого сознания.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357167"/>
            <a:ext cx="8143932" cy="1285883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Множество свойств объекта 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3286124"/>
            <a:ext cx="7643866" cy="3000396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Совокупность свойств, указывающих на то, что собой представляет объект, чем он является, составляет его качество. </a:t>
            </a:r>
          </a:p>
          <a:p>
            <a:pPr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Совокупность свойств, указывающих на размеры объекта, на его величину, параметры и др. составляют его количественную сторону. 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428736"/>
            <a:ext cx="4941116" cy="179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64307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Качество объекта в виде множества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6948243" cy="422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8588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Количественная сторона объекта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3857628"/>
            <a:ext cx="8001056" cy="1857388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rgbClr val="002060"/>
                </a:solidFill>
              </a:rPr>
              <a:t>Например, каждый логический элемент ПЭВМ (объект) характеризуется множеством статических и динамических параметров. 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928802"/>
            <a:ext cx="5672845" cy="146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684</Words>
  <Application>Microsoft Office PowerPoint</Application>
  <PresentationFormat>Экран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Точечный рисунок</vt:lpstr>
      <vt:lpstr>Модель семантических объектов </vt:lpstr>
      <vt:lpstr>Анализ базовой категории "объект"</vt:lpstr>
      <vt:lpstr>Факт взаимодействия элементов объекта в виде множества</vt:lpstr>
      <vt:lpstr>Пример запроса к ЭС</vt:lpstr>
      <vt:lpstr>Слайд 5</vt:lpstr>
      <vt:lpstr>Анализ базовой категории "свойства объекта"</vt:lpstr>
      <vt:lpstr>Множество свойств объекта </vt:lpstr>
      <vt:lpstr>Качество объекта в виде множества </vt:lpstr>
      <vt:lpstr>Количественная сторона объекта</vt:lpstr>
      <vt:lpstr>В итоге категория свойства представляется:</vt:lpstr>
      <vt:lpstr>Анализ базовой категории "отношение объекта к другим объектам"</vt:lpstr>
      <vt:lpstr>Формальное описание отношений</vt:lpstr>
      <vt:lpstr>Материальная основа модели семантических объектов  </vt:lpstr>
      <vt:lpstr>Пример объекта сложной структуры на примере ЭВМ</vt:lpstr>
      <vt:lpstr>Слайд 15</vt:lpstr>
      <vt:lpstr>Слайд 16</vt:lpstr>
      <vt:lpstr>Примеры связей между идеальными и материальными объектами </vt:lpstr>
      <vt:lpstr>Пример модели на языке Пролог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</dc:creator>
  <cp:lastModifiedBy>Евгений</cp:lastModifiedBy>
  <cp:revision>48</cp:revision>
  <dcterms:created xsi:type="dcterms:W3CDTF">2015-09-09T21:47:50Z</dcterms:created>
  <dcterms:modified xsi:type="dcterms:W3CDTF">2015-10-21T17:17:18Z</dcterms:modified>
</cp:coreProperties>
</file>