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D2B4-F882-449E-8F2D-2847C89C21BE}" type="datetimeFigureOut">
              <a:rPr lang="ru-RU" smtClean="0"/>
              <a:pPr/>
              <a:t>29.09.2015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306-5DC1-4945-99FE-679AD3233C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Borland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Инструментальные средства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разработки ИС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000131"/>
          </a:xfrm>
        </p:spPr>
        <p:txBody>
          <a:bodyPr/>
          <a:lstStyle/>
          <a:p>
            <a:r>
              <a:rPr lang="ru-RU" dirty="0" smtClean="0"/>
              <a:t>Примеры ЛИСП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1571612"/>
            <a:ext cx="7429552" cy="4786346"/>
          </a:xfrm>
        </p:spPr>
        <p:txBody>
          <a:bodyPr>
            <a:normAutofit fontScale="92500" lnSpcReduction="10000"/>
          </a:bodyPr>
          <a:lstStyle/>
          <a:p>
            <a:pPr algn="l" hangingPunct="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InterLisp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(программисту доступно все, можно переопределять встроенные функции и реакции на ошибки )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MacLisp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(производительность выше в ~2 раза чем в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InterLisp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, но внутренние механизмы не доступны) 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Standart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Lisp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. Более стандартизован и ориентирован для представления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знаний</a:t>
            </a:r>
          </a:p>
          <a:p>
            <a:pPr algn="l" hangingPunct="0">
              <a:buFont typeface="Arial" pitchFamily="34" charset="0"/>
              <a:buChar char="•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 РЕФАЛ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Ре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курсивный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Ф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ункциональный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Ал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горитмический)  – это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метаязык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1143007"/>
          </a:xfrm>
        </p:spPr>
        <p:txBody>
          <a:bodyPr/>
          <a:lstStyle/>
          <a:p>
            <a:r>
              <a:rPr lang="ru-RU" b="1" dirty="0" smtClean="0"/>
              <a:t>Логическое 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500174"/>
            <a:ext cx="7572428" cy="471490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Основано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на использовании механизма доказательства теорем применительно к множеству логических </a:t>
            </a:r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формул</a:t>
            </a:r>
          </a:p>
          <a:p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err="1" smtClean="0">
                <a:solidFill>
                  <a:srgbClr val="7030A0"/>
                </a:solidFill>
              </a:rPr>
              <a:t>ProLog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ru-RU" dirty="0" smtClean="0">
                <a:solidFill>
                  <a:srgbClr val="7030A0"/>
                </a:solidFill>
              </a:rPr>
              <a:t>(</a:t>
            </a:r>
            <a:r>
              <a:rPr lang="ru-RU" dirty="0" err="1" smtClean="0">
                <a:solidFill>
                  <a:srgbClr val="7030A0"/>
                </a:solidFill>
              </a:rPr>
              <a:t>PROgramming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in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dirty="0" err="1" smtClean="0">
                <a:solidFill>
                  <a:srgbClr val="7030A0"/>
                </a:solidFill>
              </a:rPr>
              <a:t>LOGic</a:t>
            </a:r>
            <a:r>
              <a:rPr lang="ru-RU" dirty="0" smtClean="0">
                <a:solidFill>
                  <a:srgbClr val="7030A0"/>
                </a:solidFill>
              </a:rPr>
              <a:t>)</a:t>
            </a:r>
            <a:r>
              <a:rPr lang="ru-RU" dirty="0" smtClean="0"/>
              <a:t> </a:t>
            </a:r>
            <a:endParaRPr lang="ru-RU" dirty="0" smtClean="0"/>
          </a:p>
          <a:p>
            <a:pPr lvl="4" algn="l">
              <a:buFont typeface="Wingdings" pitchFamily="2" charset="2"/>
              <a:buChar char="ü"/>
            </a:pPr>
            <a:r>
              <a:rPr lang="ru-RU" sz="3500" dirty="0" err="1" smtClean="0"/>
              <a:t>Turbo</a:t>
            </a:r>
            <a:r>
              <a:rPr lang="ru-RU" sz="3500" dirty="0" smtClean="0"/>
              <a:t> </a:t>
            </a:r>
            <a:r>
              <a:rPr lang="ru-RU" sz="3500" dirty="0" err="1" smtClean="0"/>
              <a:t>Prolog</a:t>
            </a:r>
            <a:r>
              <a:rPr lang="ru-RU" sz="3500" dirty="0" smtClean="0"/>
              <a:t> </a:t>
            </a:r>
            <a:endParaRPr lang="ru-RU" sz="3500" dirty="0" smtClean="0">
              <a:solidFill>
                <a:srgbClr val="7030A0"/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 err="1" smtClean="0">
                <a:solidFill>
                  <a:schemeClr val="accent5">
                    <a:lumMod val="50000"/>
                  </a:schemeClr>
                </a:solidFill>
              </a:rPr>
              <a:t>Visual</a:t>
            </a:r>
            <a:r>
              <a:rPr lang="ru-RU" sz="3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i="1" dirty="0" err="1" smtClean="0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i="1" dirty="0" smtClean="0">
                <a:solidFill>
                  <a:schemeClr val="accent5">
                    <a:lumMod val="50000"/>
                  </a:schemeClr>
                </a:solidFill>
              </a:rPr>
              <a:t>GNU </a:t>
            </a:r>
            <a:r>
              <a:rPr lang="ru-RU" sz="3200" i="1" dirty="0" err="1" smtClean="0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i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4" algn="l">
              <a:buFont typeface="Wingdings" pitchFamily="2" charset="2"/>
              <a:buChar char="ü"/>
            </a:pPr>
            <a:r>
              <a:rPr lang="ru-RU" sz="3200" i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sz="3200" i="1" dirty="0" smtClean="0">
                <a:solidFill>
                  <a:schemeClr val="accent5">
                    <a:lumMod val="50000"/>
                  </a:schemeClr>
                </a:solidFill>
              </a:rPr>
              <a:t>CWI </a:t>
            </a:r>
            <a:r>
              <a:rPr lang="ru-RU" sz="3200" i="1" dirty="0" err="1" smtClean="0">
                <a:solidFill>
                  <a:schemeClr val="accent5">
                    <a:lumMod val="50000"/>
                  </a:schemeClr>
                </a:solidFill>
              </a:rPr>
              <a:t>Prolog</a:t>
            </a:r>
            <a:endParaRPr lang="ru-RU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214445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Объектно-ориентированное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1571612"/>
            <a:ext cx="7358114" cy="4643470"/>
          </a:xfrm>
        </p:spPr>
        <p:txBody>
          <a:bodyPr>
            <a:normAutofit lnSpcReduction="10000"/>
          </a:bodyPr>
          <a:lstStyle/>
          <a:p>
            <a:pPr lvl="0" algn="l" hangingPunct="0">
              <a:buFont typeface="Wingdings" pitchFamily="2" charset="2"/>
              <a:buChar char="ü"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Smalltalk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0" algn="l" hangingPunct="0"/>
            <a:endParaRPr lang="ru-RU" dirty="0" smtClean="0"/>
          </a:p>
          <a:p>
            <a:pPr lvl="0" algn="l" hangingPunct="0"/>
            <a:r>
              <a:rPr lang="ru-RU" dirty="0" smtClean="0"/>
              <a:t>	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Prolog</a:t>
            </a:r>
            <a:r>
              <a:rPr lang="ru-RU" dirty="0" smtClean="0"/>
              <a:t> (</a:t>
            </a:r>
            <a:r>
              <a:rPr lang="ru-RU" dirty="0" err="1" smtClean="0">
                <a:hlinkClick r:id="rId2" tooltip="Borland"/>
              </a:rPr>
              <a:t>Borland</a:t>
            </a:r>
            <a:r>
              <a:rPr lang="ru-RU" dirty="0" smtClean="0"/>
              <a:t>)</a:t>
            </a:r>
          </a:p>
          <a:p>
            <a:pPr lvl="0" algn="l" hangingPunct="0"/>
            <a:r>
              <a:rPr lang="ru-RU" dirty="0" smtClean="0">
                <a:sym typeface="Symbol"/>
              </a:rPr>
              <a:t>	</a:t>
            </a:r>
            <a:r>
              <a:rPr lang="ru-RU" dirty="0" smtClean="0"/>
              <a:t> </a:t>
            </a:r>
          </a:p>
          <a:p>
            <a:pPr lvl="0" algn="l" hangingPunct="0"/>
            <a:r>
              <a:rPr lang="ru-RU" dirty="0" smtClean="0"/>
              <a:t>	PDC </a:t>
            </a:r>
            <a:r>
              <a:rPr lang="ru-RU" dirty="0" err="1" smtClean="0"/>
              <a:t>Prolog</a:t>
            </a:r>
            <a:r>
              <a:rPr lang="ru-RU" dirty="0" smtClean="0"/>
              <a:t> </a:t>
            </a:r>
            <a:endParaRPr lang="ru-RU" dirty="0" smtClean="0"/>
          </a:p>
          <a:p>
            <a:pPr lvl="0" algn="l" hangingPunct="0"/>
            <a:r>
              <a:rPr lang="ru-RU" dirty="0" smtClean="0">
                <a:sym typeface="Symbol"/>
              </a:rPr>
              <a:t>	</a:t>
            </a:r>
            <a:endParaRPr lang="ru-RU" b="1" dirty="0" smtClean="0"/>
          </a:p>
          <a:p>
            <a:pPr lvl="0" algn="l" hangingPunct="0">
              <a:buFont typeface="Wingdings" pitchFamily="2" charset="2"/>
              <a:buChar char="ü"/>
            </a:pP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Visual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Prolog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0" algn="l" hangingPunct="0"/>
            <a:r>
              <a:rPr lang="ru-RU" dirty="0" smtClean="0"/>
              <a:t>(*</a:t>
            </a:r>
            <a:r>
              <a:rPr lang="ru-RU" dirty="0" smtClean="0"/>
              <a:t> </a:t>
            </a:r>
            <a:r>
              <a:rPr lang="ru-RU" dirty="0" smtClean="0"/>
              <a:t>фирма </a:t>
            </a:r>
            <a:r>
              <a:rPr lang="ru-RU" dirty="0" err="1" smtClean="0"/>
              <a:t>Prolog</a:t>
            </a:r>
            <a:r>
              <a:rPr lang="ru-RU" dirty="0" smtClean="0"/>
              <a:t> </a:t>
            </a:r>
            <a:r>
              <a:rPr lang="ru-RU" dirty="0" err="1" smtClean="0"/>
              <a:t>Development</a:t>
            </a:r>
            <a:r>
              <a:rPr lang="ru-RU" dirty="0" smtClean="0"/>
              <a:t> </a:t>
            </a:r>
            <a:r>
              <a:rPr lang="ru-RU" dirty="0" err="1" smtClean="0"/>
              <a:t>Center</a:t>
            </a:r>
            <a:r>
              <a:rPr lang="ru-RU" dirty="0" smtClean="0"/>
              <a:t>)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85738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Специальные программные </a:t>
            </a:r>
            <a:r>
              <a:rPr lang="ru-RU" b="1" dirty="0" smtClean="0"/>
              <a:t>среды</a:t>
            </a:r>
            <a:br>
              <a:rPr lang="ru-RU" b="1" dirty="0" smtClean="0"/>
            </a:b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</a:rPr>
              <a:t>(языки </a:t>
            </a: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</a:rPr>
              <a:t>представления знаний</a:t>
            </a:r>
            <a:r>
              <a:rPr lang="ru-RU" sz="4000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ru-RU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472" y="2643182"/>
            <a:ext cx="8072494" cy="3714776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RLL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Representation </a:t>
            </a:r>
            <a:r>
              <a:rPr lang="en-US" dirty="0" smtClean="0">
                <a:solidFill>
                  <a:srgbClr val="002060"/>
                </a:solidFill>
              </a:rPr>
              <a:t>Language </a:t>
            </a:r>
            <a:r>
              <a:rPr lang="en-US" dirty="0" err="1" smtClean="0">
                <a:solidFill>
                  <a:srgbClr val="002060"/>
                </a:solidFill>
              </a:rPr>
              <a:t>Language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ART</a:t>
            </a:r>
            <a:r>
              <a:rPr lang="ru-RU" dirty="0" smtClean="0">
                <a:solidFill>
                  <a:srgbClr val="002060"/>
                </a:solidFill>
              </a:rPr>
              <a:t> (</a:t>
            </a:r>
            <a:r>
              <a:rPr lang="en-US" dirty="0" smtClean="0">
                <a:solidFill>
                  <a:srgbClr val="002060"/>
                </a:solidFill>
              </a:rPr>
              <a:t>Automated Reasoning Tool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</a:p>
          <a:p>
            <a:pPr algn="l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</a:rPr>
              <a:t>OPS</a:t>
            </a:r>
            <a:r>
              <a:rPr lang="ru-RU" dirty="0" smtClean="0">
                <a:solidFill>
                  <a:srgbClr val="002060"/>
                </a:solidFill>
              </a:rPr>
              <a:t>5 (</a:t>
            </a:r>
            <a:r>
              <a:rPr lang="en-US" dirty="0" smtClean="0">
                <a:solidFill>
                  <a:srgbClr val="002060"/>
                </a:solidFill>
              </a:rPr>
              <a:t>Official Production system</a:t>
            </a:r>
            <a:r>
              <a:rPr lang="ru-RU" dirty="0" smtClean="0">
                <a:solidFill>
                  <a:srgbClr val="002060"/>
                </a:solidFill>
              </a:rPr>
              <a:t>)</a:t>
            </a:r>
          </a:p>
          <a:p>
            <a:pPr algn="l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Пилот - продукционно-фреймовая </a:t>
            </a:r>
            <a:r>
              <a:rPr lang="ru-RU" dirty="0" smtClean="0">
                <a:solidFill>
                  <a:srgbClr val="002060"/>
                </a:solidFill>
              </a:rPr>
              <a:t>модель</a:t>
            </a:r>
          </a:p>
          <a:p>
            <a:pPr algn="l">
              <a:buFont typeface="Wingdings" pitchFamily="2" charset="2"/>
              <a:buChar char="q"/>
            </a:pPr>
            <a:r>
              <a:rPr lang="ru-RU" dirty="0" smtClean="0">
                <a:solidFill>
                  <a:srgbClr val="002060"/>
                </a:solidFill>
              </a:rPr>
              <a:t>Языки </a:t>
            </a:r>
            <a:r>
              <a:rPr lang="ru-RU" dirty="0" smtClean="0">
                <a:solidFill>
                  <a:srgbClr val="002060"/>
                </a:solidFill>
              </a:rPr>
              <a:t>лингвистических знаний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857255"/>
          </a:xfrm>
        </p:spPr>
        <p:txBody>
          <a:bodyPr/>
          <a:lstStyle/>
          <a:p>
            <a:r>
              <a:rPr lang="ru-RU" b="1" dirty="0" smtClean="0"/>
              <a:t>Оболочки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5786" y="1500174"/>
            <a:ext cx="7715304" cy="4929222"/>
          </a:xfrm>
        </p:spPr>
        <p:txBody>
          <a:bodyPr>
            <a:normAutofit/>
          </a:bodyPr>
          <a:lstStyle/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EMYCIN (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Empty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MYCIN) -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предметно-	независимая MYCIN.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Эксперт-микро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ориентирована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создание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ЭС для решения задач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диагностики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0" algn="l" hangingPunct="0">
              <a:buFont typeface="Wingdings" pitchFamily="2" charset="2"/>
              <a:buChar char="q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CLIPS –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оболочка для создания ЭС.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0"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GURU - возможность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общения на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ограниченном языке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4291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Выделяют 4 типа инструментальных средств: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000528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7030A0"/>
                </a:solidFill>
              </a:rPr>
              <a:t>Алгоритмические  языки  </a:t>
            </a:r>
            <a:r>
              <a:rPr lang="ru-RU" b="1" dirty="0" smtClean="0">
                <a:solidFill>
                  <a:srgbClr val="7030A0"/>
                </a:solidFill>
              </a:rPr>
              <a:t>общего</a:t>
            </a:r>
            <a:r>
              <a:rPr lang="en-US" b="1" dirty="0" smtClean="0">
                <a:solidFill>
                  <a:srgbClr val="7030A0"/>
                </a:solidFill>
              </a:rPr>
              <a:t> 	</a:t>
            </a:r>
            <a:r>
              <a:rPr lang="ru-RU" b="1" dirty="0" smtClean="0">
                <a:solidFill>
                  <a:srgbClr val="7030A0"/>
                </a:solidFill>
              </a:rPr>
              <a:t>назначения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l"/>
            <a:endParaRPr lang="en-US" b="1" dirty="0" smtClean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7030A0"/>
                </a:solidFill>
              </a:rPr>
              <a:t>Языки  </a:t>
            </a:r>
            <a:r>
              <a:rPr lang="ru-RU" b="1" dirty="0" smtClean="0">
                <a:solidFill>
                  <a:srgbClr val="7030A0"/>
                </a:solidFill>
              </a:rPr>
              <a:t>искусственного  </a:t>
            </a:r>
            <a:r>
              <a:rPr lang="ru-RU" b="1" dirty="0" smtClean="0">
                <a:solidFill>
                  <a:srgbClr val="7030A0"/>
                </a:solidFill>
              </a:rPr>
              <a:t>интеллекта</a:t>
            </a:r>
            <a:endParaRPr lang="en-US" b="1" dirty="0" smtClean="0">
              <a:solidFill>
                <a:srgbClr val="7030A0"/>
              </a:solidFill>
            </a:endParaRPr>
          </a:p>
          <a:p>
            <a:pPr algn="l">
              <a:buFont typeface="Wingdings" pitchFamily="2" charset="2"/>
              <a:buChar char="Ø"/>
            </a:pPr>
            <a:endParaRPr lang="en-US" b="1" dirty="0" smtClean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7030A0"/>
                </a:solidFill>
              </a:rPr>
              <a:t>Специальные программные </a:t>
            </a:r>
            <a:r>
              <a:rPr lang="ru-RU" b="1" dirty="0" smtClean="0">
                <a:solidFill>
                  <a:srgbClr val="7030A0"/>
                </a:solidFill>
              </a:rPr>
              <a:t>среды</a:t>
            </a:r>
            <a:endParaRPr lang="en-US" b="1" dirty="0" smtClean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endParaRPr lang="en-US" b="1" dirty="0" smtClean="0">
              <a:solidFill>
                <a:srgbClr val="7030A0"/>
              </a:solidFill>
            </a:endParaRPr>
          </a:p>
          <a:p>
            <a:pPr lvl="0" algn="l">
              <a:buFont typeface="Wingdings" pitchFamily="2" charset="2"/>
              <a:buChar char="Ø"/>
            </a:pPr>
            <a:r>
              <a:rPr lang="ru-RU" b="1" dirty="0" smtClean="0">
                <a:solidFill>
                  <a:srgbClr val="7030A0"/>
                </a:solidFill>
              </a:rPr>
              <a:t>Оболочки</a:t>
            </a:r>
            <a:endParaRPr lang="ru-RU" dirty="0" smtClean="0">
              <a:solidFill>
                <a:srgbClr val="7030A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428759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Алгоритмические  языки  общего  назначения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785926"/>
            <a:ext cx="7786742" cy="3852874"/>
          </a:xfrm>
        </p:spPr>
        <p:txBody>
          <a:bodyPr>
            <a:normAutofit fontScale="92500"/>
          </a:bodyPr>
          <a:lstStyle/>
          <a:p>
            <a:pPr algn="l"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Например: </a:t>
            </a:r>
            <a:r>
              <a:rPr lang="ru-RU" dirty="0" smtClean="0"/>
              <a:t>Ассемблеры</a:t>
            </a:r>
            <a:r>
              <a:rPr lang="ru-RU" dirty="0" smtClean="0"/>
              <a:t>, Паскаль, С++ и др. </a:t>
            </a:r>
            <a:endParaRPr lang="ru-RU" dirty="0" smtClean="0"/>
          </a:p>
          <a:p>
            <a:pPr algn="l" hangingPunct="0"/>
            <a:r>
              <a:rPr lang="ru-RU" u="sng" dirty="0" smtClean="0">
                <a:solidFill>
                  <a:srgbClr val="7030A0"/>
                </a:solidFill>
              </a:rPr>
              <a:t>Особенности: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 smtClean="0">
                <a:solidFill>
                  <a:srgbClr val="C00000"/>
                </a:solidFill>
              </a:rPr>
              <a:t>Реализация  эффективнее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 smtClean="0">
                <a:solidFill>
                  <a:srgbClr val="C00000"/>
                </a:solidFill>
              </a:rPr>
              <a:t>Выше трудоемкость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 smtClean="0">
                <a:solidFill>
                  <a:srgbClr val="C00000"/>
                </a:solidFill>
              </a:rPr>
              <a:t>Не </a:t>
            </a:r>
            <a:r>
              <a:rPr lang="ru-RU" dirty="0" smtClean="0">
                <a:solidFill>
                  <a:srgbClr val="C00000"/>
                </a:solidFill>
              </a:rPr>
              <a:t>ориентированы на представление </a:t>
            </a:r>
            <a:r>
              <a:rPr lang="ru-RU" dirty="0" smtClean="0">
                <a:solidFill>
                  <a:srgbClr val="C00000"/>
                </a:solidFill>
              </a:rPr>
              <a:t>знаний</a:t>
            </a:r>
          </a:p>
          <a:p>
            <a:pPr algn="l" hangingPunct="0">
              <a:buFont typeface="Wingdings" pitchFamily="2" charset="2"/>
              <a:buChar char="§"/>
            </a:pPr>
            <a:r>
              <a:rPr lang="ru-RU" dirty="0" smtClean="0">
                <a:solidFill>
                  <a:srgbClr val="C00000"/>
                </a:solidFill>
              </a:rPr>
              <a:t>Отсутствуют </a:t>
            </a:r>
            <a:r>
              <a:rPr lang="ru-RU" dirty="0" smtClean="0">
                <a:solidFill>
                  <a:srgbClr val="C00000"/>
                </a:solidFill>
              </a:rPr>
              <a:t>механизмы логического </a:t>
            </a:r>
            <a:r>
              <a:rPr lang="ru-RU" dirty="0" smtClean="0">
                <a:solidFill>
                  <a:srgbClr val="C00000"/>
                </a:solidFill>
              </a:rPr>
              <a:t>вывода</a:t>
            </a:r>
            <a:endParaRPr lang="ru-RU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500197"/>
          </a:xfrm>
        </p:spPr>
        <p:txBody>
          <a:bodyPr/>
          <a:lstStyle/>
          <a:p>
            <a:r>
              <a:rPr lang="ru-RU" b="1" dirty="0" smtClean="0"/>
              <a:t>Языки  искусственного  интеллекта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1857364"/>
            <a:ext cx="7786742" cy="4429156"/>
          </a:xfrm>
        </p:spPr>
        <p:txBody>
          <a:bodyPr/>
          <a:lstStyle/>
          <a:p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*Ориентированы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 более легкую и естественную для человека обработку данных и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знаний</a:t>
            </a:r>
          </a:p>
          <a:p>
            <a:pPr algn="l"/>
            <a:r>
              <a:rPr lang="ru-RU" dirty="0" smtClean="0">
                <a:solidFill>
                  <a:srgbClr val="C00000"/>
                </a:solidFill>
              </a:rPr>
              <a:t>Выделяют </a:t>
            </a:r>
            <a:r>
              <a:rPr lang="ru-RU" dirty="0" smtClean="0">
                <a:solidFill>
                  <a:srgbClr val="C00000"/>
                </a:solidFill>
              </a:rPr>
              <a:t>три направления</a:t>
            </a:r>
            <a:r>
              <a:rPr lang="ru-RU" dirty="0" smtClean="0">
                <a:solidFill>
                  <a:srgbClr val="C00000"/>
                </a:solidFill>
              </a:rPr>
              <a:t>:</a:t>
            </a:r>
          </a:p>
          <a:p>
            <a:pPr algn="l">
              <a:buFont typeface="Wingdings" pitchFamily="2" charset="2"/>
              <a:buChar char="ü"/>
            </a:pPr>
            <a:r>
              <a:rPr lang="ru-RU" b="1" dirty="0" smtClean="0"/>
              <a:t> </a:t>
            </a:r>
            <a:r>
              <a:rPr lang="ru-RU" b="1" dirty="0" smtClean="0">
                <a:solidFill>
                  <a:srgbClr val="7030A0"/>
                </a:solidFill>
              </a:rPr>
              <a:t>Функциональное</a:t>
            </a:r>
          </a:p>
          <a:p>
            <a:pPr algn="l">
              <a:buFont typeface="Wingdings" pitchFamily="2" charset="2"/>
              <a:buChar char="ü"/>
            </a:pPr>
            <a:r>
              <a:rPr lang="ru-RU" b="1" dirty="0" smtClean="0">
                <a:solidFill>
                  <a:srgbClr val="0070C0"/>
                </a:solidFill>
              </a:rPr>
              <a:t>Логическое</a:t>
            </a:r>
            <a:r>
              <a:rPr lang="ru-RU" b="1" dirty="0" smtClean="0"/>
              <a:t> </a:t>
            </a:r>
            <a:endParaRPr lang="ru-RU" b="1" dirty="0" smtClean="0"/>
          </a:p>
          <a:p>
            <a:pPr algn="l">
              <a:buFont typeface="Wingdings" pitchFamily="2" charset="2"/>
              <a:buChar char="ü"/>
            </a:pPr>
            <a:r>
              <a:rPr lang="ru-RU" dirty="0" smtClean="0"/>
              <a:t>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Объектно-ориентированное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5"/>
            <a:ext cx="7772400" cy="1143007"/>
          </a:xfrm>
        </p:spPr>
        <p:txBody>
          <a:bodyPr/>
          <a:lstStyle/>
          <a:p>
            <a:r>
              <a:rPr lang="ru-RU" b="1" dirty="0" smtClean="0"/>
              <a:t>Функциональное направление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2910" y="1571612"/>
            <a:ext cx="8001056" cy="4714908"/>
          </a:xfrm>
        </p:spPr>
        <p:txBody>
          <a:bodyPr>
            <a:normAutofit/>
          </a:bodyPr>
          <a:lstStyle/>
          <a:p>
            <a:pPr hangingPunct="0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*Программа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состоит из независимых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функций</a:t>
            </a:r>
            <a:r>
              <a:rPr lang="ru-RU" dirty="0" smtClean="0"/>
              <a:t> </a:t>
            </a:r>
          </a:p>
          <a:p>
            <a:pPr algn="l" hangingPunct="0"/>
            <a:r>
              <a:rPr lang="ru-RU" dirty="0" smtClean="0">
                <a:solidFill>
                  <a:srgbClr val="7030A0"/>
                </a:solidFill>
              </a:rPr>
              <a:t>Определения </a:t>
            </a:r>
            <a:r>
              <a:rPr lang="ru-RU" dirty="0" smtClean="0">
                <a:solidFill>
                  <a:srgbClr val="7030A0"/>
                </a:solidFill>
              </a:rPr>
              <a:t>функций состоят из:  </a:t>
            </a:r>
          </a:p>
          <a:p>
            <a:pPr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C00000"/>
                </a:solidFill>
              </a:rPr>
              <a:t> управляющих </a:t>
            </a:r>
            <a:r>
              <a:rPr lang="ru-RU" dirty="0" smtClean="0">
                <a:solidFill>
                  <a:srgbClr val="C00000"/>
                </a:solidFill>
              </a:rPr>
              <a:t>структур,  организующих </a:t>
            </a:r>
            <a:r>
              <a:rPr lang="ru-RU" dirty="0" smtClean="0">
                <a:solidFill>
                  <a:srgbClr val="C00000"/>
                </a:solidFill>
              </a:rPr>
              <a:t>	вычисления</a:t>
            </a:r>
            <a:r>
              <a:rPr lang="ru-RU" dirty="0" smtClean="0">
                <a:solidFill>
                  <a:srgbClr val="C00000"/>
                </a:solidFill>
              </a:rPr>
              <a:t>;</a:t>
            </a:r>
          </a:p>
          <a:p>
            <a:pPr algn="l" hangingPunct="0">
              <a:buFont typeface="Wingdings" pitchFamily="2" charset="2"/>
              <a:buChar char="q"/>
            </a:pPr>
            <a:r>
              <a:rPr lang="ru-RU" dirty="0" smtClean="0">
                <a:solidFill>
                  <a:srgbClr val="C00000"/>
                </a:solidFill>
              </a:rPr>
              <a:t> вложенных</a:t>
            </a:r>
            <a:r>
              <a:rPr lang="ru-RU" dirty="0" smtClean="0">
                <a:solidFill>
                  <a:srgbClr val="C00000"/>
                </a:solidFill>
              </a:rPr>
              <a:t>, часто рекурсивных вызовов </a:t>
            </a:r>
            <a:r>
              <a:rPr lang="ru-RU" dirty="0" smtClean="0">
                <a:solidFill>
                  <a:srgbClr val="C00000"/>
                </a:solidFill>
              </a:rPr>
              <a:t>	функций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928693"/>
          </a:xfrm>
        </p:spPr>
        <p:txBody>
          <a:bodyPr/>
          <a:lstStyle/>
          <a:p>
            <a:r>
              <a:rPr lang="ru-RU" dirty="0" smtClean="0">
                <a:solidFill>
                  <a:srgbClr val="7030A0"/>
                </a:solidFill>
              </a:rPr>
              <a:t>Лисп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0100" y="2000240"/>
            <a:ext cx="7858180" cy="3714776"/>
          </a:xfrm>
        </p:spPr>
        <p:txBody>
          <a:bodyPr/>
          <a:lstStyle/>
          <a:p>
            <a:pPr algn="l"/>
            <a:r>
              <a:rPr lang="ru-RU" b="1" dirty="0" smtClean="0">
                <a:solidFill>
                  <a:srgbClr val="00B0F0"/>
                </a:solidFill>
              </a:rPr>
              <a:t>Основные </a:t>
            </a:r>
            <a:r>
              <a:rPr lang="ru-RU" b="1" dirty="0" smtClean="0">
                <a:solidFill>
                  <a:srgbClr val="00B0F0"/>
                </a:solidFill>
              </a:rPr>
              <a:t>принципы: 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основан на алгебре списочных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структур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основан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лямбда-исчислении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основан на теории рекурсивных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функций</a:t>
            </a:r>
          </a:p>
          <a:p>
            <a:pPr algn="l">
              <a:buFont typeface="Wingdings" pitchFamily="2" charset="2"/>
              <a:buChar char="ü"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скобочный синтаксис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28604"/>
            <a:ext cx="7772400" cy="278608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24" y="3857628"/>
            <a:ext cx="7500990" cy="2357454"/>
          </a:xfrm>
        </p:spPr>
        <p:txBody>
          <a:bodyPr/>
          <a:lstStyle/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Пример:</a:t>
            </a:r>
          </a:p>
          <a:p>
            <a:r>
              <a:rPr lang="ru-RU" dirty="0" smtClean="0">
                <a:solidFill>
                  <a:srgbClr val="0070C0"/>
                </a:solidFill>
              </a:rPr>
              <a:t>(</a:t>
            </a:r>
            <a:r>
              <a:rPr lang="ru-RU" dirty="0" err="1" smtClean="0">
                <a:solidFill>
                  <a:srgbClr val="0070C0"/>
                </a:solidFill>
              </a:rPr>
              <a:t>lambda</a:t>
            </a:r>
            <a:r>
              <a:rPr lang="ru-RU" dirty="0" smtClean="0">
                <a:solidFill>
                  <a:srgbClr val="0070C0"/>
                </a:solidFill>
              </a:rPr>
              <a:t> (</a:t>
            </a:r>
            <a:r>
              <a:rPr lang="ru-RU" dirty="0" err="1" smtClean="0">
                <a:solidFill>
                  <a:srgbClr val="0070C0"/>
                </a:solidFill>
              </a:rPr>
              <a:t>x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y</a:t>
            </a:r>
            <a:r>
              <a:rPr lang="ru-RU" dirty="0" smtClean="0">
                <a:solidFill>
                  <a:srgbClr val="0070C0"/>
                </a:solidFill>
              </a:rPr>
              <a:t>) (+ (* </a:t>
            </a:r>
            <a:r>
              <a:rPr lang="ru-RU" dirty="0" err="1" smtClean="0">
                <a:solidFill>
                  <a:srgbClr val="0070C0"/>
                </a:solidFill>
              </a:rPr>
              <a:t>x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x</a:t>
            </a:r>
            <a:r>
              <a:rPr lang="ru-RU" dirty="0" smtClean="0">
                <a:solidFill>
                  <a:srgbClr val="0070C0"/>
                </a:solidFill>
              </a:rPr>
              <a:t>) (* </a:t>
            </a:r>
            <a:r>
              <a:rPr lang="ru-RU" dirty="0" err="1" smtClean="0">
                <a:solidFill>
                  <a:srgbClr val="0070C0"/>
                </a:solidFill>
              </a:rPr>
              <a:t>y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y</a:t>
            </a:r>
            <a:r>
              <a:rPr lang="ru-RU" dirty="0" smtClean="0">
                <a:solidFill>
                  <a:srgbClr val="0070C0"/>
                </a:solidFill>
              </a:rPr>
              <a:t>)))</a:t>
            </a:r>
            <a:endParaRPr lang="ru-RU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642918"/>
            <a:ext cx="621510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07156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Пример рекурсивной </a:t>
            </a:r>
            <a:b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функции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143116"/>
            <a:ext cx="6400800" cy="3495684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defun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fact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cond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zerop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) 1)</a:t>
            </a:r>
          </a:p>
          <a:p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(* 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fact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(- </a:t>
            </a:r>
            <a:r>
              <a:rPr lang="ru-RU" sz="5400" dirty="0" err="1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 1</a:t>
            </a:r>
            <a:r>
              <a:rPr lang="ru-RU" sz="5400" dirty="0" smtClean="0">
                <a:solidFill>
                  <a:schemeClr val="accent1">
                    <a:lumMod val="75000"/>
                  </a:schemeClr>
                </a:solidFill>
              </a:rPr>
              <a:t>)))))</a:t>
            </a:r>
            <a:endParaRPr lang="ru-RU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135732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Ситуационно-ориентированное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28662" y="2000240"/>
            <a:ext cx="7429552" cy="4500594"/>
          </a:xfrm>
        </p:spPr>
        <p:txBody>
          <a:bodyPr>
            <a:normAutofit fontScale="85000" lnSpcReduction="10000"/>
          </a:bodyPr>
          <a:lstStyle/>
          <a:p>
            <a:pPr lvl="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избавляет от изучения смежных блоков кода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выносит ветвление и цикличность за рамки </a:t>
            </a: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кода</a:t>
            </a:r>
            <a:endParaRPr lang="ru-RU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допускает изменение исходного кода непосредственно в момент выполнения программы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делает разработку кода более похожей на процесс мышления человека</a:t>
            </a:r>
          </a:p>
          <a:p>
            <a:pPr lvl="0" algn="l">
              <a:buFont typeface="Wingdings" pitchFamily="2" charset="2"/>
              <a:buChar char="§"/>
            </a:pPr>
            <a:r>
              <a:rPr lang="ru-RU" dirty="0" smtClean="0">
                <a:solidFill>
                  <a:schemeClr val="accent5">
                    <a:lumMod val="50000"/>
                  </a:schemeClr>
                </a:solidFill>
              </a:rPr>
              <a:t>потенциально может упростить процесс автоматизированного изменения поведения программ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309</Words>
  <Application>Microsoft Office PowerPoint</Application>
  <PresentationFormat>Экран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Инструментальные средства  разработки ИС</vt:lpstr>
      <vt:lpstr>Выделяют 4 типа инструментальных средств:</vt:lpstr>
      <vt:lpstr>Алгоритмические  языки  общего  назначения</vt:lpstr>
      <vt:lpstr>Языки  искусственного  интеллекта</vt:lpstr>
      <vt:lpstr>Функциональное направление</vt:lpstr>
      <vt:lpstr>Лисп</vt:lpstr>
      <vt:lpstr>Слайд 7</vt:lpstr>
      <vt:lpstr>Пример рекурсивной  функции</vt:lpstr>
      <vt:lpstr>Ситуационно-ориентированное программирование</vt:lpstr>
      <vt:lpstr>Примеры ЛИСП</vt:lpstr>
      <vt:lpstr>Логическое  направление</vt:lpstr>
      <vt:lpstr>Объектно-ориентированное направление</vt:lpstr>
      <vt:lpstr>Специальные программные среды (языки представления знаний)</vt:lpstr>
      <vt:lpstr>Оболочки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</dc:creator>
  <cp:lastModifiedBy>Евгений</cp:lastModifiedBy>
  <cp:revision>27</cp:revision>
  <dcterms:created xsi:type="dcterms:W3CDTF">2015-09-09T21:47:50Z</dcterms:created>
  <dcterms:modified xsi:type="dcterms:W3CDTF">2015-09-29T21:01:28Z</dcterms:modified>
</cp:coreProperties>
</file>