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70" r:id="rId5"/>
    <p:sldId id="271" r:id="rId6"/>
    <p:sldId id="272" r:id="rId7"/>
    <p:sldId id="273" r:id="rId8"/>
    <p:sldId id="274" r:id="rId9"/>
    <p:sldId id="275" r:id="rId10"/>
    <p:sldId id="258" r:id="rId11"/>
    <p:sldId id="276" r:id="rId12"/>
    <p:sldId id="259" r:id="rId13"/>
    <p:sldId id="261" r:id="rId14"/>
    <p:sldId id="262" r:id="rId15"/>
    <p:sldId id="263" r:id="rId16"/>
    <p:sldId id="265" r:id="rId17"/>
    <p:sldId id="266" r:id="rId18"/>
    <p:sldId id="267" r:id="rId19"/>
    <p:sldId id="268" r:id="rId20"/>
    <p:sldId id="269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15.08.2022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15.08.2022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15.08.2022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15.08.2022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15.08.2022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15.08.2022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15.08.2022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15.08.2022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15.08.2022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15.08.2022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15.08.2022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81307-7599-4EA4-AB3B-B9C7BFCB2F5E}" type="datetimeFigureOut">
              <a:rPr lang="ru-RU" smtClean="0"/>
              <a:pPr/>
              <a:t>15.08.2022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3877032"/>
          </a:xfrm>
        </p:spPr>
        <p:txBody>
          <a:bodyPr>
            <a:noAutofit/>
          </a:bodyPr>
          <a:lstStyle/>
          <a:p>
            <a:r>
              <a:rPr lang="ru-RU" sz="5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ИНТЕЛЛЕКТУАЛЬНЫЕ ТЕХНОЛОГИИ И СИСТЕМЫ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0034" y="5643578"/>
            <a:ext cx="8215370" cy="428628"/>
          </a:xfrm>
        </p:spPr>
        <p:txBody>
          <a:bodyPr>
            <a:noAutofit/>
          </a:bodyPr>
          <a:lstStyle/>
          <a:p>
            <a:pPr hangingPunct="0"/>
            <a:endParaRPr lang="ru-RU" sz="24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571604" y="501032"/>
            <a:ext cx="6143668" cy="587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Знания: </a:t>
            </a:r>
          </a:p>
          <a:p>
            <a:pPr hangingPunct="0"/>
            <a:r>
              <a:rPr lang="ru-RU" sz="2000" dirty="0">
                <a:solidFill>
                  <a:srgbClr val="002060"/>
                </a:solidFill>
              </a:rPr>
              <a:t>В </a:t>
            </a:r>
            <a:r>
              <a:rPr lang="en-US" sz="2000" dirty="0">
                <a:solidFill>
                  <a:srgbClr val="002060"/>
                </a:solidFill>
              </a:rPr>
              <a:t>ISS</a:t>
            </a:r>
            <a:r>
              <a:rPr lang="ru-RU" sz="2000" dirty="0">
                <a:solidFill>
                  <a:srgbClr val="002060"/>
                </a:solidFill>
              </a:rPr>
              <a:t> знания это </a:t>
            </a:r>
            <a:r>
              <a:rPr lang="en-US" sz="2000" dirty="0">
                <a:solidFill>
                  <a:srgbClr val="002060"/>
                </a:solidFill>
              </a:rPr>
              <a:t>SI</a:t>
            </a:r>
            <a:r>
              <a:rPr lang="ru-RU" sz="2000" dirty="0">
                <a:solidFill>
                  <a:srgbClr val="002060"/>
                </a:solidFill>
              </a:rPr>
              <a:t>.  </a:t>
            </a:r>
          </a:p>
          <a:p>
            <a:pPr hangingPunct="0"/>
            <a:r>
              <a:rPr lang="ru-RU" sz="2000" dirty="0">
                <a:solidFill>
                  <a:srgbClr val="002060"/>
                </a:solidFill>
              </a:rPr>
              <a:t>В ИС это модели представления знаний. </a:t>
            </a:r>
          </a:p>
          <a:p>
            <a:pPr hangingPunct="0"/>
            <a:r>
              <a:rPr lang="ru-RU" sz="2000" dirty="0">
                <a:solidFill>
                  <a:srgbClr val="002060"/>
                </a:solidFill>
              </a:rPr>
              <a:t>Знания могут быть представлены как конъюнкция синтаксиса, семантики и прагматики (степень понятности пользователю). </a:t>
            </a:r>
          </a:p>
          <a:p>
            <a:pPr hangingPunct="0"/>
            <a:endParaRPr lang="ru-RU" sz="2000" i="1" dirty="0"/>
          </a:p>
          <a:p>
            <a:pPr hangingPunct="0"/>
            <a:r>
              <a:rPr lang="ru-RU" sz="2000" b="1" i="1" dirty="0">
                <a:solidFill>
                  <a:srgbClr val="0070C0"/>
                </a:solidFill>
              </a:rPr>
              <a:t>Объект</a:t>
            </a:r>
            <a:r>
              <a:rPr lang="ru-RU" sz="2000" b="1" dirty="0">
                <a:solidFill>
                  <a:srgbClr val="0070C0"/>
                </a:solidFill>
              </a:rPr>
              <a:t>.</a:t>
            </a:r>
            <a:r>
              <a:rPr lang="ru-RU" sz="2000" dirty="0">
                <a:solidFill>
                  <a:srgbClr val="0070C0"/>
                </a:solidFill>
              </a:rPr>
              <a:t> Основное на что направлено познание. Бывают: </a:t>
            </a:r>
          </a:p>
          <a:p>
            <a:pPr marL="342900" indent="-342900" hangingPunct="0">
              <a:buFont typeface="Wingdings" panose="05000000000000000000" pitchFamily="2" charset="2"/>
              <a:buChar char="ü"/>
            </a:pPr>
            <a:r>
              <a:rPr lang="ru-RU" sz="2000" i="1" dirty="0">
                <a:solidFill>
                  <a:srgbClr val="0070C0"/>
                </a:solidFill>
              </a:rPr>
              <a:t>материальные</a:t>
            </a:r>
            <a:r>
              <a:rPr lang="ru-RU" sz="2000" dirty="0">
                <a:solidFill>
                  <a:srgbClr val="0070C0"/>
                </a:solidFill>
              </a:rPr>
              <a:t> (естественные или созданные человеком) ; </a:t>
            </a:r>
          </a:p>
          <a:p>
            <a:pPr marL="342900" indent="-342900" hangingPunct="0">
              <a:buFont typeface="Wingdings" panose="05000000000000000000" pitchFamily="2" charset="2"/>
              <a:buChar char="ü"/>
            </a:pPr>
            <a:r>
              <a:rPr lang="ru-RU" sz="2000" i="1" dirty="0">
                <a:solidFill>
                  <a:srgbClr val="0070C0"/>
                </a:solidFill>
              </a:rPr>
              <a:t>идеальные</a:t>
            </a:r>
            <a:r>
              <a:rPr lang="ru-RU" sz="2000" dirty="0">
                <a:solidFill>
                  <a:srgbClr val="0070C0"/>
                </a:solidFill>
              </a:rPr>
              <a:t> (образы, результат отражения объекта в сознании). </a:t>
            </a:r>
          </a:p>
          <a:p>
            <a:pPr hangingPunct="0"/>
            <a:r>
              <a:rPr lang="ru-RU" sz="2000" i="1" dirty="0">
                <a:solidFill>
                  <a:srgbClr val="0070C0"/>
                </a:solidFill>
              </a:rPr>
              <a:t> </a:t>
            </a:r>
            <a:endParaRPr lang="ru-RU" sz="2000" dirty="0">
              <a:solidFill>
                <a:srgbClr val="0070C0"/>
              </a:solidFill>
            </a:endParaRPr>
          </a:p>
          <a:p>
            <a:pPr hangingPunct="0"/>
            <a:r>
              <a:rPr lang="ru-RU" sz="2000" b="1" i="1" dirty="0">
                <a:solidFill>
                  <a:schemeClr val="accent2">
                    <a:lumMod val="50000"/>
                  </a:schemeClr>
                </a:solidFill>
              </a:rPr>
              <a:t>Предметная область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 - часть реального мира, состоящего из множества объектов, их свойств и отношений.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571604" y="1285860"/>
            <a:ext cx="6143668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Основные  аспекты ЭС: </a:t>
            </a:r>
            <a:endParaRPr kumimoji="0" lang="ru-RU" sz="2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Наличие цели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Обеспечение семантического диалога и самообучение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Представление предметной области в виде базы знаний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Обеспечение рассуждения в форме логического вывода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Объяснительные функции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Актуализация БЗ</a:t>
            </a:r>
            <a:endParaRPr kumimoji="0" lang="ru-RU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843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Рисунок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785794"/>
            <a:ext cx="5000660" cy="3165887"/>
          </a:xfrm>
          <a:prstGeom prst="rect">
            <a:avLst/>
          </a:prstGeom>
          <a:noFill/>
        </p:spPr>
      </p:pic>
      <p:sp>
        <p:nvSpPr>
          <p:cNvPr id="16385" name="Line 1"/>
          <p:cNvSpPr>
            <a:spLocks noChangeShapeType="1"/>
          </p:cNvSpPr>
          <p:nvPr/>
        </p:nvSpPr>
        <p:spPr bwMode="auto">
          <a:xfrm flipV="1">
            <a:off x="1101725" y="622300"/>
            <a:ext cx="0" cy="146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571472" y="214290"/>
            <a:ext cx="728667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Эволюция и тенденции развития СОИ </a:t>
            </a:r>
            <a:endParaRPr kumimoji="0" lang="ru-RU" sz="2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7158" y="4071942"/>
            <a:ext cx="864399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2060"/>
                </a:solidFill>
              </a:rPr>
              <a:t>1. Обработка цифровой информации численными методами</a:t>
            </a:r>
          </a:p>
          <a:p>
            <a:r>
              <a:rPr lang="ru-RU" sz="2000" dirty="0">
                <a:solidFill>
                  <a:srgbClr val="002060"/>
                </a:solidFill>
              </a:rPr>
              <a:t>2. Обработка буквенно-цифровой информации методами БД</a:t>
            </a:r>
          </a:p>
          <a:p>
            <a:r>
              <a:rPr lang="ru-RU" sz="2000" dirty="0">
                <a:solidFill>
                  <a:srgbClr val="002060"/>
                </a:solidFill>
              </a:rPr>
              <a:t>3. Обработка информации в форме знаний структурированных методами ИИ</a:t>
            </a:r>
          </a:p>
          <a:p>
            <a:pPr lvl="0"/>
            <a:r>
              <a:rPr lang="ru-RU" sz="2000" dirty="0">
                <a:solidFill>
                  <a:srgbClr val="002060"/>
                </a:solidFill>
              </a:rPr>
              <a:t>4. Обработка информации в форме структурированных </a:t>
            </a:r>
            <a:r>
              <a:rPr lang="ru-RU" sz="2000" dirty="0" err="1">
                <a:solidFill>
                  <a:srgbClr val="002060"/>
                </a:solidFill>
              </a:rPr>
              <a:t>мультимедийных</a:t>
            </a:r>
            <a:r>
              <a:rPr lang="ru-RU" sz="2000" dirty="0">
                <a:solidFill>
                  <a:srgbClr val="002060"/>
                </a:solidFill>
              </a:rPr>
              <a:t> знаний</a:t>
            </a:r>
          </a:p>
          <a:p>
            <a:r>
              <a:rPr lang="ru-RU" sz="2000" dirty="0">
                <a:solidFill>
                  <a:srgbClr val="002060"/>
                </a:solidFill>
              </a:rPr>
              <a:t>5. Обработка информации в форме структурированных знаний, представленной всеми формами ЕЯ</a:t>
            </a:r>
            <a:endParaRPr lang="ru-RU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1000100" y="1214422"/>
            <a:ext cx="742955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Выводы:</a:t>
            </a:r>
          </a:p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sz="2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Методы и средства каждого этапа совершенствуются и развиваются самостоятельно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kumimoji="0" lang="ru-RU" sz="2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ИИ - является частью ЕИ и использует достижения всех этапов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kumimoji="0" lang="ru-RU" sz="2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Возможности ЕЯ, для выражения смысла, являются эталоном и не могут быть достигнуты ИЯ</a:t>
            </a:r>
            <a:endParaRPr kumimoji="0" lang="ru-RU" sz="2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500043"/>
            <a:ext cx="7772400" cy="1143007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0070C0"/>
                </a:solidFill>
              </a:rPr>
              <a:t>Классификация направлений научных исследований</a:t>
            </a:r>
            <a:endParaRPr lang="ru-RU" sz="3200" dirty="0">
              <a:solidFill>
                <a:srgbClr val="0070C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1643050"/>
            <a:ext cx="7848872" cy="4857784"/>
          </a:xfrm>
        </p:spPr>
        <p:txBody>
          <a:bodyPr>
            <a:normAutofit fontScale="62500" lnSpcReduction="20000"/>
          </a:bodyPr>
          <a:lstStyle/>
          <a:p>
            <a:pPr lvl="0" algn="l" hangingPunct="0"/>
            <a:br>
              <a:rPr lang="ru-RU" dirty="0"/>
            </a:br>
            <a:r>
              <a:rPr lang="en-US" sz="3800" dirty="0">
                <a:solidFill>
                  <a:srgbClr val="7030A0"/>
                </a:solidFill>
              </a:rPr>
              <a:t>1</a:t>
            </a:r>
            <a:r>
              <a:rPr lang="ru-RU" sz="3800" dirty="0">
                <a:solidFill>
                  <a:srgbClr val="7030A0"/>
                </a:solidFill>
              </a:rPr>
              <a:t>. Нейрокомпьютеры</a:t>
            </a:r>
            <a:r>
              <a:rPr lang="ru-RU" dirty="0"/>
              <a:t>(электронная модель  мозга) </a:t>
            </a:r>
          </a:p>
          <a:p>
            <a:pPr algn="l" hangingPunct="0"/>
            <a:r>
              <a:rPr lang="en-US" sz="3800" dirty="0">
                <a:solidFill>
                  <a:srgbClr val="7030A0"/>
                </a:solidFill>
              </a:rPr>
              <a:t>2</a:t>
            </a:r>
            <a:r>
              <a:rPr lang="ru-RU" sz="3800" dirty="0">
                <a:solidFill>
                  <a:srgbClr val="7030A0"/>
                </a:solidFill>
              </a:rPr>
              <a:t>.</a:t>
            </a:r>
            <a:r>
              <a:rPr lang="en-US" sz="3800" dirty="0">
                <a:solidFill>
                  <a:srgbClr val="7030A0"/>
                </a:solidFill>
              </a:rPr>
              <a:t> </a:t>
            </a:r>
            <a:r>
              <a:rPr lang="ru-RU" sz="3800" dirty="0">
                <a:solidFill>
                  <a:srgbClr val="7030A0"/>
                </a:solidFill>
              </a:rPr>
              <a:t>Интеллектуальные роботы </a:t>
            </a:r>
            <a:r>
              <a:rPr lang="ru-RU" dirty="0"/>
              <a:t>(адаптация к внешней обстановке, самообучение) </a:t>
            </a:r>
          </a:p>
          <a:p>
            <a:pPr algn="l" hangingPunct="0"/>
            <a:r>
              <a:rPr lang="ru-RU" sz="3800" dirty="0">
                <a:solidFill>
                  <a:srgbClr val="7030A0"/>
                </a:solidFill>
              </a:rPr>
              <a:t>3. Игры и творчество </a:t>
            </a:r>
            <a:r>
              <a:rPr lang="ru-RU" dirty="0"/>
              <a:t>(написание стихов, доказательство теорем, шашки, шахматы и др.)</a:t>
            </a:r>
          </a:p>
          <a:p>
            <a:pPr algn="l" hangingPunct="0"/>
            <a:r>
              <a:rPr lang="ru-RU" sz="3800" dirty="0">
                <a:solidFill>
                  <a:srgbClr val="7030A0"/>
                </a:solidFill>
              </a:rPr>
              <a:t>4. Компьютерная лингвистика (</a:t>
            </a:r>
            <a:r>
              <a:rPr lang="ru-RU" dirty="0"/>
              <a:t>перевод текста, диалог на естественном языке и др.)</a:t>
            </a:r>
          </a:p>
          <a:p>
            <a:pPr algn="l" hangingPunct="0"/>
            <a:r>
              <a:rPr lang="ru-RU" sz="3800" dirty="0">
                <a:solidFill>
                  <a:srgbClr val="7030A0"/>
                </a:solidFill>
              </a:rPr>
              <a:t>5. Распознавание образов </a:t>
            </a:r>
          </a:p>
          <a:p>
            <a:pPr algn="l" hangingPunct="0"/>
            <a:r>
              <a:rPr lang="ru-RU" sz="3800" dirty="0">
                <a:solidFill>
                  <a:srgbClr val="7030A0"/>
                </a:solidFill>
              </a:rPr>
              <a:t>6. Обучающие системы </a:t>
            </a:r>
          </a:p>
          <a:p>
            <a:pPr algn="l" hangingPunct="0"/>
            <a:r>
              <a:rPr lang="ru-RU" sz="3800" dirty="0">
                <a:solidFill>
                  <a:srgbClr val="7030A0"/>
                </a:solidFill>
              </a:rPr>
              <a:t>7. Виртуальная реальность</a:t>
            </a:r>
          </a:p>
          <a:p>
            <a:pPr algn="l" hangingPunct="0"/>
            <a:r>
              <a:rPr lang="ru-RU" sz="3800" dirty="0">
                <a:solidFill>
                  <a:srgbClr val="7030A0"/>
                </a:solidFill>
              </a:rPr>
              <a:t>8. Экспертные системы </a:t>
            </a:r>
          </a:p>
          <a:p>
            <a:pPr algn="l" hangingPunct="0"/>
            <a:r>
              <a:rPr lang="ru-RU" sz="3800" dirty="0">
                <a:solidFill>
                  <a:srgbClr val="7030A0"/>
                </a:solidFill>
              </a:rPr>
              <a:t>9. Представление знаний</a:t>
            </a:r>
          </a:p>
          <a:p>
            <a:pPr hangingPunct="0"/>
            <a:r>
              <a:rPr lang="ru-RU" dirty="0"/>
              <a:t> 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57167"/>
            <a:ext cx="7772400" cy="1428759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</a:rPr>
              <a:t>Основные направления рынка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1643050"/>
            <a:ext cx="7920880" cy="4500594"/>
          </a:xfrm>
        </p:spPr>
        <p:txBody>
          <a:bodyPr>
            <a:normAutofit/>
          </a:bodyPr>
          <a:lstStyle/>
          <a:p>
            <a:pPr algn="l" hangingPunct="0"/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1. Экспертные системы или системы, основанные на знаниях</a:t>
            </a:r>
          </a:p>
          <a:p>
            <a:pPr algn="l" hangingPunct="0"/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algn="l" hangingPunct="0"/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2. Нейронные сети и "размытые" логики</a:t>
            </a:r>
          </a:p>
          <a:p>
            <a:pPr algn="l" hangingPunct="0"/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algn="l" hangingPunct="0"/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3. Естественно-языковые системы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1143007"/>
          </a:xfrm>
        </p:spPr>
        <p:txBody>
          <a:bodyPr>
            <a:noAutofit/>
          </a:bodyPr>
          <a:lstStyle/>
          <a:p>
            <a:r>
              <a:rPr lang="ru-RU" sz="3600" b="1" dirty="0"/>
              <a:t>Основные принципы обработки знаний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8596" y="1428736"/>
            <a:ext cx="8501122" cy="4786346"/>
          </a:xfrm>
        </p:spPr>
        <p:txBody>
          <a:bodyPr>
            <a:normAutofit fontScale="77500" lnSpcReduction="20000"/>
          </a:bodyPr>
          <a:lstStyle/>
          <a:p>
            <a:pPr algn="l" hangingPunct="0"/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- Цель обработки – получить новые знания на основе имеющихся </a:t>
            </a:r>
          </a:p>
          <a:p>
            <a:pPr algn="l" hangingPunct="0"/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-Алгоритмы обработки знаний зависят от способа их представления</a:t>
            </a:r>
          </a:p>
          <a:p>
            <a:pPr algn="l" hangingPunct="0"/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-Знания имеют активную форму и нарушение взаимосвязи элементов ведет к потере знаний</a:t>
            </a:r>
          </a:p>
          <a:p>
            <a:pPr algn="l" hangingPunct="0"/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-Знания могут быть формализованы и представлены в базе знаний</a:t>
            </a:r>
          </a:p>
          <a:p>
            <a:pPr algn="l" hangingPunct="0"/>
            <a:endParaRPr lang="ru-RU" dirty="0"/>
          </a:p>
          <a:p>
            <a:pPr algn="l" hangingPunct="0"/>
            <a:r>
              <a:rPr lang="ru-RU" b="1" dirty="0"/>
              <a:t>Примечание</a:t>
            </a:r>
          </a:p>
          <a:p>
            <a:pPr algn="l" hangingPunct="0"/>
            <a:r>
              <a:rPr lang="ru-RU" dirty="0">
                <a:solidFill>
                  <a:srgbClr val="7030A0"/>
                </a:solidFill>
              </a:rPr>
              <a:t> Виды знаний:  декларативные, процедурные, управляющие (метазнания, мета-метазнания – знания о знаниях)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2511420"/>
          </a:xfrm>
        </p:spPr>
        <p:txBody>
          <a:bodyPr>
            <a:noAutofit/>
          </a:bodyPr>
          <a:lstStyle/>
          <a:p>
            <a:pPr algn="l" hangingPunct="0"/>
            <a:r>
              <a:rPr lang="ru-RU" sz="2800" b="1" dirty="0"/>
              <a:t>Отличия БД от БЗ</a:t>
            </a:r>
            <a:br>
              <a:rPr lang="ru-RU" sz="2400" b="1" dirty="0"/>
            </a:br>
            <a:r>
              <a:rPr lang="ru-RU" sz="2400" b="1" dirty="0"/>
              <a:t> </a:t>
            </a:r>
            <a:br>
              <a:rPr lang="ru-RU" sz="2400" dirty="0"/>
            </a:br>
            <a:r>
              <a:rPr lang="ru-RU" sz="2400" dirty="0"/>
              <a:t>1. Информация в БЗ имеет активную форму, а в БД пассивную</a:t>
            </a:r>
            <a:br>
              <a:rPr lang="ru-RU" sz="2400" dirty="0"/>
            </a:br>
            <a:r>
              <a:rPr lang="ru-RU" sz="2400" dirty="0"/>
              <a:t>2. В БЗ все элементы взаимосвязаны и исключить невозможно</a:t>
            </a:r>
            <a:br>
              <a:rPr lang="ru-RU" sz="2400" dirty="0"/>
            </a:br>
            <a:r>
              <a:rPr lang="ru-RU" sz="2400" dirty="0"/>
              <a:t>3. БЗ позволяет получить новые знания, а БД нет.</a:t>
            </a:r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2786058"/>
            <a:ext cx="7496184" cy="3748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315224" cy="1214445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rgbClr val="0070C0"/>
                </a:solidFill>
              </a:rPr>
              <a:t>Принципы обработки семантической информации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1412776"/>
            <a:ext cx="7704856" cy="4968552"/>
          </a:xfrm>
        </p:spPr>
        <p:txBody>
          <a:bodyPr>
            <a:normAutofit fontScale="47500" lnSpcReduction="20000"/>
          </a:bodyPr>
          <a:lstStyle/>
          <a:p>
            <a:pPr algn="l" hangingPunct="0"/>
            <a:r>
              <a:rPr lang="ru-RU" sz="3800" i="1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ru-RU" sz="3800" i="1" dirty="0">
                <a:solidFill>
                  <a:srgbClr val="C00000"/>
                </a:solidFill>
              </a:rPr>
              <a:t>Принцип семантической топологии.</a:t>
            </a:r>
            <a:r>
              <a:rPr lang="ru-RU" sz="3800" dirty="0">
                <a:solidFill>
                  <a:srgbClr val="C00000"/>
                </a:solidFill>
              </a:rPr>
              <a:t> </a:t>
            </a:r>
            <a:r>
              <a:rPr lang="ru-RU" sz="3800" dirty="0">
                <a:solidFill>
                  <a:schemeClr val="accent4">
                    <a:lumMod val="50000"/>
                  </a:schemeClr>
                </a:solidFill>
              </a:rPr>
              <a:t>Семантическая информация об объекте остается неизменной независимо от форм ее представления.</a:t>
            </a:r>
          </a:p>
          <a:p>
            <a:pPr algn="l" hangingPunct="0"/>
            <a:r>
              <a:rPr lang="ru-RU" sz="3800" i="1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ru-RU" sz="3800" i="1" dirty="0">
                <a:solidFill>
                  <a:srgbClr val="C00000"/>
                </a:solidFill>
              </a:rPr>
              <a:t>Принцип «неадекватности».</a:t>
            </a:r>
            <a:r>
              <a:rPr lang="ru-RU" sz="3800" dirty="0">
                <a:solidFill>
                  <a:srgbClr val="C00000"/>
                </a:solidFill>
              </a:rPr>
              <a:t> </a:t>
            </a:r>
            <a:r>
              <a:rPr lang="ru-RU" sz="3800" dirty="0">
                <a:solidFill>
                  <a:schemeClr val="accent4">
                    <a:lumMod val="50000"/>
                  </a:schemeClr>
                </a:solidFill>
              </a:rPr>
              <a:t>Полная адекватность первичной семантической информации объекту познания невозможна.</a:t>
            </a:r>
          </a:p>
          <a:p>
            <a:pPr algn="l" hangingPunct="0"/>
            <a:r>
              <a:rPr lang="ru-RU" sz="3800" i="1" dirty="0">
                <a:solidFill>
                  <a:schemeClr val="accent4">
                    <a:lumMod val="50000"/>
                  </a:schemeClr>
                </a:solidFill>
              </a:rPr>
              <a:t>3. </a:t>
            </a:r>
            <a:r>
              <a:rPr lang="ru-RU" sz="3800" i="1" dirty="0">
                <a:solidFill>
                  <a:srgbClr val="C00000"/>
                </a:solidFill>
              </a:rPr>
              <a:t>Принцип коммуникации</a:t>
            </a:r>
            <a:r>
              <a:rPr lang="ru-RU" sz="3800" dirty="0">
                <a:solidFill>
                  <a:srgbClr val="C00000"/>
                </a:solidFill>
              </a:rPr>
              <a:t>. </a:t>
            </a:r>
            <a:r>
              <a:rPr lang="ru-RU" sz="3800" dirty="0">
                <a:solidFill>
                  <a:schemeClr val="accent4">
                    <a:lumMod val="50000"/>
                  </a:schemeClr>
                </a:solidFill>
              </a:rPr>
              <a:t>Информирование между семантическими объектами возможно, если их тезаурусы пересекаются. </a:t>
            </a:r>
          </a:p>
          <a:p>
            <a:pPr algn="l" hangingPunct="0"/>
            <a:r>
              <a:rPr lang="ru-RU" sz="3800" i="1" dirty="0">
                <a:solidFill>
                  <a:schemeClr val="accent4">
                    <a:lumMod val="50000"/>
                  </a:schemeClr>
                </a:solidFill>
              </a:rPr>
              <a:t>4. </a:t>
            </a:r>
            <a:r>
              <a:rPr lang="ru-RU" sz="3800" i="1" dirty="0">
                <a:solidFill>
                  <a:srgbClr val="C00000"/>
                </a:solidFill>
              </a:rPr>
              <a:t>Принцип единства знаков.</a:t>
            </a:r>
            <a:r>
              <a:rPr lang="ru-RU" sz="3800" dirty="0">
                <a:solidFill>
                  <a:srgbClr val="C00000"/>
                </a:solidFill>
              </a:rPr>
              <a:t> </a:t>
            </a:r>
            <a:r>
              <a:rPr lang="ru-RU" sz="3800" dirty="0">
                <a:solidFill>
                  <a:schemeClr val="accent4">
                    <a:lumMod val="50000"/>
                  </a:schemeClr>
                </a:solidFill>
              </a:rPr>
              <a:t>Информирование между семантическими объектами должно осуществляться в одних и тех же знаках.</a:t>
            </a:r>
          </a:p>
          <a:p>
            <a:pPr algn="l" hangingPunct="0"/>
            <a:r>
              <a:rPr lang="ru-RU" sz="3800" i="1" dirty="0">
                <a:solidFill>
                  <a:schemeClr val="accent4">
                    <a:lumMod val="50000"/>
                  </a:schemeClr>
                </a:solidFill>
              </a:rPr>
              <a:t>5. </a:t>
            </a:r>
            <a:r>
              <a:rPr lang="ru-RU" sz="3800" i="1" dirty="0">
                <a:solidFill>
                  <a:srgbClr val="C00000"/>
                </a:solidFill>
              </a:rPr>
              <a:t>Принцип информирования</a:t>
            </a:r>
            <a:r>
              <a:rPr lang="ru-RU" sz="3800" dirty="0">
                <a:solidFill>
                  <a:srgbClr val="C00000"/>
                </a:solidFill>
              </a:rPr>
              <a:t>.</a:t>
            </a:r>
            <a:r>
              <a:rPr lang="ru-RU" sz="3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ru-RU" sz="3800" dirty="0" err="1">
                <a:solidFill>
                  <a:schemeClr val="accent4">
                    <a:lumMod val="50000"/>
                  </a:schemeClr>
                </a:solidFill>
              </a:rPr>
              <a:t>Последовательностная</a:t>
            </a:r>
            <a:r>
              <a:rPr lang="ru-RU" sz="3800" dirty="0">
                <a:solidFill>
                  <a:schemeClr val="accent4">
                    <a:lumMod val="50000"/>
                  </a:schemeClr>
                </a:solidFill>
              </a:rPr>
              <a:t> конъюнкция процедур должна быть истинна. </a:t>
            </a:r>
          </a:p>
          <a:p>
            <a:pPr algn="l" hangingPunct="0"/>
            <a:r>
              <a:rPr lang="ru-RU" sz="3800" i="1" dirty="0">
                <a:solidFill>
                  <a:schemeClr val="accent4">
                    <a:lumMod val="50000"/>
                  </a:schemeClr>
                </a:solidFill>
              </a:rPr>
              <a:t>6.  </a:t>
            </a:r>
            <a:r>
              <a:rPr lang="ru-RU" sz="3800" i="1" dirty="0">
                <a:solidFill>
                  <a:srgbClr val="C00000"/>
                </a:solidFill>
              </a:rPr>
              <a:t>Принцип дискретности</a:t>
            </a:r>
            <a:r>
              <a:rPr lang="ru-RU" sz="3800" dirty="0">
                <a:solidFill>
                  <a:srgbClr val="C00000"/>
                </a:solidFill>
              </a:rPr>
              <a:t>.</a:t>
            </a:r>
            <a:r>
              <a:rPr lang="ru-RU" sz="3800" dirty="0">
                <a:solidFill>
                  <a:schemeClr val="accent4">
                    <a:lumMod val="50000"/>
                  </a:schemeClr>
                </a:solidFill>
              </a:rPr>
              <a:t> Одновременное осмысливание нескольких несовместимых семантических сообщений </a:t>
            </a:r>
            <a:r>
              <a:rPr lang="en-US" sz="3800" dirty="0">
                <a:solidFill>
                  <a:schemeClr val="accent4">
                    <a:lumMod val="50000"/>
                  </a:schemeClr>
                </a:solidFill>
              </a:rPr>
              <a:t>SO</a:t>
            </a:r>
            <a:r>
              <a:rPr lang="ru-RU" sz="3800" dirty="0">
                <a:solidFill>
                  <a:schemeClr val="accent4">
                    <a:lumMod val="50000"/>
                  </a:schemeClr>
                </a:solidFill>
              </a:rPr>
              <a:t> невозможно.</a:t>
            </a:r>
          </a:p>
          <a:p>
            <a:pPr algn="l" hangingPunct="0"/>
            <a:r>
              <a:rPr lang="ru-RU" sz="3800" i="1" dirty="0">
                <a:solidFill>
                  <a:schemeClr val="accent4">
                    <a:lumMod val="50000"/>
                  </a:schemeClr>
                </a:solidFill>
              </a:rPr>
              <a:t>7. </a:t>
            </a:r>
            <a:r>
              <a:rPr lang="ru-RU" sz="3800" i="1" dirty="0">
                <a:solidFill>
                  <a:srgbClr val="C00000"/>
                </a:solidFill>
              </a:rPr>
              <a:t>Принцип стабильности</a:t>
            </a:r>
            <a:r>
              <a:rPr lang="ru-RU" sz="3800" dirty="0">
                <a:solidFill>
                  <a:srgbClr val="C00000"/>
                </a:solidFill>
              </a:rPr>
              <a:t>.</a:t>
            </a:r>
            <a:r>
              <a:rPr lang="ru-RU" sz="3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3800" dirty="0">
                <a:solidFill>
                  <a:schemeClr val="accent4">
                    <a:lumMod val="50000"/>
                  </a:schemeClr>
                </a:solidFill>
              </a:rPr>
              <a:t>ISS</a:t>
            </a:r>
            <a:r>
              <a:rPr lang="ru-RU" sz="3800" dirty="0">
                <a:solidFill>
                  <a:schemeClr val="accent4">
                    <a:lumMod val="50000"/>
                  </a:schemeClr>
                </a:solidFill>
              </a:rPr>
              <a:t> является стабильной, если она внутренне совместима и внешне не изолирована. (отсюда вытекает, например, необходимость в модуле накопления знаний ЭС).</a:t>
            </a:r>
          </a:p>
          <a:p>
            <a:pPr algn="l" hangingPunct="0"/>
            <a:endParaRPr lang="ru-RU" sz="38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ru-RU" dirty="0"/>
              <a:t>*</a:t>
            </a:r>
            <a:r>
              <a:rPr lang="ru-RU" dirty="0">
                <a:solidFill>
                  <a:schemeClr val="accent4">
                    <a:lumMod val="50000"/>
                  </a:schemeClr>
                </a:solidFill>
              </a:rPr>
              <a:t> (Обычно </a:t>
            </a:r>
            <a:r>
              <a:rPr lang="ru-RU" b="1" dirty="0">
                <a:solidFill>
                  <a:schemeClr val="accent4">
                    <a:lumMod val="50000"/>
                  </a:schemeClr>
                </a:solidFill>
              </a:rPr>
              <a:t>тезаурус</a:t>
            </a:r>
            <a:r>
              <a:rPr lang="ru-RU" dirty="0">
                <a:solidFill>
                  <a:schemeClr val="accent4">
                    <a:lumMod val="50000"/>
                  </a:schemeClr>
                </a:solidFill>
              </a:rPr>
              <a:t> определяют как словарь, содержащий лексические единицы с явным указанием семантических связей между ними</a:t>
            </a:r>
            <a:r>
              <a:rPr lang="ru-RU" b="1" dirty="0">
                <a:solidFill>
                  <a:schemeClr val="accent4">
                    <a:lumMod val="50000"/>
                  </a:schemeClr>
                </a:solidFill>
              </a:rPr>
              <a:t>. Тезаурус - система знаний, отраженных языком</a:t>
            </a:r>
            <a:r>
              <a:rPr lang="ru-RU" dirty="0">
                <a:solidFill>
                  <a:schemeClr val="accent4">
                    <a:lumMod val="50000"/>
                  </a:schemeClr>
                </a:solidFill>
              </a:rPr>
              <a:t>. Тезаурус - модель терминологической системы.)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1214445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Формы представления семантической информации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9632" y="1916832"/>
            <a:ext cx="7643866" cy="4786346"/>
          </a:xfrm>
        </p:spPr>
        <p:txBody>
          <a:bodyPr>
            <a:normAutofit fontScale="70000" lnSpcReduction="20000"/>
          </a:bodyPr>
          <a:lstStyle/>
          <a:p>
            <a:pPr hangingPunct="0"/>
            <a:r>
              <a:rPr lang="ru-RU" dirty="0"/>
              <a:t>Множество однородных форм представляется выражением:</a:t>
            </a:r>
          </a:p>
          <a:p>
            <a:pPr hangingPunct="0"/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 ={</a:t>
            </a:r>
            <a:r>
              <a:rPr lang="en-US" dirty="0" err="1">
                <a:solidFill>
                  <a:srgbClr val="C00000"/>
                </a:solidFill>
              </a:rPr>
              <a:t>t,S,g,C</a:t>
            </a:r>
            <a:r>
              <a:rPr lang="en-US" dirty="0">
                <a:solidFill>
                  <a:srgbClr val="C00000"/>
                </a:solidFill>
              </a:rPr>
              <a:t>}</a:t>
            </a:r>
            <a:endParaRPr lang="ru-RU" dirty="0">
              <a:solidFill>
                <a:srgbClr val="C00000"/>
              </a:solidFill>
            </a:endParaRPr>
          </a:p>
          <a:p>
            <a:pPr algn="l" hangingPunct="0"/>
            <a:r>
              <a:rPr lang="ru-RU" dirty="0"/>
              <a:t>где,	</a:t>
            </a:r>
            <a:r>
              <a:rPr lang="en-US" dirty="0"/>
              <a:t>t</a:t>
            </a:r>
            <a:r>
              <a:rPr lang="ru-RU" dirty="0"/>
              <a:t> - текстовая форма представления; </a:t>
            </a:r>
          </a:p>
          <a:p>
            <a:pPr algn="l" hangingPunct="0"/>
            <a:r>
              <a:rPr lang="en-US" dirty="0"/>
              <a:t>S</a:t>
            </a:r>
            <a:r>
              <a:rPr lang="ru-RU" dirty="0"/>
              <a:t> - </a:t>
            </a:r>
            <a:r>
              <a:rPr lang="ru-RU" dirty="0" err="1"/>
              <a:t>аудиальная</a:t>
            </a:r>
            <a:r>
              <a:rPr lang="ru-RU" dirty="0"/>
              <a:t> (речь, звуки);</a:t>
            </a:r>
          </a:p>
          <a:p>
            <a:pPr algn="l" hangingPunct="0"/>
            <a:r>
              <a:rPr lang="en-US" dirty="0"/>
              <a:t>g</a:t>
            </a:r>
            <a:r>
              <a:rPr lang="ru-RU" dirty="0"/>
              <a:t> - визуальная (жесты, пластика);</a:t>
            </a:r>
          </a:p>
          <a:p>
            <a:pPr algn="l" hangingPunct="0"/>
            <a:r>
              <a:rPr lang="ru-RU" dirty="0"/>
              <a:t>С - изобразительная, графическая форма.</a:t>
            </a:r>
          </a:p>
          <a:p>
            <a:pPr hangingPunct="0"/>
            <a:r>
              <a:rPr lang="ru-RU" dirty="0"/>
              <a:t>Из множества однородных форм можно получить множество вариантов комплексных форм: </a:t>
            </a:r>
          </a:p>
          <a:p>
            <a:pPr hangingPunct="0"/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baseline="-25000" dirty="0">
                <a:solidFill>
                  <a:srgbClr val="C00000"/>
                </a:solidFill>
              </a:rPr>
              <a:t>2 </a:t>
            </a:r>
            <a:r>
              <a:rPr lang="en-US" dirty="0">
                <a:solidFill>
                  <a:srgbClr val="C00000"/>
                </a:solidFill>
              </a:rPr>
              <a:t>= N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x 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 = {(</a:t>
            </a:r>
            <a:r>
              <a:rPr lang="en-US" dirty="0" err="1">
                <a:solidFill>
                  <a:srgbClr val="C00000"/>
                </a:solidFill>
              </a:rPr>
              <a:t>t,t</a:t>
            </a:r>
            <a:r>
              <a:rPr lang="en-US" dirty="0">
                <a:solidFill>
                  <a:srgbClr val="C00000"/>
                </a:solidFill>
              </a:rPr>
              <a:t>), (</a:t>
            </a:r>
            <a:r>
              <a:rPr lang="en-US" dirty="0" err="1">
                <a:solidFill>
                  <a:srgbClr val="C00000"/>
                </a:solidFill>
              </a:rPr>
              <a:t>t,S</a:t>
            </a:r>
            <a:r>
              <a:rPr lang="en-US" dirty="0">
                <a:solidFill>
                  <a:srgbClr val="C00000"/>
                </a:solidFill>
              </a:rPr>
              <a:t>), (</a:t>
            </a:r>
            <a:r>
              <a:rPr lang="en-US" dirty="0" err="1">
                <a:solidFill>
                  <a:srgbClr val="C00000"/>
                </a:solidFill>
              </a:rPr>
              <a:t>t,g</a:t>
            </a:r>
            <a:r>
              <a:rPr lang="en-US" dirty="0">
                <a:solidFill>
                  <a:srgbClr val="C00000"/>
                </a:solidFill>
              </a:rPr>
              <a:t>), (</a:t>
            </a:r>
            <a:r>
              <a:rPr lang="en-US" dirty="0" err="1">
                <a:solidFill>
                  <a:srgbClr val="C00000"/>
                </a:solidFill>
              </a:rPr>
              <a:t>t,C</a:t>
            </a:r>
            <a:r>
              <a:rPr lang="en-US" dirty="0">
                <a:solidFill>
                  <a:srgbClr val="C00000"/>
                </a:solidFill>
              </a:rPr>
              <a:t>), …}</a:t>
            </a:r>
            <a:endParaRPr lang="ru-RU" dirty="0">
              <a:solidFill>
                <a:srgbClr val="C00000"/>
              </a:solidFill>
            </a:endParaRPr>
          </a:p>
          <a:p>
            <a:pPr algn="l" hangingPunct="0"/>
            <a:r>
              <a:rPr lang="ru-RU" dirty="0"/>
              <a:t>Можно получить еще большее разнообразие.</a:t>
            </a:r>
          </a:p>
          <a:p>
            <a:pPr algn="l" hangingPunct="0"/>
            <a:r>
              <a:rPr lang="ru-RU" i="1" dirty="0">
                <a:solidFill>
                  <a:srgbClr val="C00000"/>
                </a:solidFill>
              </a:rPr>
              <a:t>Утверждение</a:t>
            </a:r>
            <a:r>
              <a:rPr lang="ru-RU" dirty="0">
                <a:solidFill>
                  <a:srgbClr val="C00000"/>
                </a:solidFill>
              </a:rPr>
              <a:t>: </a:t>
            </a:r>
            <a:r>
              <a:rPr lang="ru-RU" dirty="0"/>
              <a:t>степень познания (запоминания) объекта повышается при «одновременном» (дополняющим друг друга) представлении его аспектов множеством форм.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8596" y="857232"/>
            <a:ext cx="83582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ru-RU" sz="28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Студент должен изучить: </a:t>
            </a:r>
          </a:p>
          <a:p>
            <a:pPr hangingPunct="0"/>
            <a:endParaRPr lang="ru-RU" sz="20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hangingPunct="0">
              <a:buAutoNum type="arabicPeriod"/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Основные направления систем ИИ</a:t>
            </a:r>
          </a:p>
          <a:p>
            <a:pPr marL="514350" indent="-514350" hangingPunct="0">
              <a:buAutoNum type="arabicPeriod"/>
            </a:pPr>
            <a:endParaRPr lang="ru-RU" sz="24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hangingPunct="0">
              <a:buAutoNum type="arabicPeriod"/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Структуры и принципы работы экспертных, лингвистических, обучающих систем, нейронных сетей и др.</a:t>
            </a:r>
          </a:p>
          <a:p>
            <a:pPr marL="514350" indent="-514350" hangingPunct="0">
              <a:buAutoNum type="arabicPeriod"/>
            </a:pPr>
            <a:endParaRPr lang="ru-RU" sz="24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hangingPunct="0">
              <a:buAutoNum type="arabicPeriod"/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Модели базы знаний и методы обработки знаний</a:t>
            </a:r>
          </a:p>
          <a:p>
            <a:pPr marL="514350" indent="-514350" hangingPunct="0">
              <a:buAutoNum type="arabicPeriod"/>
            </a:pPr>
            <a:endParaRPr lang="ru-RU" sz="24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hangingPunct="0">
              <a:buAutoNum type="arabicPeriod"/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Возможности специализированных инструментальных средств разработки интеллектуальных систем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2853"/>
            <a:ext cx="8101042" cy="857255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Виды семантической информации</a:t>
            </a:r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8596" y="1071546"/>
            <a:ext cx="8358246" cy="4786346"/>
          </a:xfrm>
        </p:spPr>
        <p:txBody>
          <a:bodyPr>
            <a:normAutofit fontScale="92500" lnSpcReduction="20000"/>
          </a:bodyPr>
          <a:lstStyle/>
          <a:p>
            <a:pPr marL="514350" indent="-514350" algn="l" hangingPunct="0">
              <a:buAutoNum type="arabicPeriod"/>
            </a:pPr>
            <a:r>
              <a:rPr lang="ru-RU" dirty="0">
                <a:solidFill>
                  <a:srgbClr val="0070C0"/>
                </a:solidFill>
              </a:rPr>
              <a:t>Первичная </a:t>
            </a:r>
            <a:r>
              <a:rPr lang="en-US" dirty="0">
                <a:solidFill>
                  <a:srgbClr val="0070C0"/>
                </a:solidFill>
              </a:rPr>
              <a:t>SI</a:t>
            </a:r>
            <a:r>
              <a:rPr lang="ru-RU" dirty="0">
                <a:solidFill>
                  <a:srgbClr val="0070C0"/>
                </a:solidFill>
              </a:rPr>
              <a:t> отражает результаты исследований, наблюдений, обобщений и т.п.  имеющие завершенный характер. Создание первичной </a:t>
            </a:r>
            <a:r>
              <a:rPr lang="en-US" dirty="0">
                <a:solidFill>
                  <a:srgbClr val="0070C0"/>
                </a:solidFill>
              </a:rPr>
              <a:t>SI</a:t>
            </a:r>
            <a:r>
              <a:rPr lang="ru-RU" dirty="0">
                <a:solidFill>
                  <a:srgbClr val="0070C0"/>
                </a:solidFill>
              </a:rPr>
              <a:t> это сложный творческий процесс, ему предшествует  познание объекта, его свойств и отношений.</a:t>
            </a:r>
          </a:p>
          <a:p>
            <a:pPr marL="514350" indent="-514350" algn="l" hangingPunct="0">
              <a:buAutoNum type="arabicPeriod"/>
            </a:pPr>
            <a:r>
              <a:rPr lang="ru-RU" dirty="0">
                <a:solidFill>
                  <a:srgbClr val="0070C0"/>
                </a:solidFill>
              </a:rPr>
              <a:t> Вторичная </a:t>
            </a:r>
            <a:r>
              <a:rPr lang="en-US" dirty="0">
                <a:solidFill>
                  <a:srgbClr val="0070C0"/>
                </a:solidFill>
              </a:rPr>
              <a:t>SI</a:t>
            </a:r>
            <a:r>
              <a:rPr lang="ru-RU" dirty="0">
                <a:solidFill>
                  <a:srgbClr val="0070C0"/>
                </a:solidFill>
              </a:rPr>
              <a:t> отражает результаты аналитико-синтетического (анализ-синтез) и логического преобразования первичной </a:t>
            </a:r>
            <a:r>
              <a:rPr lang="en-US" dirty="0">
                <a:solidFill>
                  <a:srgbClr val="0070C0"/>
                </a:solidFill>
              </a:rPr>
              <a:t>SI</a:t>
            </a:r>
            <a:r>
              <a:rPr lang="ru-RU" dirty="0">
                <a:solidFill>
                  <a:srgbClr val="0070C0"/>
                </a:solidFill>
              </a:rPr>
              <a:t>.</a:t>
            </a:r>
          </a:p>
          <a:p>
            <a:pPr algn="l" hangingPunct="0"/>
            <a:r>
              <a:rPr lang="ru-RU" dirty="0">
                <a:solidFill>
                  <a:srgbClr val="0070C0"/>
                </a:solidFill>
              </a:rPr>
              <a:t>*Вторичная </a:t>
            </a:r>
            <a:r>
              <a:rPr lang="en-US" dirty="0">
                <a:solidFill>
                  <a:srgbClr val="0070C0"/>
                </a:solidFill>
              </a:rPr>
              <a:t>SI</a:t>
            </a:r>
            <a:r>
              <a:rPr lang="ru-RU" dirty="0">
                <a:solidFill>
                  <a:srgbClr val="0070C0"/>
                </a:solidFill>
              </a:rPr>
              <a:t> имеет меньшее содержание, чем первичная.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571480"/>
            <a:ext cx="7772400" cy="857256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Студент должен уметь: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1500174"/>
            <a:ext cx="6400800" cy="4138626"/>
          </a:xfrm>
        </p:spPr>
        <p:txBody>
          <a:bodyPr>
            <a:normAutofit/>
          </a:bodyPr>
          <a:lstStyle/>
          <a:p>
            <a:pPr marL="457200" lvl="0" indent="-457200" algn="l">
              <a:buAutoNum type="arabicPeriod"/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Проводить сравнительный анализ систем искусственного интеллекта</a:t>
            </a:r>
          </a:p>
          <a:p>
            <a:pPr marL="457200" lvl="0" indent="-457200" algn="l">
              <a:buAutoNum type="arabicPeriod"/>
            </a:pPr>
            <a:endParaRPr lang="ru-RU" sz="24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l">
              <a:buAutoNum type="arabicPeriod"/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Разработать структуру системы обработки знаний и основные компоненты</a:t>
            </a:r>
          </a:p>
          <a:p>
            <a:pPr marL="457200" lvl="0" indent="-457200" algn="l">
              <a:buAutoNum type="arabicPeriod"/>
            </a:pPr>
            <a:endParaRPr lang="ru-RU" sz="24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l">
              <a:buAutoNum type="arabicPeriod"/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Разработать и реализовать модель представления знаний и алгоритм принятия решения</a:t>
            </a:r>
            <a:endParaRPr lang="ru-RU" sz="24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571480"/>
            <a:ext cx="7772400" cy="857256"/>
          </a:xfrm>
        </p:spPr>
        <p:txBody>
          <a:bodyPr>
            <a:normAutofit/>
          </a:bodyPr>
          <a:lstStyle/>
          <a:p>
            <a:pPr indent="450215" algn="just" hangingPunct="0">
              <a:lnSpc>
                <a:spcPct val="150000"/>
              </a:lnSpc>
              <a:spcAft>
                <a:spcPts val="0"/>
              </a:spcAft>
            </a:pPr>
            <a:r>
              <a:rPr lang="ru-RU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Основные определения ИИ: </a:t>
            </a:r>
            <a:endParaRPr lang="ru-RU" sz="2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1500174"/>
            <a:ext cx="7772400" cy="4138626"/>
          </a:xfrm>
        </p:spPr>
        <p:txBody>
          <a:bodyPr>
            <a:normAutofit/>
          </a:bodyPr>
          <a:lstStyle/>
          <a:p>
            <a:pPr lvl="0" algn="l" hangingPunct="0"/>
            <a:r>
              <a:rPr lang="ru-RU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ИИ - это составная часть информатики и его основной проблемой является воспроизведение на ЭВМ человеческих способов рассуждения и решения задач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l" hangingPunct="0"/>
            <a:endParaRPr lang="en-US" sz="28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hangingPunct="0"/>
            <a:r>
              <a:rPr lang="ru-RU" sz="2800" i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Информатика</a:t>
            </a:r>
            <a:r>
              <a:rPr lang="ru-RU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наука о законах и методах организации и переработки информации в естественных и искусственных системах с применением ЭВМ.</a:t>
            </a:r>
          </a:p>
          <a:p>
            <a:pPr marL="457200" lvl="0" indent="-457200" algn="l">
              <a:buAutoNum type="arabicPeriod"/>
            </a:pPr>
            <a:endParaRPr lang="ru-RU" sz="24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26605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571480"/>
            <a:ext cx="7772400" cy="857256"/>
          </a:xfrm>
        </p:spPr>
        <p:txBody>
          <a:bodyPr>
            <a:normAutofit/>
          </a:bodyPr>
          <a:lstStyle/>
          <a:p>
            <a:pPr indent="450215" algn="just" hangingPunct="0">
              <a:lnSpc>
                <a:spcPct val="150000"/>
              </a:lnSpc>
              <a:spcAft>
                <a:spcPts val="0"/>
              </a:spcAft>
            </a:pPr>
            <a:r>
              <a:rPr lang="ru-RU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Основные определения ИИ: </a:t>
            </a:r>
            <a:endParaRPr lang="ru-RU" sz="2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1500174"/>
            <a:ext cx="7772400" cy="4138626"/>
          </a:xfrm>
        </p:spPr>
        <p:txBody>
          <a:bodyPr>
            <a:normAutofit fontScale="92500"/>
          </a:bodyPr>
          <a:lstStyle/>
          <a:p>
            <a:pPr lvl="0" algn="l" hangingPunct="0"/>
            <a:r>
              <a:rPr lang="ru-RU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ИИ - научное направление использующее 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эвристические методы</a:t>
            </a:r>
            <a:r>
              <a:rPr lang="ru-RU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решения задач. </a:t>
            </a:r>
            <a:endParaRPr lang="en-US" sz="28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hangingPunct="0"/>
            <a:endParaRPr lang="en-US" sz="28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hangingPunct="0"/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  <a:r>
              <a:rPr lang="ru-RU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эвристических методов происходит совершенствование определенных процедур на основе опыта решения проблем в некоторой области. </a:t>
            </a:r>
            <a:endParaRPr lang="en-US" sz="28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hangingPunct="0"/>
            <a:r>
              <a:rPr lang="ru-RU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такие процедуры могут быть оформлены в виде правил вывода экспертных систем. </a:t>
            </a:r>
          </a:p>
          <a:p>
            <a:pPr marL="457200" lvl="0" indent="-457200" algn="l">
              <a:buAutoNum type="arabicPeriod"/>
            </a:pPr>
            <a:endParaRPr lang="ru-RU" sz="24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46551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571480"/>
            <a:ext cx="7772400" cy="857256"/>
          </a:xfrm>
        </p:spPr>
        <p:txBody>
          <a:bodyPr>
            <a:normAutofit/>
          </a:bodyPr>
          <a:lstStyle/>
          <a:p>
            <a:pPr indent="450215" algn="just" hangingPunct="0">
              <a:lnSpc>
                <a:spcPct val="150000"/>
              </a:lnSpc>
              <a:spcAft>
                <a:spcPts val="0"/>
              </a:spcAft>
            </a:pPr>
            <a:r>
              <a:rPr lang="ru-RU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Основные определения ИИ: </a:t>
            </a:r>
            <a:endParaRPr lang="ru-RU" sz="2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1500174"/>
            <a:ext cx="7772400" cy="4138626"/>
          </a:xfrm>
        </p:spPr>
        <p:txBody>
          <a:bodyPr>
            <a:normAutofit/>
          </a:bodyPr>
          <a:lstStyle/>
          <a:p>
            <a:pPr lvl="0" algn="l" hangingPunct="0"/>
            <a:r>
              <a:rPr lang="ru-RU" sz="28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ИИ - научное направление, связанной с автоматизированной обработкой информации, представленной в форме знаний. </a:t>
            </a:r>
          </a:p>
          <a:p>
            <a:pPr lvl="0" algn="l" hangingPunct="0"/>
            <a:endParaRPr lang="ru-RU" sz="28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hangingPunct="0"/>
            <a:r>
              <a:rPr lang="ru-RU" sz="28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ИИ - туманный раздел информатики, связанный с разработкой интеллектуальных компьютерных программ.</a:t>
            </a:r>
          </a:p>
          <a:p>
            <a:pPr marL="457200" lvl="0" indent="-457200" algn="l">
              <a:buAutoNum type="arabicPeriod"/>
            </a:pPr>
            <a:endParaRPr lang="ru-RU" sz="24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76118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571480"/>
            <a:ext cx="7772400" cy="857256"/>
          </a:xfrm>
        </p:spPr>
        <p:txBody>
          <a:bodyPr>
            <a:normAutofit/>
          </a:bodyPr>
          <a:lstStyle/>
          <a:p>
            <a:pPr indent="450215" algn="just" hangingPunct="0">
              <a:lnSpc>
                <a:spcPct val="150000"/>
              </a:lnSpc>
              <a:spcAft>
                <a:spcPts val="0"/>
              </a:spcAft>
            </a:pPr>
            <a:r>
              <a:rPr lang="ru-RU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Определения и примеры ИС: </a:t>
            </a:r>
            <a:endParaRPr lang="ru-RU" sz="2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1500174"/>
            <a:ext cx="7772400" cy="4138626"/>
          </a:xfrm>
        </p:spPr>
        <p:txBody>
          <a:bodyPr>
            <a:normAutofit lnSpcReduction="10000"/>
          </a:bodyPr>
          <a:lstStyle/>
          <a:p>
            <a:pPr algn="l" hangingPunct="0"/>
            <a:r>
              <a:rPr lang="ru-RU" sz="28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Интеллектуальные системы </a:t>
            </a:r>
            <a:r>
              <a:rPr lang="ru-RU" sz="28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моделируют разумную деятельность человека. </a:t>
            </a:r>
          </a:p>
          <a:p>
            <a:pPr algn="l" hangingPunct="0"/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таким системам можно отнести:</a:t>
            </a:r>
          </a:p>
          <a:p>
            <a:pPr marL="457200" indent="-457200" algn="l" hangingPunct="0">
              <a:buFont typeface="Wingdings" panose="05000000000000000000" pitchFamily="2" charset="2"/>
              <a:buChar char="ü"/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экспертные системы;</a:t>
            </a:r>
          </a:p>
          <a:p>
            <a:pPr marL="457200" indent="-457200" algn="l" hangingPunct="0">
              <a:buFont typeface="Wingdings" panose="05000000000000000000" pitchFamily="2" charset="2"/>
              <a:buChar char="ü"/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обучающие системы;</a:t>
            </a:r>
          </a:p>
          <a:p>
            <a:pPr marL="457200" indent="-457200" algn="l" hangingPunct="0">
              <a:buFont typeface="Wingdings" panose="05000000000000000000" pitchFamily="2" charset="2"/>
              <a:buChar char="ü"/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контроля знаний;</a:t>
            </a:r>
          </a:p>
          <a:p>
            <a:pPr marL="457200" indent="-457200" algn="l" hangingPunct="0">
              <a:buFont typeface="Wingdings" panose="05000000000000000000" pitchFamily="2" charset="2"/>
              <a:buChar char="ü"/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лингвистические системы и др.</a:t>
            </a:r>
          </a:p>
          <a:p>
            <a:pPr algn="l" hangingPunct="0"/>
            <a:r>
              <a:rPr lang="ru-RU" sz="26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*При условии, что системы используют методы искусственного интеллекта. </a:t>
            </a:r>
          </a:p>
          <a:p>
            <a:pPr marL="457200" lvl="0" indent="-457200" algn="l">
              <a:buAutoNum type="arabicPeriod"/>
            </a:pPr>
            <a:endParaRPr lang="ru-RU" sz="24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41089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571480"/>
            <a:ext cx="7772400" cy="857256"/>
          </a:xfrm>
        </p:spPr>
        <p:txBody>
          <a:bodyPr>
            <a:normAutofit/>
          </a:bodyPr>
          <a:lstStyle/>
          <a:p>
            <a:pPr indent="450215" algn="just" hangingPunct="0">
              <a:lnSpc>
                <a:spcPct val="150000"/>
              </a:lnSpc>
              <a:spcAft>
                <a:spcPts val="0"/>
              </a:spcAft>
            </a:pPr>
            <a:r>
              <a:rPr lang="ru-RU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Определения и примеры ИС: </a:t>
            </a:r>
            <a:endParaRPr lang="ru-RU" sz="2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1500174"/>
            <a:ext cx="7772400" cy="4138626"/>
          </a:xfrm>
        </p:spPr>
        <p:txBody>
          <a:bodyPr>
            <a:normAutofit fontScale="92500" lnSpcReduction="10000"/>
          </a:bodyPr>
          <a:lstStyle/>
          <a:p>
            <a:pPr algn="l" hangingPunct="0"/>
            <a:endParaRPr lang="ru-RU" dirty="0">
              <a:solidFill>
                <a:schemeClr val="tx2">
                  <a:lumMod val="75000"/>
                </a:schemeClr>
              </a:solidFill>
            </a:endParaRPr>
          </a:p>
          <a:p>
            <a:pPr lvl="0" algn="l" hangingPunct="0"/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ЭС - комплексы программ, основанные на алгоритмах искусственного интеллекта.</a:t>
            </a:r>
          </a:p>
          <a:p>
            <a:pPr lvl="0" algn="l" hangingPunct="0"/>
            <a:endParaRPr lang="ru-RU" dirty="0">
              <a:solidFill>
                <a:schemeClr val="tx2">
                  <a:lumMod val="75000"/>
                </a:schemeClr>
              </a:solidFill>
            </a:endParaRPr>
          </a:p>
          <a:p>
            <a:pPr lvl="0" algn="l" hangingPunct="0"/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ЭС - это компьютерная программа, которая ведет себя подобно человеку-эксперту в некоторой предметной области и обрабатывающая информацию, представленную в форме знаний. </a:t>
            </a:r>
          </a:p>
          <a:p>
            <a:pPr marL="457200" lvl="0" indent="-457200" algn="l">
              <a:buAutoNum type="arabicPeriod"/>
            </a:pPr>
            <a:endParaRPr lang="ru-RU" sz="24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27353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571480"/>
            <a:ext cx="7772400" cy="857256"/>
          </a:xfrm>
        </p:spPr>
        <p:txBody>
          <a:bodyPr>
            <a:normAutofit/>
          </a:bodyPr>
          <a:lstStyle/>
          <a:p>
            <a:pPr indent="450215" algn="just" hangingPunct="0">
              <a:lnSpc>
                <a:spcPct val="150000"/>
              </a:lnSpc>
              <a:spcAft>
                <a:spcPts val="0"/>
              </a:spcAft>
            </a:pPr>
            <a:r>
              <a:rPr lang="ru-RU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Определения и примеры ИС: </a:t>
            </a:r>
            <a:endParaRPr lang="ru-RU" sz="2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1500174"/>
            <a:ext cx="7772400" cy="4138626"/>
          </a:xfrm>
        </p:spPr>
        <p:txBody>
          <a:bodyPr>
            <a:normAutofit fontScale="85000" lnSpcReduction="20000"/>
          </a:bodyPr>
          <a:lstStyle/>
          <a:p>
            <a:pPr hangingPunct="0"/>
            <a:r>
              <a:rPr lang="ru-RU" b="1" i="1" dirty="0">
                <a:solidFill>
                  <a:schemeClr val="accent2">
                    <a:lumMod val="50000"/>
                  </a:schemeClr>
                </a:solidFill>
              </a:rPr>
              <a:t>Информационная семантическая система</a:t>
            </a:r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 (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ISS</a:t>
            </a:r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)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– это система, функционирование которой направлено на достижение цели. </a:t>
            </a:r>
          </a:p>
          <a:p>
            <a:pPr hangingPunct="0"/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Специфическая особенность их функционирования - </a:t>
            </a:r>
            <a:r>
              <a:rPr lang="ru-RU" dirty="0">
                <a:solidFill>
                  <a:srgbClr val="C00000"/>
                </a:solidFill>
              </a:rPr>
              <a:t>семантическая переработка </a:t>
            </a:r>
            <a:r>
              <a:rPr lang="en-US" dirty="0">
                <a:solidFill>
                  <a:srgbClr val="C00000"/>
                </a:solidFill>
              </a:rPr>
              <a:t>SI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. </a:t>
            </a:r>
          </a:p>
          <a:p>
            <a:pPr hangingPunct="0"/>
            <a:r>
              <a:rPr lang="ru-RU" i="1" dirty="0">
                <a:solidFill>
                  <a:schemeClr val="accent3">
                    <a:lumMod val="50000"/>
                  </a:schemeClr>
                </a:solidFill>
              </a:rPr>
              <a:t>Семантическая (смысловая) информация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 (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SI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) - выраженные знаками сведения о выделенных заданием сторонах объекта. </a:t>
            </a:r>
          </a:p>
          <a:p>
            <a:pPr hangingPunct="0"/>
            <a:r>
              <a:rPr lang="ru-RU" i="1" dirty="0"/>
              <a:t>Знак</a:t>
            </a:r>
            <a:r>
              <a:rPr lang="ru-RU" dirty="0"/>
              <a:t> - условное обозначение чего-либо.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  <a:p>
            <a:pPr hangingPunct="0"/>
            <a:r>
              <a:rPr lang="ru-RU" dirty="0">
                <a:solidFill>
                  <a:srgbClr val="002060"/>
                </a:solidFill>
              </a:rPr>
              <a:t>(Вопрос: Можно ли передавать </a:t>
            </a:r>
            <a:r>
              <a:rPr lang="en-US" dirty="0">
                <a:solidFill>
                  <a:srgbClr val="002060"/>
                </a:solidFill>
              </a:rPr>
              <a:t>SI </a:t>
            </a:r>
            <a:r>
              <a:rPr lang="ru-RU" dirty="0">
                <a:solidFill>
                  <a:srgbClr val="002060"/>
                </a:solidFill>
              </a:rPr>
              <a:t>с помощью запаха? Если да, то как формализовать?)</a:t>
            </a:r>
          </a:p>
          <a:p>
            <a:pPr lvl="0" algn="l" hangingPunct="0"/>
            <a:endParaRPr lang="ru-RU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0" indent="-457200" algn="l">
              <a:buAutoNum type="arabicPeriod"/>
            </a:pPr>
            <a:endParaRPr lang="ru-RU" sz="24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110003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875</Words>
  <Application>Microsoft Office PowerPoint</Application>
  <PresentationFormat>Экран (4:3)</PresentationFormat>
  <Paragraphs>130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Wingdings</vt:lpstr>
      <vt:lpstr>Тема Office</vt:lpstr>
      <vt:lpstr>ИНТЕЛЛЕКТУАЛЬНЫЕ ТЕХНОЛОГИИ И СИСТЕМЫ</vt:lpstr>
      <vt:lpstr>Презентация PowerPoint</vt:lpstr>
      <vt:lpstr>Студент должен уметь:</vt:lpstr>
      <vt:lpstr>Основные определения ИИ: </vt:lpstr>
      <vt:lpstr>Основные определения ИИ: </vt:lpstr>
      <vt:lpstr>Основные определения ИИ: </vt:lpstr>
      <vt:lpstr>Определения и примеры ИС: </vt:lpstr>
      <vt:lpstr>Определения и примеры ИС: </vt:lpstr>
      <vt:lpstr>Определения и примеры ИС: </vt:lpstr>
      <vt:lpstr>Презентация PowerPoint</vt:lpstr>
      <vt:lpstr>Презентация PowerPoint</vt:lpstr>
      <vt:lpstr>Презентация PowerPoint</vt:lpstr>
      <vt:lpstr>Презентация PowerPoint</vt:lpstr>
      <vt:lpstr>Классификация направлений научных исследований</vt:lpstr>
      <vt:lpstr>Основные направления рынка</vt:lpstr>
      <vt:lpstr>Основные принципы обработки знаний</vt:lpstr>
      <vt:lpstr>Отличия БД от БЗ   1. Информация в БЗ имеет активную форму, а в БД пассивную 2. В БЗ все элементы взаимосвязаны и исключить невозможно 3. БЗ позволяет получить новые знания, а БД нет.</vt:lpstr>
      <vt:lpstr>Принципы обработки семантической информации</vt:lpstr>
      <vt:lpstr>Формы представления семантической информации</vt:lpstr>
      <vt:lpstr>Виды семантической информации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интеллектуальных систем </dc:title>
  <dc:creator>Евгений</dc:creator>
  <cp:lastModifiedBy>Win 10 Pro</cp:lastModifiedBy>
  <cp:revision>42</cp:revision>
  <dcterms:created xsi:type="dcterms:W3CDTF">2015-09-09T19:02:18Z</dcterms:created>
  <dcterms:modified xsi:type="dcterms:W3CDTF">2022-08-15T21:19:44Z</dcterms:modified>
</cp:coreProperties>
</file>