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2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Borlan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Инструментальные средства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разработки ИС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1"/>
            <a:ext cx="8712968" cy="504056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Ситуационное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692697"/>
            <a:ext cx="8712968" cy="5808137"/>
          </a:xfrm>
        </p:spPr>
        <p:txBody>
          <a:bodyPr>
            <a:normAutofit fontScale="85000" lnSpcReduction="10000"/>
          </a:bodyPr>
          <a:lstStyle/>
          <a:p>
            <a:pPr lvl="0" algn="l"/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В исходном коде не используют непосредственно ветвления и циклы (они вынесены в отдельный механизм описания ситуаций). В итоге исходный код представляет собой только </a:t>
            </a:r>
            <a:r>
              <a:rPr lang="ru-RU" sz="2800" i="1" dirty="0">
                <a:solidFill>
                  <a:schemeClr val="accent2">
                    <a:lumMod val="75000"/>
                  </a:schemeClr>
                </a:solidFill>
              </a:rPr>
              <a:t>линейный алгоритм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В коде объявляются наборы ситуаций и назначение обработчика для каждой ситуации.</a:t>
            </a:r>
          </a:p>
          <a:p>
            <a:pPr lvl="0" algn="l"/>
            <a:r>
              <a:rPr lang="ru-RU" sz="2800" i="1" dirty="0">
                <a:solidFill>
                  <a:schemeClr val="accent6">
                    <a:lumMod val="75000"/>
                  </a:schemeClr>
                </a:solidFill>
              </a:rPr>
              <a:t>В итоге имеются следующие возможности: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избавляет от изучения смежных блоков кода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выносит ветвление и цикличность за рамки кода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допускает изменение исходного кода непосредственно в момент выполнения программы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делает разработку кода более похожей на процесс мышления человека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потенциально может упростить процесс автоматизированного изменения поведения программ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8301"/>
            <a:ext cx="7772400" cy="66841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ЛИСП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880126"/>
            <a:ext cx="8280920" cy="5717226"/>
          </a:xfrm>
        </p:spPr>
        <p:txBody>
          <a:bodyPr>
            <a:normAutofit/>
          </a:bodyPr>
          <a:lstStyle/>
          <a:p>
            <a:pPr algn="l" hangingPunct="0">
              <a:buFont typeface="Arial" pitchFamily="34" charset="0"/>
              <a:buChar char="•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InterLisp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(программисту доступно все, можно переопределять встроенные функции и реакции на ошибки )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MacLisp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(производительность выше в ~2 раза чем в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InterLisp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, но внутренние механизмы не доступны)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Standart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Lisp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(более стандартизован и ориентирован для представления знаний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РЕФАЛ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Ре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курсивный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Ф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ункциональный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Ал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горитмический)  – это метаязык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r>
              <a:rPr lang="ru-RU" b="1" dirty="0"/>
              <a:t>Логическое  направление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1500174"/>
            <a:ext cx="7572428" cy="471490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Основано на использовании механизма доказательства теорем применительно к множеству логических формул</a:t>
            </a:r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ProLog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 err="1">
                <a:solidFill>
                  <a:srgbClr val="7030A0"/>
                </a:solidFill>
              </a:rPr>
              <a:t>PROgramming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in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LOGic</a:t>
            </a:r>
            <a:r>
              <a:rPr lang="ru-RU" dirty="0">
                <a:solidFill>
                  <a:srgbClr val="7030A0"/>
                </a:solidFill>
              </a:rPr>
              <a:t>)</a:t>
            </a:r>
            <a:r>
              <a:rPr lang="ru-RU" dirty="0"/>
              <a:t> </a:t>
            </a:r>
          </a:p>
          <a:p>
            <a:pPr lvl="4" algn="l">
              <a:buFont typeface="Wingdings" pitchFamily="2" charset="2"/>
              <a:buChar char="ü"/>
            </a:pPr>
            <a:r>
              <a:rPr lang="ru-RU" sz="3500" dirty="0" err="1"/>
              <a:t>Turbo</a:t>
            </a:r>
            <a:r>
              <a:rPr lang="ru-RU" sz="3500" dirty="0"/>
              <a:t> </a:t>
            </a:r>
            <a:r>
              <a:rPr lang="ru-RU" sz="3500" dirty="0" err="1"/>
              <a:t>Prolog</a:t>
            </a:r>
            <a:r>
              <a:rPr lang="ru-RU" sz="3500" dirty="0"/>
              <a:t> </a:t>
            </a:r>
            <a:endParaRPr lang="ru-RU" sz="3500" dirty="0">
              <a:solidFill>
                <a:srgbClr val="7030A0"/>
              </a:solidFill>
            </a:endParaRPr>
          </a:p>
          <a:p>
            <a:pPr lvl="4" algn="l">
              <a:buFont typeface="Wingdings" pitchFamily="2" charset="2"/>
              <a:buChar char="ü"/>
            </a:pPr>
            <a:r>
              <a:rPr lang="ru-RU" sz="3200" i="1" dirty="0" err="1">
                <a:solidFill>
                  <a:schemeClr val="accent5">
                    <a:lumMod val="50000"/>
                  </a:schemeClr>
                </a:solidFill>
              </a:rPr>
              <a:t>Visual</a:t>
            </a:r>
            <a:r>
              <a:rPr lang="ru-RU" sz="32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i="1" dirty="0" err="1">
                <a:solidFill>
                  <a:schemeClr val="accent5">
                    <a:lumMod val="50000"/>
                  </a:schemeClr>
                </a:solidFill>
              </a:rPr>
              <a:t>Prolog</a:t>
            </a:r>
            <a:endParaRPr lang="ru-RU" sz="3200" i="1" dirty="0">
              <a:solidFill>
                <a:schemeClr val="accent5">
                  <a:lumMod val="50000"/>
                </a:schemeClr>
              </a:solidFill>
            </a:endParaRPr>
          </a:p>
          <a:p>
            <a:pPr lvl="4" algn="l">
              <a:buFont typeface="Wingdings" pitchFamily="2" charset="2"/>
              <a:buChar char="ü"/>
            </a:pPr>
            <a:r>
              <a:rPr lang="ru-RU" sz="3200" i="1" dirty="0">
                <a:solidFill>
                  <a:schemeClr val="accent5">
                    <a:lumMod val="50000"/>
                  </a:schemeClr>
                </a:solidFill>
              </a:rPr>
              <a:t> GNU </a:t>
            </a:r>
            <a:r>
              <a:rPr lang="ru-RU" sz="3200" i="1" dirty="0" err="1">
                <a:solidFill>
                  <a:schemeClr val="accent5">
                    <a:lumMod val="50000"/>
                  </a:schemeClr>
                </a:solidFill>
              </a:rPr>
              <a:t>Prolog</a:t>
            </a:r>
            <a:endParaRPr lang="ru-RU" sz="3200" i="1" dirty="0">
              <a:solidFill>
                <a:schemeClr val="accent5">
                  <a:lumMod val="50000"/>
                </a:schemeClr>
              </a:solidFill>
            </a:endParaRPr>
          </a:p>
          <a:p>
            <a:pPr lvl="4" algn="l">
              <a:buFont typeface="Wingdings" pitchFamily="2" charset="2"/>
              <a:buChar char="ü"/>
            </a:pPr>
            <a:r>
              <a:rPr lang="ru-RU" sz="3200" i="1" dirty="0">
                <a:solidFill>
                  <a:schemeClr val="accent5">
                    <a:lumMod val="50000"/>
                  </a:schemeClr>
                </a:solidFill>
              </a:rPr>
              <a:t> CWI </a:t>
            </a:r>
            <a:r>
              <a:rPr lang="ru-RU" sz="3200" i="1" dirty="0" err="1">
                <a:solidFill>
                  <a:schemeClr val="accent5">
                    <a:lumMod val="50000"/>
                  </a:schemeClr>
                </a:solidFill>
              </a:rPr>
              <a:t>Prolog</a:t>
            </a:r>
            <a:endParaRPr lang="ru-RU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Объектно-ориентированное направление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1571612"/>
            <a:ext cx="7358114" cy="4643470"/>
          </a:xfrm>
        </p:spPr>
        <p:txBody>
          <a:bodyPr>
            <a:normAutofit lnSpcReduction="10000"/>
          </a:bodyPr>
          <a:lstStyle/>
          <a:p>
            <a:pPr lvl="0" algn="l" hangingPunct="0">
              <a:buFont typeface="Wingdings" pitchFamily="2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Smalltalk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0" algn="l" hangingPunct="0"/>
            <a:endParaRPr lang="ru-RU" dirty="0"/>
          </a:p>
          <a:p>
            <a:pPr lvl="0" algn="l" hangingPunct="0"/>
            <a:r>
              <a:rPr lang="ru-RU" dirty="0"/>
              <a:t>	</a:t>
            </a:r>
            <a:r>
              <a:rPr lang="ru-RU" dirty="0" err="1"/>
              <a:t>Turbo</a:t>
            </a:r>
            <a:r>
              <a:rPr lang="ru-RU" dirty="0"/>
              <a:t> </a:t>
            </a:r>
            <a:r>
              <a:rPr lang="ru-RU" dirty="0" err="1"/>
              <a:t>Prolog</a:t>
            </a:r>
            <a:r>
              <a:rPr lang="ru-RU" dirty="0"/>
              <a:t> (</a:t>
            </a:r>
            <a:r>
              <a:rPr lang="ru-RU" dirty="0" err="1">
                <a:hlinkClick r:id="rId2" tooltip="Borland"/>
              </a:rPr>
              <a:t>Borland</a:t>
            </a:r>
            <a:r>
              <a:rPr lang="ru-RU" dirty="0"/>
              <a:t>)</a:t>
            </a:r>
          </a:p>
          <a:p>
            <a:pPr lvl="0" algn="l" hangingPunct="0"/>
            <a:r>
              <a:rPr lang="ru-RU" dirty="0">
                <a:sym typeface="Symbol"/>
              </a:rPr>
              <a:t>	</a:t>
            </a:r>
            <a:r>
              <a:rPr lang="ru-RU" dirty="0"/>
              <a:t> </a:t>
            </a:r>
          </a:p>
          <a:p>
            <a:pPr lvl="0" algn="l" hangingPunct="0"/>
            <a:r>
              <a:rPr lang="ru-RU" dirty="0"/>
              <a:t>	PDC </a:t>
            </a:r>
            <a:r>
              <a:rPr lang="ru-RU" dirty="0" err="1"/>
              <a:t>Prolog</a:t>
            </a:r>
            <a:r>
              <a:rPr lang="ru-RU" dirty="0"/>
              <a:t> </a:t>
            </a:r>
          </a:p>
          <a:p>
            <a:pPr lvl="0" algn="l" hangingPunct="0"/>
            <a:r>
              <a:rPr lang="ru-RU" dirty="0">
                <a:sym typeface="Symbol"/>
              </a:rPr>
              <a:t>	</a:t>
            </a:r>
            <a:endParaRPr lang="ru-RU" b="1" dirty="0"/>
          </a:p>
          <a:p>
            <a:pPr lvl="0" algn="l" hangingPunct="0">
              <a:buFont typeface="Wingdings" pitchFamily="2" charset="2"/>
              <a:buChar char="ü"/>
            </a:pPr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Visual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Prolog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0" algn="l" hangingPunct="0"/>
            <a:r>
              <a:rPr lang="ru-RU" dirty="0"/>
              <a:t>(* фирма </a:t>
            </a:r>
            <a:r>
              <a:rPr lang="ru-RU" dirty="0" err="1"/>
              <a:t>Prolog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Center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85738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Специальные программные среды</a:t>
            </a:r>
            <a:br>
              <a:rPr lang="ru-RU" b="1" dirty="0"/>
            </a:br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(языки представления знаний)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2643182"/>
            <a:ext cx="8072494" cy="37147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3500" b="1" dirty="0">
                <a:solidFill>
                  <a:srgbClr val="002060"/>
                </a:solidFill>
              </a:rPr>
              <a:t>Особенности:</a:t>
            </a:r>
            <a:r>
              <a:rPr lang="ru-RU" sz="3500" b="1" dirty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3500" i="1" dirty="0">
                <a:solidFill>
                  <a:schemeClr val="accent2">
                    <a:lumMod val="75000"/>
                  </a:schemeClr>
                </a:solidFill>
              </a:rPr>
              <a:t>основной акцент на организацию данных (включают известные методы СУБД)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3500" i="1" dirty="0">
                <a:solidFill>
                  <a:schemeClr val="accent2">
                    <a:lumMod val="75000"/>
                  </a:schemeClr>
                </a:solidFill>
              </a:rPr>
              <a:t>стирается грань между декларативной и процедурной компонентами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3500" i="1" dirty="0">
                <a:solidFill>
                  <a:schemeClr val="accent2">
                    <a:lumMod val="75000"/>
                  </a:schemeClr>
                </a:solidFill>
              </a:rPr>
              <a:t>тяготеют больше к режиму интерпретации, а не компиляции. </a:t>
            </a:r>
          </a:p>
          <a:p>
            <a:pPr algn="l"/>
            <a:r>
              <a:rPr lang="ru-RU" dirty="0">
                <a:solidFill>
                  <a:srgbClr val="002060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62356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Примеры: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124743"/>
            <a:ext cx="8176992" cy="5376089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rgbClr val="002060"/>
                </a:solidFill>
              </a:rPr>
              <a:t>RLL</a:t>
            </a:r>
            <a:r>
              <a:rPr lang="ru-RU" sz="3400" dirty="0">
                <a:solidFill>
                  <a:srgbClr val="002060"/>
                </a:solidFill>
              </a:rPr>
              <a:t> (</a:t>
            </a:r>
            <a:r>
              <a:rPr lang="en-US" sz="3400" dirty="0">
                <a:solidFill>
                  <a:srgbClr val="002060"/>
                </a:solidFill>
              </a:rPr>
              <a:t>Representation Language </a:t>
            </a:r>
            <a:r>
              <a:rPr lang="en-US" sz="3400" dirty="0" err="1">
                <a:solidFill>
                  <a:srgbClr val="002060"/>
                </a:solidFill>
              </a:rPr>
              <a:t>Language</a:t>
            </a:r>
            <a:r>
              <a:rPr lang="ru-RU" sz="3400" dirty="0">
                <a:solidFill>
                  <a:srgbClr val="002060"/>
                </a:solidFill>
              </a:rPr>
              <a:t>)</a:t>
            </a:r>
            <a:r>
              <a:rPr lang="ru-RU" sz="3400" dirty="0"/>
              <a:t> - фреймовый язык, используются готовые заготовки, которые редактируются и в итоге все конвертируется в Лисп.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rgbClr val="002060"/>
                </a:solidFill>
              </a:rPr>
              <a:t>ART</a:t>
            </a:r>
            <a:r>
              <a:rPr lang="ru-RU" sz="3400" dirty="0">
                <a:solidFill>
                  <a:srgbClr val="002060"/>
                </a:solidFill>
              </a:rPr>
              <a:t> (</a:t>
            </a:r>
            <a:r>
              <a:rPr lang="en-US" sz="3400" dirty="0">
                <a:solidFill>
                  <a:srgbClr val="002060"/>
                </a:solidFill>
              </a:rPr>
              <a:t>Automated Reasoning Tool</a:t>
            </a:r>
            <a:r>
              <a:rPr lang="ru-RU" sz="3400" dirty="0">
                <a:solidFill>
                  <a:srgbClr val="002060"/>
                </a:solidFill>
              </a:rPr>
              <a:t>)</a:t>
            </a:r>
            <a:r>
              <a:rPr lang="ru-RU" sz="3400" dirty="0"/>
              <a:t> - это не только ЯПЗ, но программная среда. Используются факты, схемы, их комбинации и правила. Факты описываются экземплярами фреймов. Т.е. другое направление «фреймы + продукции». В целом данный язык погружен в ЛИСП-среду, так, что синтаксически и фреймовые и продукционные структуры выражаются как атомы, функции и списки языка Лисп.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rgbClr val="002060"/>
                </a:solidFill>
              </a:rPr>
              <a:t>OPS</a:t>
            </a:r>
            <a:r>
              <a:rPr lang="ru-RU" sz="3400" dirty="0">
                <a:solidFill>
                  <a:srgbClr val="002060"/>
                </a:solidFill>
              </a:rPr>
              <a:t>5 (</a:t>
            </a:r>
            <a:r>
              <a:rPr lang="en-US" sz="3400" dirty="0">
                <a:solidFill>
                  <a:srgbClr val="002060"/>
                </a:solidFill>
              </a:rPr>
              <a:t>Official Production system</a:t>
            </a:r>
            <a:r>
              <a:rPr lang="ru-RU" sz="3400" dirty="0">
                <a:solidFill>
                  <a:srgbClr val="002060"/>
                </a:solidFill>
              </a:rPr>
              <a:t>)</a:t>
            </a:r>
            <a:r>
              <a:rPr lang="ru-RU" sz="3400" dirty="0"/>
              <a:t> - заложена продукционная модель.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ru-RU" sz="3400" dirty="0">
                <a:solidFill>
                  <a:srgbClr val="002060"/>
                </a:solidFill>
              </a:rPr>
              <a:t>Пилот - продукционно-фреймовая модель.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ru-RU" sz="3400" dirty="0">
                <a:solidFill>
                  <a:srgbClr val="002060"/>
                </a:solidFill>
              </a:rPr>
              <a:t>Языки лингвистических знаний </a:t>
            </a:r>
            <a:r>
              <a:rPr lang="ru-RU" sz="3400" dirty="0"/>
              <a:t>или лингвистические процессоры. Один из основных подходов - описание языка в виде графа (сети переходов </a:t>
            </a:r>
            <a:r>
              <a:rPr lang="ru-RU" sz="3400" dirty="0" err="1"/>
              <a:t>Вудса</a:t>
            </a:r>
            <a:r>
              <a:rPr lang="ru-RU" sz="3400" dirty="0"/>
              <a:t>).</a:t>
            </a:r>
          </a:p>
          <a:p>
            <a:pPr lvl="2" algn="l">
              <a:buFont typeface="Wingdings" pitchFamily="2" charset="2"/>
              <a:buChar char="q"/>
            </a:pP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0560" y="188640"/>
            <a:ext cx="7772400" cy="768147"/>
          </a:xfrm>
        </p:spPr>
        <p:txBody>
          <a:bodyPr/>
          <a:lstStyle/>
          <a:p>
            <a:r>
              <a:rPr lang="ru-RU" b="1" dirty="0"/>
              <a:t>Оболочки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64388"/>
            <a:ext cx="8568952" cy="5560955"/>
          </a:xfrm>
        </p:spPr>
        <p:txBody>
          <a:bodyPr>
            <a:normAutofit/>
          </a:bodyPr>
          <a:lstStyle/>
          <a:p>
            <a:pPr lvl="0" algn="l" hangingPunct="0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Оболочки могут содержать все модули. </a:t>
            </a:r>
          </a:p>
          <a:p>
            <a:pPr lvl="0" algn="l" hangingPunct="0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Например, в оболочках ЭС заранее может быть заложено: </a:t>
            </a:r>
          </a:p>
          <a:p>
            <a:pPr marL="457200" lvl="0" indent="-457200" algn="l" hangingPunct="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модель представления знаний </a:t>
            </a:r>
          </a:p>
          <a:p>
            <a:pPr marL="457200" lvl="0" indent="-457200" algn="l" hangingPunct="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механизм вывода </a:t>
            </a:r>
          </a:p>
          <a:p>
            <a:pPr marL="457200" lvl="0" indent="-457200" algn="l" hangingPunct="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интерфейс с пользователем </a:t>
            </a:r>
          </a:p>
          <a:p>
            <a:pPr marL="457200" lvl="0" indent="-457200" algn="l" hangingPunct="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модуль накопления и др. </a:t>
            </a:r>
          </a:p>
          <a:p>
            <a:pPr lvl="0" algn="l" hangingPunct="0"/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Недостаток: </a:t>
            </a:r>
            <a:r>
              <a:rPr lang="ru-RU" i="1" dirty="0">
                <a:solidFill>
                  <a:srgbClr val="C00000"/>
                </a:solidFill>
              </a:rPr>
              <a:t>каждую оболочку целесообразно применять только в определенной предметной области.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0560" y="188641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Примеры оболочек: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0560" y="921901"/>
            <a:ext cx="8281920" cy="5560955"/>
          </a:xfrm>
        </p:spPr>
        <p:txBody>
          <a:bodyPr>
            <a:normAutofit fontScale="85000" lnSpcReduction="20000"/>
          </a:bodyPr>
          <a:lstStyle/>
          <a:p>
            <a:pPr lvl="0" algn="l" hangingPunct="0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EMYCIN (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Empty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MYCIN)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- может служить "скелетом" для создания консультационных программ во многих предметных областях. Удобна для решения дедуктивных задач (диагностика заболеваний или неисправностей). 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Эксперт-микро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- ориентирована на 	создание ЭС для решения задач 	диагностики.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CLIPS 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оболочка для создания ЭС.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Использует продукционную модель. Лисп подобный язык с использованием объектного и процедурного подхода. Реализована на Си.</a:t>
            </a:r>
          </a:p>
          <a:p>
            <a:pPr algn="l" hangingPunct="0">
              <a:buFont typeface="Wingdings" pitchFamily="2" charset="2"/>
              <a:buChar char="q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GURU -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имеет возможность общения на ограниченном (500 слов) языке. Реализована на Си.</a:t>
            </a:r>
          </a:p>
          <a:p>
            <a:pPr lvl="0" algn="l" hangingPunct="0">
              <a:buFont typeface="Wingdings" pitchFamily="2" charset="2"/>
              <a:buChar char="q"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2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0560" y="188641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CLIPS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0560" y="921901"/>
            <a:ext cx="8281920" cy="5560955"/>
          </a:xfrm>
        </p:spPr>
        <p:txBody>
          <a:bodyPr>
            <a:normAutofit/>
          </a:bodyPr>
          <a:lstStyle/>
          <a:p>
            <a:pPr lvl="0" algn="l" hangingPunct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CLIPS 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от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 Language Integrated Production System)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l" hangingPunct="0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Три основных элемента: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список фактов, базу правил, МЛВ.</a:t>
            </a:r>
          </a:p>
          <a:p>
            <a:pPr lvl="0" algn="l" hangingPunct="0"/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МЛВ циклически выполняет три шага: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Сопоставление фактов и правил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Выбор правила, подлежащего активации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Выполнение действий, предписанных правилом</a:t>
            </a:r>
          </a:p>
        </p:txBody>
      </p:sp>
    </p:spTree>
    <p:extLst>
      <p:ext uri="{BB962C8B-B14F-4D97-AF65-F5344CB8AC3E}">
        <p14:creationId xmlns:p14="http://schemas.microsoft.com/office/powerpoint/2010/main" val="120687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0560" y="188641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Создание правила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CLIPS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0560" y="921901"/>
            <a:ext cx="8281920" cy="5560955"/>
          </a:xfrm>
        </p:spPr>
        <p:txBody>
          <a:bodyPr>
            <a:normAutofit lnSpcReduction="10000"/>
          </a:bodyPr>
          <a:lstStyle/>
          <a:p>
            <a:pPr lvl="0"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Используется конструкция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defrule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0"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defrule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имя правила</a:t>
            </a:r>
          </a:p>
          <a:p>
            <a:pPr lvl="0"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необязательный комментарий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 lvl="0"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необязательное объявление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условие_1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условие_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0"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. . .</a:t>
            </a:r>
          </a:p>
          <a:p>
            <a:pPr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</a:rPr>
              <a:t>условие_М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 algn="l" hangingPunct="0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действие_1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 hangingPunct="0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2400" dirty="0">
                <a:solidFill>
                  <a:srgbClr val="002060"/>
                </a:solidFill>
              </a:rPr>
              <a:t>действие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_2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 hangingPunct="0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. . .</a:t>
            </a:r>
          </a:p>
          <a:p>
            <a:pPr algn="l" hangingPunct="0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действие_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N))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 hangingPunct="0"/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lvl="0" algn="l" hangingPunct="0"/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35732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Выделяют 4 типа инструментальных средств: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8715436" cy="4000528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ru-RU" b="1" dirty="0">
                <a:solidFill>
                  <a:srgbClr val="7030A0"/>
                </a:solidFill>
              </a:rPr>
              <a:t>Алгоритмические  языки  общего</a:t>
            </a:r>
            <a:r>
              <a:rPr lang="en-US" b="1" dirty="0">
                <a:solidFill>
                  <a:srgbClr val="7030A0"/>
                </a:solidFill>
              </a:rPr>
              <a:t> 	</a:t>
            </a:r>
            <a:r>
              <a:rPr lang="ru-RU" b="1" dirty="0">
                <a:solidFill>
                  <a:srgbClr val="7030A0"/>
                </a:solidFill>
              </a:rPr>
              <a:t>назначения</a:t>
            </a:r>
            <a:endParaRPr lang="en-US" b="1" dirty="0">
              <a:solidFill>
                <a:srgbClr val="7030A0"/>
              </a:solidFill>
            </a:endParaRPr>
          </a:p>
          <a:p>
            <a:pPr algn="l"/>
            <a:endParaRPr lang="en-US" b="1" dirty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ru-RU" b="1" dirty="0">
                <a:solidFill>
                  <a:srgbClr val="7030A0"/>
                </a:solidFill>
              </a:rPr>
              <a:t>Языки  искусственного  интеллекта</a:t>
            </a:r>
            <a:endParaRPr lang="en-US" b="1" dirty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b="1" dirty="0">
              <a:solidFill>
                <a:srgbClr val="7030A0"/>
              </a:solidFill>
            </a:endParaRPr>
          </a:p>
          <a:p>
            <a:pPr lvl="0" algn="l">
              <a:buFont typeface="Wingdings" pitchFamily="2" charset="2"/>
              <a:buChar char="Ø"/>
            </a:pPr>
            <a:r>
              <a:rPr lang="ru-RU" b="1" dirty="0">
                <a:solidFill>
                  <a:srgbClr val="7030A0"/>
                </a:solidFill>
              </a:rPr>
              <a:t>Специальные программные среды</a:t>
            </a:r>
            <a:endParaRPr lang="en-US" b="1" dirty="0">
              <a:solidFill>
                <a:srgbClr val="7030A0"/>
              </a:solidFill>
            </a:endParaRPr>
          </a:p>
          <a:p>
            <a:pPr lvl="0" algn="l">
              <a:buFont typeface="Wingdings" pitchFamily="2" charset="2"/>
              <a:buChar char="Ø"/>
            </a:pPr>
            <a:endParaRPr lang="en-US" b="1" dirty="0">
              <a:solidFill>
                <a:srgbClr val="7030A0"/>
              </a:solidFill>
            </a:endParaRPr>
          </a:p>
          <a:p>
            <a:pPr lvl="0" algn="l">
              <a:buFont typeface="Wingdings" pitchFamily="2" charset="2"/>
              <a:buChar char="Ø"/>
            </a:pPr>
            <a:r>
              <a:rPr lang="ru-RU" b="1" dirty="0">
                <a:solidFill>
                  <a:srgbClr val="7030A0"/>
                </a:solidFill>
              </a:rPr>
              <a:t>Оболочки</a:t>
            </a:r>
            <a:endParaRPr lang="ru-RU" dirty="0">
              <a:solidFill>
                <a:srgbClr val="7030A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0560" y="188641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Разрешение конфликтов в </a:t>
            </a:r>
            <a:r>
              <a:rPr lang="en-US" dirty="0">
                <a:solidFill>
                  <a:srgbClr val="FF0000"/>
                </a:solidFill>
              </a:rPr>
              <a:t>CLIPS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0560" y="921901"/>
            <a:ext cx="8281920" cy="5560955"/>
          </a:xfrm>
        </p:spPr>
        <p:txBody>
          <a:bodyPr>
            <a:normAutofit/>
          </a:bodyPr>
          <a:lstStyle/>
          <a:p>
            <a:pPr lvl="0" algn="l" hangingPunct="0"/>
            <a:r>
              <a:rPr lang="ru-RU" sz="2400" i="1" dirty="0">
                <a:solidFill>
                  <a:srgbClr val="C00000"/>
                </a:solidFill>
              </a:rPr>
              <a:t>Когда в БЗ появляются правила, которые удовлетворяют фактам условной части, но выполняют противоположные действия, то возникает конфликт правил. </a:t>
            </a:r>
          </a:p>
          <a:p>
            <a:pPr lvl="0" algn="l" hangingPunct="0"/>
            <a:r>
              <a:rPr lang="ru-RU" sz="2800" dirty="0"/>
              <a:t>Например, есть два правила:</a:t>
            </a:r>
          </a:p>
          <a:p>
            <a:pPr marL="514350" lvl="0" indent="-514350" algn="l" hangingPunct="0">
              <a:buAutoNum type="arabicPeriod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Если человек толкнул другого человека</a:t>
            </a:r>
            <a:r>
              <a:rPr lang="ru-RU" sz="2800" dirty="0"/>
              <a:t> </a:t>
            </a:r>
          </a:p>
          <a:p>
            <a:pPr lvl="0" algn="l" hangingPunct="0"/>
            <a:r>
              <a:rPr lang="ru-RU" sz="2800" dirty="0"/>
              <a:t>— </a:t>
            </a:r>
            <a:r>
              <a:rPr lang="ru-RU" sz="2800" dirty="0">
                <a:solidFill>
                  <a:schemeClr val="accent4">
                    <a:lumMod val="75000"/>
                  </a:schemeClr>
                </a:solidFill>
              </a:rPr>
              <a:t>наказать человека за хулиганство</a:t>
            </a:r>
            <a:br>
              <a:rPr lang="ru-RU" sz="2800" dirty="0"/>
            </a:br>
            <a:r>
              <a:rPr lang="ru-RU" sz="2800" dirty="0"/>
              <a:t>2.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Если человек толкнул другого человека, на которого ехал грузовик </a:t>
            </a:r>
          </a:p>
          <a:p>
            <a:pPr lvl="0" algn="l" hangingPunct="0"/>
            <a:r>
              <a:rPr lang="ru-RU" sz="2800" dirty="0"/>
              <a:t>— </a:t>
            </a:r>
            <a:r>
              <a:rPr lang="ru-RU" sz="2800" dirty="0">
                <a:solidFill>
                  <a:schemeClr val="accent4">
                    <a:lumMod val="75000"/>
                  </a:schemeClr>
                </a:solidFill>
              </a:rPr>
              <a:t>наградить человека за спасение жизни</a:t>
            </a:r>
          </a:p>
          <a:p>
            <a:pPr lvl="0" algn="l" hangingPunct="0"/>
            <a:r>
              <a:rPr lang="ru-RU" sz="2800" b="1" dirty="0">
                <a:solidFill>
                  <a:srgbClr val="00B050"/>
                </a:solidFill>
              </a:rPr>
              <a:t>Нужно выполнить сначала второе правило.</a:t>
            </a:r>
          </a:p>
          <a:p>
            <a:pPr lvl="0" algn="l" hangingPunct="0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Можно использовать приоритеты для правил.</a:t>
            </a:r>
          </a:p>
          <a:p>
            <a:pPr lvl="0" algn="l" hangingPunct="0"/>
            <a:endParaRPr lang="ru-RU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2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42875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Алгоритмические  языки  общего  назначения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86742" cy="3852874"/>
          </a:xfrm>
        </p:spPr>
        <p:txBody>
          <a:bodyPr>
            <a:normAutofit fontScale="92500"/>
          </a:bodyPr>
          <a:lstStyle/>
          <a:p>
            <a:pPr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Например: </a:t>
            </a:r>
            <a:r>
              <a:rPr lang="ru-RU" dirty="0"/>
              <a:t>Ассемблеры, Паскаль, С++ и др. </a:t>
            </a:r>
          </a:p>
          <a:p>
            <a:pPr algn="l" hangingPunct="0"/>
            <a:r>
              <a:rPr lang="ru-RU" u="sng" dirty="0">
                <a:solidFill>
                  <a:srgbClr val="7030A0"/>
                </a:solidFill>
              </a:rPr>
              <a:t>Особенности: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>
                <a:solidFill>
                  <a:srgbClr val="C00000"/>
                </a:solidFill>
              </a:rPr>
              <a:t>Реализация  эффективнее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>
                <a:solidFill>
                  <a:srgbClr val="C00000"/>
                </a:solidFill>
              </a:rPr>
              <a:t>Выше трудоемкость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>
                <a:solidFill>
                  <a:srgbClr val="C00000"/>
                </a:solidFill>
              </a:rPr>
              <a:t>Не ориентированы на представление знаний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>
                <a:solidFill>
                  <a:srgbClr val="C00000"/>
                </a:solidFill>
              </a:rPr>
              <a:t>Отсутствуют механизмы логического вывода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500197"/>
          </a:xfrm>
        </p:spPr>
        <p:txBody>
          <a:bodyPr/>
          <a:lstStyle/>
          <a:p>
            <a:r>
              <a:rPr lang="ru-RU" b="1" dirty="0"/>
              <a:t>Языки  искусственного  интеллекта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857364"/>
            <a:ext cx="7786742" cy="4429156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*Ориентированы на более легкую и естественную для человека обработку данных и знаний</a:t>
            </a:r>
          </a:p>
          <a:p>
            <a:pPr algn="l"/>
            <a:r>
              <a:rPr lang="ru-RU" dirty="0">
                <a:solidFill>
                  <a:srgbClr val="C00000"/>
                </a:solidFill>
              </a:rPr>
              <a:t>Выделяют три направления:</a:t>
            </a:r>
          </a:p>
          <a:p>
            <a:pPr algn="l">
              <a:buFont typeface="Wingdings" pitchFamily="2" charset="2"/>
              <a:buChar char="ü"/>
            </a:pPr>
            <a:r>
              <a:rPr lang="ru-RU" b="1" dirty="0"/>
              <a:t> </a:t>
            </a:r>
            <a:r>
              <a:rPr lang="ru-RU" b="1" dirty="0">
                <a:solidFill>
                  <a:srgbClr val="7030A0"/>
                </a:solidFill>
              </a:rPr>
              <a:t>Функциональное</a:t>
            </a:r>
          </a:p>
          <a:p>
            <a:pPr algn="l">
              <a:buFont typeface="Wingdings" pitchFamily="2" charset="2"/>
              <a:buChar char="ü"/>
            </a:pPr>
            <a:r>
              <a:rPr lang="ru-RU" b="1" dirty="0">
                <a:solidFill>
                  <a:srgbClr val="0070C0"/>
                </a:solidFill>
              </a:rPr>
              <a:t>Логическое</a:t>
            </a:r>
            <a:r>
              <a:rPr lang="ru-RU" b="1" dirty="0"/>
              <a:t> </a:t>
            </a:r>
          </a:p>
          <a:p>
            <a:pPr algn="l"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Объектно-ориентированное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143007"/>
          </a:xfrm>
        </p:spPr>
        <p:txBody>
          <a:bodyPr/>
          <a:lstStyle/>
          <a:p>
            <a:r>
              <a:rPr lang="ru-RU" b="1" dirty="0"/>
              <a:t>Функциональное направление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571612"/>
            <a:ext cx="8001056" cy="4714908"/>
          </a:xfrm>
        </p:spPr>
        <p:txBody>
          <a:bodyPr>
            <a:normAutofit fontScale="92500"/>
          </a:bodyPr>
          <a:lstStyle/>
          <a:p>
            <a:pPr hangingPunct="0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Основывается на том, что полученные значения становятся аргументами следующих действий, а конечный результат является целью.</a:t>
            </a:r>
          </a:p>
          <a:p>
            <a:pPr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Программа состоит из независимых функций</a:t>
            </a:r>
            <a:r>
              <a:rPr lang="ru-RU" dirty="0"/>
              <a:t> </a:t>
            </a:r>
          </a:p>
          <a:p>
            <a:pPr algn="l" hangingPunct="0"/>
            <a:r>
              <a:rPr lang="ru-RU" dirty="0">
                <a:solidFill>
                  <a:srgbClr val="7030A0"/>
                </a:solidFill>
              </a:rPr>
              <a:t>Определения функций состоят из:  </a:t>
            </a:r>
          </a:p>
          <a:p>
            <a:pPr algn="l" hangingPunct="0">
              <a:buFont typeface="Wingdings" pitchFamily="2" charset="2"/>
              <a:buChar char="q"/>
            </a:pPr>
            <a:r>
              <a:rPr lang="ru-RU" dirty="0">
                <a:solidFill>
                  <a:srgbClr val="C00000"/>
                </a:solidFill>
              </a:rPr>
              <a:t> управляющих структур,  организующих 	вычисления;</a:t>
            </a:r>
          </a:p>
          <a:p>
            <a:pPr algn="l" hangingPunct="0">
              <a:buFont typeface="Wingdings" pitchFamily="2" charset="2"/>
              <a:buChar char="q"/>
            </a:pPr>
            <a:r>
              <a:rPr lang="ru-RU" dirty="0">
                <a:solidFill>
                  <a:srgbClr val="C00000"/>
                </a:solidFill>
              </a:rPr>
              <a:t> вложенных, часто рекурсивных вызовов 	функций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352928" cy="525658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/>
              <a:t>	</a:t>
            </a:r>
            <a:r>
              <a:rPr lang="ru-RU" sz="4600" dirty="0">
                <a:solidFill>
                  <a:schemeClr val="accent3">
                    <a:lumMod val="75000"/>
                  </a:schemeClr>
                </a:solidFill>
              </a:rPr>
              <a:t>Ярким представителем является Лисп </a:t>
            </a:r>
          </a:p>
          <a:p>
            <a:r>
              <a:rPr lang="ru-RU" sz="4000" dirty="0"/>
              <a:t>(Появился в начале 60-х в </a:t>
            </a:r>
            <a:r>
              <a:rPr lang="ru-RU" sz="4000" dirty="0" err="1"/>
              <a:t>Стенфорде</a:t>
            </a:r>
            <a:r>
              <a:rPr lang="ru-RU" sz="4000" dirty="0"/>
              <a:t> под руководством Джона Маккарти).</a:t>
            </a:r>
          </a:p>
          <a:p>
            <a:pPr algn="l"/>
            <a:r>
              <a:rPr lang="ru-RU" sz="4100" b="1" dirty="0">
                <a:solidFill>
                  <a:srgbClr val="00B0F0"/>
                </a:solidFill>
              </a:rPr>
              <a:t>Основные принципы: </a:t>
            </a:r>
          </a:p>
          <a:p>
            <a:pPr algn="l"/>
            <a:endParaRPr lang="ru-RU" sz="1600" b="1" dirty="0">
              <a:solidFill>
                <a:srgbClr val="00B0F0"/>
              </a:solidFill>
            </a:endParaRPr>
          </a:p>
          <a:p>
            <a:pPr marL="742950" indent="-742950" algn="l">
              <a:buFont typeface="Wingdings" panose="05000000000000000000" pitchFamily="2" charset="2"/>
              <a:buChar char="ü"/>
            </a:pPr>
            <a:r>
              <a:rPr lang="ru-RU" sz="4500" dirty="0">
                <a:solidFill>
                  <a:schemeClr val="tx2">
                    <a:lumMod val="75000"/>
                  </a:schemeClr>
                </a:solidFill>
              </a:rPr>
              <a:t>используется скобочный синтаксис языка</a:t>
            </a:r>
          </a:p>
          <a:p>
            <a:pPr algn="l"/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  <a:p>
            <a:pPr marL="742950" indent="-742950" algn="l">
              <a:buFont typeface="Wingdings" panose="05000000000000000000" pitchFamily="2" charset="2"/>
              <a:buChar char="ü"/>
            </a:pPr>
            <a:r>
              <a:rPr lang="ru-RU" sz="4500" dirty="0">
                <a:solidFill>
                  <a:schemeClr val="tx2">
                    <a:lumMod val="75000"/>
                  </a:schemeClr>
                </a:solidFill>
              </a:rPr>
              <a:t>основан на алгебре списочных структур</a:t>
            </a:r>
          </a:p>
          <a:p>
            <a:pPr algn="l"/>
            <a:r>
              <a:rPr lang="ru-RU" sz="4000" dirty="0">
                <a:solidFill>
                  <a:schemeClr val="accent3">
                    <a:lumMod val="75000"/>
                  </a:schemeClr>
                </a:solidFill>
              </a:rPr>
              <a:t>        Используется единое списковое представление для программ и данных , можно рассматривать как ассемблер, который ориентирован на работу со списковыми структурами. </a:t>
            </a:r>
          </a:p>
          <a:p>
            <a:pPr algn="l"/>
            <a:r>
              <a:rPr lang="ru-RU" sz="4000" dirty="0">
                <a:solidFill>
                  <a:schemeClr val="accent3">
                    <a:lumMod val="75000"/>
                  </a:schemeClr>
                </a:solidFill>
              </a:rPr>
              <a:t>        Программы могут обрабатывать и преобразовывать другие программы и даже самих себя.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29210"/>
            <a:ext cx="8352928" cy="2078061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Основан на лямбда-исчислении Черча </a:t>
            </a:r>
          </a:p>
          <a:p>
            <a:pPr algn="l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Лямбда-выражение - это определение вычислений и параметров функции без фактических параметров или аргументов, которое имеет вид)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5776B4-F419-4580-9C2C-1620D3D3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89969"/>
            <a:ext cx="4542046" cy="2335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AAF5A4-94EB-4E50-95C0-4FA781D7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5013176"/>
            <a:ext cx="8568952" cy="14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0020" y="1124744"/>
            <a:ext cx="7858180" cy="504056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основан на теории рекурсивных функций</a:t>
            </a:r>
          </a:p>
          <a:p>
            <a:pPr algn="l"/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Пример вычисления факториала:</a:t>
            </a:r>
          </a:p>
          <a:p>
            <a:pPr algn="l"/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(функция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fact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вызывает сама себя, уменьшая на единицу значение  аргумента, пока значение аргумента не станет равно нулю)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defun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fact (n)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zerop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n) 1)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(t (* n (fact (- n 1)))))</a:t>
            </a:r>
          </a:p>
          <a:p>
            <a:pPr algn="l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buFont typeface="Wingdings" pitchFamily="2" charset="2"/>
              <a:buChar char="ü"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3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ABC473-B021-4A69-9E41-42646BE6423B}"/>
              </a:ext>
            </a:extLst>
          </p:cNvPr>
          <p:cNvSpPr/>
          <p:nvPr/>
        </p:nvSpPr>
        <p:spPr>
          <a:xfrm>
            <a:off x="827584" y="476672"/>
            <a:ext cx="777686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	</a:t>
            </a:r>
            <a:r>
              <a:rPr lang="ru-RU" sz="3200" dirty="0">
                <a:solidFill>
                  <a:srgbClr val="002060"/>
                </a:solidFill>
              </a:rPr>
              <a:t>В принципе, в Лиспе можно использовать методы программирования более высокого уровня. </a:t>
            </a:r>
          </a:p>
          <a:p>
            <a:r>
              <a:rPr lang="ru-RU" sz="3200" dirty="0">
                <a:solidFill>
                  <a:srgbClr val="002060"/>
                </a:solidFill>
              </a:rPr>
              <a:t>Например, такие виды программирования как: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объектно-ориентированное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rgbClr val="FF0000"/>
                </a:solidFill>
              </a:rPr>
              <a:t>ситуационное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продукционное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логическое </a:t>
            </a:r>
          </a:p>
          <a:p>
            <a:endParaRPr lang="ru-RU" sz="1000" dirty="0">
              <a:solidFill>
                <a:srgbClr val="002060"/>
              </a:solidFill>
            </a:endParaRPr>
          </a:p>
          <a:p>
            <a:r>
              <a:rPr lang="ru-RU" sz="3200" dirty="0">
                <a:solidFill>
                  <a:srgbClr val="002060"/>
                </a:solidFill>
              </a:rPr>
              <a:t>Различные методы можно применять совместно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в единой интегрированной среде</a:t>
            </a:r>
            <a:r>
              <a:rPr lang="ru-RU" sz="3200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607</Words>
  <Application>Microsoft Office PowerPoint</Application>
  <PresentationFormat>Экран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Тема Office</vt:lpstr>
      <vt:lpstr>Инструментальные средства  разработки ИС</vt:lpstr>
      <vt:lpstr>Выделяют 4 типа инструментальных средств:</vt:lpstr>
      <vt:lpstr>Алгоритмические  языки  общего  назначения</vt:lpstr>
      <vt:lpstr>Языки  искусственного  интеллекта</vt:lpstr>
      <vt:lpstr>Функциональное направление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Ситуационное программирование</vt:lpstr>
      <vt:lpstr>Примеры ЛИСП</vt:lpstr>
      <vt:lpstr>Логическое  направление</vt:lpstr>
      <vt:lpstr>Объектно-ориентированное направление</vt:lpstr>
      <vt:lpstr>Специальные программные среды (языки представления знаний)</vt:lpstr>
      <vt:lpstr>Примеры:</vt:lpstr>
      <vt:lpstr>Оболочки</vt:lpstr>
      <vt:lpstr>Примеры оболочек:</vt:lpstr>
      <vt:lpstr>ПРОГРАММИРОВАНИЕ НА CLIPS</vt:lpstr>
      <vt:lpstr>Создание правила на CLIPS</vt:lpstr>
      <vt:lpstr>Разрешение конфликтов в CLIPS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Win 10 Pro</cp:lastModifiedBy>
  <cp:revision>45</cp:revision>
  <dcterms:created xsi:type="dcterms:W3CDTF">2015-09-09T21:47:50Z</dcterms:created>
  <dcterms:modified xsi:type="dcterms:W3CDTF">2022-08-23T15:21:52Z</dcterms:modified>
</cp:coreProperties>
</file>