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7" r:id="rId23"/>
    <p:sldId id="276" r:id="rId24"/>
    <p:sldId id="298" r:id="rId25"/>
    <p:sldId id="302" r:id="rId26"/>
    <p:sldId id="301" r:id="rId27"/>
    <p:sldId id="300" r:id="rId28"/>
    <p:sldId id="278" r:id="rId29"/>
    <p:sldId id="308" r:id="rId30"/>
    <p:sldId id="303" r:id="rId31"/>
    <p:sldId id="279" r:id="rId32"/>
    <p:sldId id="280" r:id="rId33"/>
    <p:sldId id="281" r:id="rId34"/>
    <p:sldId id="282" r:id="rId35"/>
    <p:sldId id="283" r:id="rId36"/>
    <p:sldId id="284" r:id="rId37"/>
    <p:sldId id="289" r:id="rId38"/>
    <p:sldId id="309" r:id="rId39"/>
    <p:sldId id="285" r:id="rId40"/>
    <p:sldId id="305" r:id="rId41"/>
    <p:sldId id="304" r:id="rId42"/>
    <p:sldId id="310" r:id="rId43"/>
    <p:sldId id="287" r:id="rId44"/>
    <p:sldId id="286" r:id="rId45"/>
    <p:sldId id="288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07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7958166" cy="5572164"/>
          </a:xfrm>
        </p:spPr>
        <p:txBody>
          <a:bodyPr>
            <a:noAutofit/>
          </a:bodyPr>
          <a:lstStyle/>
          <a:p>
            <a:r>
              <a:rPr lang="ru-RU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Механизм логического вывода</a:t>
            </a:r>
            <a:br>
              <a:rPr lang="ru-RU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000" dirty="0">
                <a:solidFill>
                  <a:srgbClr val="0070C0"/>
                </a:solidFill>
              </a:rPr>
              <a:t>интерпретатор знаний, </a:t>
            </a:r>
            <a:br>
              <a:rPr lang="ru-RU" sz="4000" dirty="0">
                <a:solidFill>
                  <a:srgbClr val="0070C0"/>
                </a:solidFill>
              </a:rPr>
            </a:br>
            <a:r>
              <a:rPr lang="ru-RU" sz="4000" dirty="0">
                <a:solidFill>
                  <a:srgbClr val="0070C0"/>
                </a:solidFill>
              </a:rPr>
              <a:t>решатель задач, машина вывода)</a:t>
            </a:r>
            <a:endParaRPr lang="ru-RU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124" y="476672"/>
            <a:ext cx="5741752" cy="32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B8FB6E-9F16-48E2-9B19-5267687E4FAC}"/>
              </a:ext>
            </a:extLst>
          </p:cNvPr>
          <p:cNvSpPr txBox="1"/>
          <p:nvPr/>
        </p:nvSpPr>
        <p:spPr>
          <a:xfrm>
            <a:off x="1115616" y="3995678"/>
            <a:ext cx="7272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B050"/>
                </a:solidFill>
              </a:rPr>
              <a:t>Пример: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Если </a:t>
            </a:r>
            <a:r>
              <a:rPr lang="ru-RU" sz="2000" i="1" dirty="0"/>
              <a:t>едет снег </a:t>
            </a:r>
            <a:r>
              <a:rPr lang="ru-RU" sz="2000" dirty="0"/>
              <a:t>и </a:t>
            </a:r>
            <a:r>
              <a:rPr lang="ru-RU" sz="2000" i="1" dirty="0"/>
              <a:t>река покрылась льдом</a:t>
            </a:r>
            <a:r>
              <a:rPr lang="ru-RU" sz="2000" dirty="0"/>
              <a:t>, </a:t>
            </a:r>
            <a:r>
              <a:rPr lang="ru-RU" sz="2000" dirty="0">
                <a:solidFill>
                  <a:srgbClr val="0070C0"/>
                </a:solidFill>
              </a:rPr>
              <a:t>То</a:t>
            </a:r>
            <a:r>
              <a:rPr lang="ru-RU" sz="2000" dirty="0"/>
              <a:t>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</a:rPr>
              <a:t>это зима</a:t>
            </a:r>
            <a:r>
              <a:rPr lang="ru-RU" sz="2000" dirty="0"/>
              <a:t>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Если</a:t>
            </a:r>
            <a:r>
              <a:rPr lang="ru-RU" sz="2000" dirty="0"/>
              <a:t> </a:t>
            </a:r>
            <a:r>
              <a:rPr lang="ru-RU" sz="2000" i="1" dirty="0"/>
              <a:t>на улице мороз</a:t>
            </a:r>
            <a:r>
              <a:rPr lang="ru-RU" sz="2000" dirty="0"/>
              <a:t>, </a:t>
            </a:r>
            <a:r>
              <a:rPr lang="ru-RU" sz="2000" dirty="0">
                <a:solidFill>
                  <a:srgbClr val="0070C0"/>
                </a:solidFill>
              </a:rPr>
              <a:t>То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</a:rPr>
              <a:t>это зима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</a:rPr>
              <a:t>Если</a:t>
            </a:r>
            <a:r>
              <a:rPr lang="ru-RU" sz="2000" dirty="0"/>
              <a:t> едет снег и река покрылась льдом, </a:t>
            </a:r>
            <a:r>
              <a:rPr lang="ru-RU" sz="2000" dirty="0">
                <a:solidFill>
                  <a:srgbClr val="0070C0"/>
                </a:solidFill>
              </a:rPr>
              <a:t>То</a:t>
            </a:r>
            <a:r>
              <a:rPr lang="ru-RU" sz="2000" dirty="0"/>
              <a:t>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</a:rPr>
              <a:t>это зима</a:t>
            </a:r>
            <a:r>
              <a:rPr lang="ru-RU" sz="2000" dirty="0"/>
              <a:t>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Если </a:t>
            </a:r>
            <a:r>
              <a:rPr lang="ru-RU" sz="2000" dirty="0"/>
              <a:t>на улице жарко, </a:t>
            </a:r>
            <a:r>
              <a:rPr lang="ru-RU" sz="2000" dirty="0">
                <a:solidFill>
                  <a:srgbClr val="0070C0"/>
                </a:solidFill>
              </a:rPr>
              <a:t>То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это зима</a:t>
            </a:r>
            <a:r>
              <a:rPr lang="ru-RU" sz="2000" dirty="0"/>
              <a:t>.</a:t>
            </a:r>
          </a:p>
          <a:p>
            <a:endParaRPr lang="ru-RU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332656"/>
            <a:ext cx="5356330" cy="23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0FC57-221B-406D-B4D7-10C471C27795}"/>
              </a:ext>
            </a:extLst>
          </p:cNvPr>
          <p:cNvSpPr txBox="1"/>
          <p:nvPr/>
        </p:nvSpPr>
        <p:spPr>
          <a:xfrm>
            <a:off x="1043608" y="2797799"/>
            <a:ext cx="66967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</a:rPr>
              <a:t>Пример:</a:t>
            </a:r>
          </a:p>
          <a:p>
            <a:r>
              <a:rPr lang="ru-RU" sz="2400" dirty="0">
                <a:solidFill>
                  <a:srgbClr val="0070C0"/>
                </a:solidFill>
              </a:rPr>
              <a:t>Если </a:t>
            </a:r>
            <a:r>
              <a:rPr lang="ru-RU" sz="2400" dirty="0"/>
              <a:t>высокая температура и кашель, </a:t>
            </a:r>
            <a:r>
              <a:rPr lang="ru-RU" sz="2400" dirty="0">
                <a:solidFill>
                  <a:srgbClr val="0070C0"/>
                </a:solidFill>
              </a:rPr>
              <a:t>То</a:t>
            </a:r>
            <a:r>
              <a:rPr lang="ru-RU" sz="2400" dirty="0"/>
              <a:t>  возможно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 грипп</a:t>
            </a:r>
            <a:r>
              <a:rPr lang="ru-RU" sz="2400" dirty="0"/>
              <a:t>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Если </a:t>
            </a:r>
            <a:r>
              <a:rPr lang="ru-RU" sz="2400" dirty="0"/>
              <a:t>высокая температура и кашель, </a:t>
            </a:r>
            <a:r>
              <a:rPr lang="ru-RU" sz="2400" dirty="0">
                <a:solidFill>
                  <a:srgbClr val="0070C0"/>
                </a:solidFill>
              </a:rPr>
              <a:t>То</a:t>
            </a:r>
            <a:r>
              <a:rPr lang="ru-RU" sz="2400" dirty="0"/>
              <a:t>  человек заболел.</a:t>
            </a:r>
          </a:p>
          <a:p>
            <a:endParaRPr lang="ru-RU" sz="2400" dirty="0">
              <a:solidFill>
                <a:srgbClr val="0070C0"/>
              </a:solidFill>
            </a:endParaRPr>
          </a:p>
          <a:p>
            <a:r>
              <a:rPr lang="ru-RU" sz="2400" dirty="0">
                <a:solidFill>
                  <a:srgbClr val="0070C0"/>
                </a:solidFill>
              </a:rPr>
              <a:t>Если </a:t>
            </a:r>
            <a:r>
              <a:rPr lang="ru-RU" sz="2400" dirty="0"/>
              <a:t>едет дождь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холодно, </a:t>
            </a:r>
            <a:r>
              <a:rPr lang="ru-RU" sz="2400" dirty="0">
                <a:solidFill>
                  <a:srgbClr val="0070C0"/>
                </a:solidFill>
              </a:rPr>
              <a:t>То</a:t>
            </a:r>
            <a:r>
              <a:rPr lang="ru-RU" sz="2400" dirty="0"/>
              <a:t>  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это осень</a:t>
            </a:r>
            <a:r>
              <a:rPr lang="ru-RU" sz="2400" dirty="0"/>
              <a:t>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Если </a:t>
            </a:r>
            <a:r>
              <a:rPr lang="ru-RU" sz="2400" dirty="0"/>
              <a:t>едет дождь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и холодно, </a:t>
            </a:r>
            <a:r>
              <a:rPr lang="ru-RU" sz="2400" dirty="0">
                <a:solidFill>
                  <a:srgbClr val="0070C0"/>
                </a:solidFill>
              </a:rPr>
              <a:t>То</a:t>
            </a:r>
            <a:r>
              <a:rPr lang="ru-RU" sz="2400" dirty="0"/>
              <a:t>  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это лето</a:t>
            </a:r>
            <a:r>
              <a:rPr lang="ru-RU" sz="2400" dirty="0"/>
              <a:t>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260648"/>
            <a:ext cx="6048672" cy="323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A5B585-A6A6-4316-AB14-98A87D0688D5}"/>
              </a:ext>
            </a:extLst>
          </p:cNvPr>
          <p:cNvSpPr txBox="1"/>
          <p:nvPr/>
        </p:nvSpPr>
        <p:spPr>
          <a:xfrm>
            <a:off x="683568" y="3645024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Пример:</a:t>
            </a:r>
          </a:p>
          <a:p>
            <a:r>
              <a:rPr lang="ru-RU" dirty="0">
                <a:solidFill>
                  <a:srgbClr val="0070C0"/>
                </a:solidFill>
              </a:rPr>
              <a:t>Если </a:t>
            </a:r>
            <a:r>
              <a:rPr lang="ru-RU" i="1" dirty="0"/>
              <a:t>очень высокая температура  и горячка,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 человек заболел и его нужно госпитализировать. </a:t>
            </a:r>
          </a:p>
          <a:p>
            <a:r>
              <a:rPr lang="ru-RU" dirty="0">
                <a:solidFill>
                  <a:srgbClr val="0070C0"/>
                </a:solidFill>
              </a:rPr>
              <a:t>Если</a:t>
            </a:r>
            <a:r>
              <a:rPr lang="ru-RU" dirty="0"/>
              <a:t> человек сломал ногу,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его нужно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/>
              <a:t>госпитализировать.</a:t>
            </a:r>
          </a:p>
          <a:p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Если </a:t>
            </a:r>
            <a:r>
              <a:rPr lang="ru-RU" i="1" dirty="0"/>
              <a:t>насморк  и кашель,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 человек заболел и его нужно госпитализировать. </a:t>
            </a:r>
          </a:p>
          <a:p>
            <a:r>
              <a:rPr lang="ru-RU" dirty="0">
                <a:solidFill>
                  <a:srgbClr val="0070C0"/>
                </a:solidFill>
              </a:rPr>
              <a:t>Если</a:t>
            </a:r>
            <a:r>
              <a:rPr lang="ru-RU" dirty="0"/>
              <a:t> человек сломал ногу,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его нужно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/>
              <a:t>госпитализировать.</a:t>
            </a:r>
          </a:p>
          <a:p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Если </a:t>
            </a:r>
            <a:r>
              <a:rPr lang="ru-RU" i="1" dirty="0"/>
              <a:t>человек попал под автомобиль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i="1" dirty="0"/>
              <a:t>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его нужно госпитализировать. </a:t>
            </a:r>
          </a:p>
          <a:p>
            <a:r>
              <a:rPr lang="ru-RU" dirty="0">
                <a:solidFill>
                  <a:srgbClr val="0070C0"/>
                </a:solidFill>
              </a:rPr>
              <a:t>Если</a:t>
            </a:r>
            <a:r>
              <a:rPr lang="ru-RU" dirty="0"/>
              <a:t> человек утонул,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его нужно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/>
              <a:t>госпитализировать.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672" y="476672"/>
            <a:ext cx="5227514" cy="91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720" y="1394480"/>
            <a:ext cx="3867912" cy="219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E1A652-1054-4523-A65B-4A84EB14C9D1}"/>
              </a:ext>
            </a:extLst>
          </p:cNvPr>
          <p:cNvSpPr txBox="1"/>
          <p:nvPr/>
        </p:nvSpPr>
        <p:spPr>
          <a:xfrm>
            <a:off x="683568" y="3645024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Пример:</a:t>
            </a:r>
          </a:p>
          <a:p>
            <a:r>
              <a:rPr lang="ru-RU" dirty="0">
                <a:solidFill>
                  <a:srgbClr val="0070C0"/>
                </a:solidFill>
              </a:rPr>
              <a:t>Если </a:t>
            </a:r>
            <a:r>
              <a:rPr lang="ru-RU" i="1" dirty="0"/>
              <a:t>высокая температура  и кашель,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 человек заболел и нужно брать больничный. </a:t>
            </a:r>
          </a:p>
          <a:p>
            <a:r>
              <a:rPr lang="ru-RU" dirty="0">
                <a:solidFill>
                  <a:srgbClr val="0070C0"/>
                </a:solidFill>
              </a:rPr>
              <a:t>Если </a:t>
            </a:r>
            <a:r>
              <a:rPr lang="ru-RU" i="1" dirty="0"/>
              <a:t>высокая температура  и озноб, </a:t>
            </a:r>
            <a:r>
              <a:rPr lang="ru-RU" dirty="0">
                <a:solidFill>
                  <a:srgbClr val="0070C0"/>
                </a:solidFill>
              </a:rPr>
              <a:t>То</a:t>
            </a:r>
            <a:r>
              <a:rPr lang="ru-RU" dirty="0"/>
              <a:t>  человек заболел и нужно лечиться. </a:t>
            </a:r>
          </a:p>
          <a:p>
            <a:endParaRPr lang="ru-RU" dirty="0"/>
          </a:p>
          <a:p>
            <a:r>
              <a:rPr lang="ru-RU" dirty="0"/>
              <a:t>* * * * * * * * *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1A652-1054-4523-A65B-4A84EB14C9D1}"/>
              </a:ext>
            </a:extLst>
          </p:cNvPr>
          <p:cNvSpPr txBox="1"/>
          <p:nvPr/>
        </p:nvSpPr>
        <p:spPr>
          <a:xfrm>
            <a:off x="377534" y="188640"/>
            <a:ext cx="838893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</a:rPr>
              <a:t>ПРИМЕРЫ КОНФЛИКТОВ:</a:t>
            </a:r>
          </a:p>
          <a:p>
            <a:endParaRPr lang="ru-RU" sz="1000" dirty="0">
              <a:solidFill>
                <a:schemeClr val="accent3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Человек чувствует себя хорошо, если ему хорошо.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2. Если объект имеет колеса, то это автомобиль.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3. Если объект перемещается самостоятельно, то это автомобиль.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4. Если объект может летать, то это самолет.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5. Если объект может летать, то это птица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6. Если на улице сыро и холодно, то надеваем </a:t>
            </a: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валенки и берем зонт.</a:t>
            </a:r>
          </a:p>
          <a:p>
            <a:endParaRPr lang="ru-RU" sz="800" i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ru-RU" sz="2800" i="1" dirty="0">
                <a:solidFill>
                  <a:schemeClr val="accent3">
                    <a:lumMod val="75000"/>
                  </a:schemeClr>
                </a:solidFill>
              </a:rPr>
              <a:t>7. Если едет снег, то надеваем валенки.</a:t>
            </a:r>
          </a:p>
          <a:p>
            <a:endParaRPr lang="ru-RU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8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57167"/>
            <a:ext cx="7702624" cy="1055609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общем виде продукционная система и МЛВ представляется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712208"/>
            <a:ext cx="7184555" cy="4165064"/>
          </a:xfrm>
        </p:spPr>
        <p:txBody>
          <a:bodyPr>
            <a:normAutofit/>
          </a:bodyPr>
          <a:lstStyle/>
          <a:p>
            <a:pPr hangingPunct="0"/>
            <a:r>
              <a:rPr lang="en-US" sz="4000" i="1" dirty="0">
                <a:solidFill>
                  <a:srgbClr val="7030A0"/>
                </a:solidFill>
              </a:rPr>
              <a:t>S = ( F , R , I ) </a:t>
            </a:r>
            <a:endParaRPr lang="ru-RU" sz="4000" dirty="0">
              <a:solidFill>
                <a:srgbClr val="7030A0"/>
              </a:solidFill>
            </a:endParaRPr>
          </a:p>
          <a:p>
            <a:pPr algn="l" hangingPunct="0"/>
            <a:r>
              <a:rPr lang="ru-RU" sz="4000" dirty="0"/>
              <a:t>	</a:t>
            </a:r>
            <a:r>
              <a:rPr lang="ru-RU" sz="4000" dirty="0">
                <a:solidFill>
                  <a:srgbClr val="002060"/>
                </a:solidFill>
              </a:rPr>
              <a:t>где </a:t>
            </a:r>
          </a:p>
          <a:p>
            <a:pPr algn="l" hangingPunct="0"/>
            <a:r>
              <a:rPr lang="ru-RU" sz="4000" i="1" dirty="0">
                <a:solidFill>
                  <a:srgbClr val="002060"/>
                </a:solidFill>
              </a:rPr>
              <a:t>	F</a:t>
            </a:r>
            <a:r>
              <a:rPr lang="ru-RU" sz="4000" dirty="0">
                <a:solidFill>
                  <a:srgbClr val="002060"/>
                </a:solidFill>
              </a:rPr>
              <a:t> – множество фактов, </a:t>
            </a:r>
          </a:p>
          <a:p>
            <a:pPr algn="l" hangingPunct="0"/>
            <a:r>
              <a:rPr lang="ru-RU" sz="4000" i="1" dirty="0">
                <a:solidFill>
                  <a:srgbClr val="002060"/>
                </a:solidFill>
              </a:rPr>
              <a:t>	R</a:t>
            </a:r>
            <a:r>
              <a:rPr lang="ru-RU" sz="4000" dirty="0">
                <a:solidFill>
                  <a:srgbClr val="002060"/>
                </a:solidFill>
              </a:rPr>
              <a:t> – множество правил, </a:t>
            </a:r>
          </a:p>
          <a:p>
            <a:pPr algn="l" hangingPunct="0"/>
            <a:r>
              <a:rPr lang="ru-RU" sz="4000" i="1" dirty="0">
                <a:solidFill>
                  <a:srgbClr val="002060"/>
                </a:solidFill>
              </a:rPr>
              <a:t>	I</a:t>
            </a:r>
            <a:r>
              <a:rPr lang="ru-RU" sz="4000" dirty="0">
                <a:solidFill>
                  <a:srgbClr val="002060"/>
                </a:solidFill>
              </a:rPr>
              <a:t> - интерпретатор.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Интерпретатор представляется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2976" y="1428736"/>
            <a:ext cx="7072362" cy="4572032"/>
          </a:xfrm>
        </p:spPr>
        <p:txBody>
          <a:bodyPr>
            <a:normAutofit/>
          </a:bodyPr>
          <a:lstStyle/>
          <a:p>
            <a:pPr hangingPunct="0"/>
            <a:r>
              <a:rPr lang="en-US" b="1" i="1" dirty="0">
                <a:solidFill>
                  <a:srgbClr val="0070C0"/>
                </a:solidFill>
              </a:rPr>
              <a:t>I = ( V , M , C , W )</a:t>
            </a:r>
            <a:endParaRPr lang="ru-RU" dirty="0">
              <a:solidFill>
                <a:srgbClr val="0070C0"/>
              </a:solidFill>
            </a:endParaRP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где </a:t>
            </a:r>
          </a:p>
          <a:p>
            <a:pPr algn="l" hangingPunct="0"/>
            <a:r>
              <a:rPr lang="ru-RU" i="1" dirty="0">
                <a:solidFill>
                  <a:srgbClr val="7030A0"/>
                </a:solidFill>
              </a:rPr>
              <a:t>V</a:t>
            </a:r>
            <a:r>
              <a:rPr lang="ru-RU" dirty="0">
                <a:solidFill>
                  <a:srgbClr val="7030A0"/>
                </a:solidFill>
              </a:rPr>
              <a:t> - процесс выбора из множества </a:t>
            </a:r>
            <a:r>
              <a:rPr lang="ru-RU" i="1" dirty="0">
                <a:solidFill>
                  <a:srgbClr val="7030A0"/>
                </a:solidFill>
              </a:rPr>
              <a:t>F</a:t>
            </a:r>
            <a:r>
              <a:rPr lang="ru-RU" dirty="0">
                <a:solidFill>
                  <a:srgbClr val="7030A0"/>
                </a:solidFill>
              </a:rPr>
              <a:t> и </a:t>
            </a:r>
            <a:r>
              <a:rPr lang="ru-RU" i="1" dirty="0">
                <a:solidFill>
                  <a:srgbClr val="7030A0"/>
                </a:solidFill>
              </a:rPr>
              <a:t>R</a:t>
            </a:r>
            <a:r>
              <a:rPr lang="ru-RU" dirty="0">
                <a:solidFill>
                  <a:srgbClr val="7030A0"/>
                </a:solidFill>
              </a:rPr>
              <a:t> 	активных фактов и правил;</a:t>
            </a:r>
          </a:p>
          <a:p>
            <a:pPr algn="l" hangingPunct="0"/>
            <a:r>
              <a:rPr lang="ru-RU" i="1" dirty="0">
                <a:solidFill>
                  <a:srgbClr val="7030A0"/>
                </a:solidFill>
              </a:rPr>
              <a:t>M</a:t>
            </a:r>
            <a:r>
              <a:rPr lang="ru-RU" dirty="0">
                <a:solidFill>
                  <a:srgbClr val="7030A0"/>
                </a:solidFill>
              </a:rPr>
              <a:t> - процесс сопоставления;   </a:t>
            </a:r>
          </a:p>
          <a:p>
            <a:pPr algn="l" hangingPunct="0"/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i="1" dirty="0">
                <a:solidFill>
                  <a:srgbClr val="7030A0"/>
                </a:solidFill>
              </a:rPr>
              <a:t>C</a:t>
            </a:r>
            <a:r>
              <a:rPr lang="ru-RU" dirty="0">
                <a:solidFill>
                  <a:srgbClr val="7030A0"/>
                </a:solidFill>
              </a:rPr>
              <a:t> - процесс разрешения конфликтов;</a:t>
            </a:r>
          </a:p>
          <a:p>
            <a:pPr algn="l" hangingPunct="0"/>
            <a:r>
              <a:rPr lang="ru-RU" i="1" dirty="0">
                <a:solidFill>
                  <a:srgbClr val="7030A0"/>
                </a:solidFill>
              </a:rPr>
              <a:t>W</a:t>
            </a:r>
            <a:r>
              <a:rPr lang="ru-RU" dirty="0">
                <a:solidFill>
                  <a:srgbClr val="7030A0"/>
                </a:solidFill>
              </a:rPr>
              <a:t> - процесс выполнения выбранного 	означенного правила (действие).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8101042" cy="100013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Процесс выбора из множеств F и R активных фактов и правил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14488"/>
            <a:ext cx="5072098" cy="93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496"/>
            <a:ext cx="6215106" cy="363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42875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Простейший случай получения активных фактов: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071678"/>
            <a:ext cx="1900243" cy="77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857496"/>
            <a:ext cx="5715040" cy="297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468350" cy="487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285852" y="357166"/>
            <a:ext cx="7072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Сложный случай: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785794"/>
            <a:ext cx="8286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Механизм логического вывода </a:t>
            </a:r>
            <a:endParaRPr lang="en-US" sz="4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реализует некоторую стратегию выбора соответствующего правила, факта</a:t>
            </a:r>
            <a:r>
              <a:rPr lang="en-US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фрейма</a:t>
            </a:r>
            <a:r>
              <a:rPr lang="en-US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4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из базы знаний. </a:t>
            </a:r>
            <a:endParaRPr lang="en-US" sz="4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4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неполное, т.к. выбор не главное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5294"/>
            <a:ext cx="7772400" cy="59941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Условия порождения нового факта 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8" y="764704"/>
            <a:ext cx="4752528" cy="370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26204F-C439-4DE8-88AB-BA009B39DADB}"/>
              </a:ext>
            </a:extLst>
          </p:cNvPr>
          <p:cNvSpPr txBox="1"/>
          <p:nvPr/>
        </p:nvSpPr>
        <p:spPr>
          <a:xfrm>
            <a:off x="585652" y="4437112"/>
            <a:ext cx="80908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0070C0"/>
                </a:solidFill>
              </a:rPr>
              <a:t>	</a:t>
            </a:r>
            <a:r>
              <a:rPr lang="ru-RU" sz="2400" i="1" dirty="0">
                <a:solidFill>
                  <a:srgbClr val="0070C0"/>
                </a:solidFill>
              </a:rPr>
              <a:t>Если два различных объекта двух различных фактов связаны одним и тем же отношением с одним и тем же объектом, то между ними возникает отношение, порождая при этом новый факт</a:t>
            </a:r>
            <a:r>
              <a:rPr lang="ru-RU" sz="2400" dirty="0">
                <a:solidFill>
                  <a:srgbClr val="0070C0"/>
                </a:solidFill>
              </a:rPr>
              <a:t>.</a:t>
            </a:r>
          </a:p>
          <a:p>
            <a:r>
              <a:rPr lang="ru-RU" sz="2400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048587"/>
              </p:ext>
            </p:extLst>
          </p:nvPr>
        </p:nvGraphicFramePr>
        <p:xfrm>
          <a:off x="1547664" y="346457"/>
          <a:ext cx="5655572" cy="18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Точечный рисунок" r:id="rId3" imgW="4162409" imgH="1876543" progId="PBrush">
                  <p:embed/>
                </p:oleObj>
              </mc:Choice>
              <mc:Fallback>
                <p:oleObj name="Точечный рисунок" r:id="rId3" imgW="4162409" imgH="1876543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6457"/>
                        <a:ext cx="5655572" cy="1852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018250-5404-460D-BA8C-2410BF3A513F}"/>
              </a:ext>
            </a:extLst>
          </p:cNvPr>
          <p:cNvSpPr/>
          <p:nvPr/>
        </p:nvSpPr>
        <p:spPr>
          <a:xfrm>
            <a:off x="683568" y="2852936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897FE5-0517-44CB-B861-14F4AFE4EBC6}"/>
              </a:ext>
            </a:extLst>
          </p:cNvPr>
          <p:cNvSpPr/>
          <p:nvPr/>
        </p:nvSpPr>
        <p:spPr>
          <a:xfrm>
            <a:off x="611560" y="2060848"/>
            <a:ext cx="7992888" cy="419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&lt;Триггер 1&gt;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реализует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&lt;1-й разряд&gt;; 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&lt;Триггер 2&gt;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реализует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&lt;2-й разряд&gt; ;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&lt;Триггер 1&gt;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находится в состоянии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&lt;"1"&gt; ;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&lt;Триггер 2&gt;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находится в состоянии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&lt;"1"&gt; .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Тогда первое множество порожденных фактов состоит из двух элементов :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&lt;1-й разряд&gt;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&lt;"1"&gt; ;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&lt;2-й разряд&gt;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&lt;"1"&gt; .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итоге получается: </a:t>
            </a:r>
          </a:p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&lt;1-й разряд&gt; </a:t>
            </a:r>
            <a:r>
              <a:rPr lang="ru-RU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&lt;2-му разряду&gt; 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23436"/>
              </p:ext>
            </p:extLst>
          </p:nvPr>
        </p:nvGraphicFramePr>
        <p:xfrm>
          <a:off x="2051720" y="404664"/>
          <a:ext cx="4892059" cy="1716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Точечный рисунок" r:id="rId3" imgW="3067478" imgH="1181265" progId="PBrush">
                  <p:embed/>
                </p:oleObj>
              </mc:Choice>
              <mc:Fallback>
                <p:oleObj name="Точечный рисунок" r:id="rId3" imgW="3067478" imgH="1181265" progId="PBrush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4664"/>
                        <a:ext cx="4892059" cy="1716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018250-5404-460D-BA8C-2410BF3A513F}"/>
              </a:ext>
            </a:extLst>
          </p:cNvPr>
          <p:cNvSpPr/>
          <p:nvPr/>
        </p:nvSpPr>
        <p:spPr>
          <a:xfrm>
            <a:off x="467544" y="2420888"/>
            <a:ext cx="8352928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Если два исходных объекта находятся между собой в определенном отношении, то при возникновении двух новых фактов, в которых каждый из исходных объектов связан одним и тем же отношением (отличным от исходного) с третьем объектом, то между исходными объектами возникает новое отношение, порождая при этом новый факт. </a:t>
            </a:r>
          </a:p>
          <a:p>
            <a:pPr algn="just" hangingPunct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Например: </a:t>
            </a:r>
          </a:p>
          <a:p>
            <a:pPr algn="just" hangingPunct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Сергей не интересуется Леной. </a:t>
            </a:r>
          </a:p>
          <a:p>
            <a:pPr algn="just" hangingPunct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Сергей очень любит стихи.  	     </a:t>
            </a:r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    </a:t>
            </a:r>
            <a:r>
              <a:rPr lang="ru-RU" dirty="0">
                <a:solidFill>
                  <a:srgbClr val="C00000"/>
                </a:solidFill>
              </a:rPr>
              <a:t>Сергей может заинтересоваться Леной.</a:t>
            </a:r>
          </a:p>
          <a:p>
            <a:pPr algn="just" hangingPunct="0">
              <a:lnSpc>
                <a:spcPct val="150000"/>
              </a:lnSpc>
            </a:pPr>
            <a:r>
              <a:rPr lang="ru-RU" dirty="0">
                <a:solidFill>
                  <a:srgbClr val="00B050"/>
                </a:solidFill>
              </a:rPr>
              <a:t>Лена очень любит стихи.   </a:t>
            </a:r>
            <a:endParaRPr lang="ru-RU" sz="1100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707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6444" y="776995"/>
            <a:ext cx="6523141" cy="515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2B6C3-BDA9-46BB-8148-D0DA2033249D}"/>
              </a:ext>
            </a:extLst>
          </p:cNvPr>
          <p:cNvSpPr txBox="1"/>
          <p:nvPr/>
        </p:nvSpPr>
        <p:spPr>
          <a:xfrm>
            <a:off x="1187624" y="764704"/>
            <a:ext cx="69847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7030A0"/>
                </a:solidFill>
              </a:rPr>
              <a:t>ВЫВОДЫ:   </a:t>
            </a:r>
          </a:p>
          <a:p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Цепочки порождения новых фактов могут быть различными.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Структура фактов и цепочки порождения  очень тесно связаны с предметной областью.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 основе  схем порождения новых фактов находятся вышеуказанные условия.</a:t>
            </a:r>
          </a:p>
          <a:p>
            <a:endParaRPr lang="ru-RU" dirty="0"/>
          </a:p>
          <a:p>
            <a:r>
              <a:rPr lang="ru-RU" sz="2800" dirty="0">
                <a:solidFill>
                  <a:srgbClr val="C00000"/>
                </a:solidFill>
              </a:rPr>
              <a:t>Задачей </a:t>
            </a:r>
            <a:r>
              <a:rPr lang="ru-RU" sz="2800" dirty="0">
                <a:solidFill>
                  <a:srgbClr val="00B050"/>
                </a:solidFill>
              </a:rPr>
              <a:t>инженера по знаниям </a:t>
            </a:r>
            <a:r>
              <a:rPr lang="ru-RU" sz="2800" dirty="0">
                <a:solidFill>
                  <a:srgbClr val="C00000"/>
                </a:solidFill>
              </a:rPr>
              <a:t>является разработка различных схем порождения новых фактов и формирование правил направленных на достижение целевых фактов (утверждений).</a:t>
            </a:r>
          </a:p>
          <a:p>
            <a:endParaRPr lang="ru-RU" sz="2800" dirty="0">
              <a:solidFill>
                <a:srgbClr val="C00000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246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Процесс сопоставления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FA5E8-7604-46CC-A84E-27CA2E64A8A0}"/>
              </a:ext>
            </a:extLst>
          </p:cNvPr>
          <p:cNvSpPr txBox="1"/>
          <p:nvPr/>
        </p:nvSpPr>
        <p:spPr>
          <a:xfrm>
            <a:off x="899592" y="1124744"/>
            <a:ext cx="7772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После получения активных правил, их необходимо сопоставить, </a:t>
            </a:r>
          </a:p>
          <a:p>
            <a:r>
              <a:rPr lang="ru-RU" sz="2000" dirty="0"/>
              <a:t>т.е. определить правила, которые </a:t>
            </a:r>
            <a:r>
              <a:rPr lang="ru-RU" sz="2000" dirty="0">
                <a:solidFill>
                  <a:srgbClr val="0070C0"/>
                </a:solidFill>
              </a:rPr>
              <a:t>максимально охватывают множество фактов</a:t>
            </a:r>
            <a:r>
              <a:rPr lang="ru-RU" sz="2000" dirty="0"/>
              <a:t>  и которые </a:t>
            </a:r>
            <a:r>
              <a:rPr lang="ru-RU" sz="2000" dirty="0">
                <a:solidFill>
                  <a:srgbClr val="0070C0"/>
                </a:solidFill>
              </a:rPr>
              <a:t>целесообразно выполнять в первую очередь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dirty="0"/>
              <a:t>Другими словами, нужно использовать ряд способов.</a:t>
            </a:r>
          </a:p>
          <a:p>
            <a:r>
              <a:rPr lang="ru-RU" sz="2000" dirty="0"/>
              <a:t>Например, можно упорядочить активные правила по количеству элементов множеств.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После упорядочивания может быть несколько одинаковых групп, например, в больших ЭС. </a:t>
            </a:r>
          </a:p>
          <a:p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Тогда придется использовать другие свойства.</a:t>
            </a:r>
            <a:r>
              <a:rPr lang="ru-RU" sz="2000" dirty="0"/>
              <a:t> </a:t>
            </a:r>
          </a:p>
          <a:p>
            <a:r>
              <a:rPr lang="ru-RU" sz="2000" dirty="0"/>
              <a:t>Например, учесть, что ядра могут быть </a:t>
            </a:r>
            <a:r>
              <a:rPr lang="ru-RU" sz="2000" dirty="0">
                <a:solidFill>
                  <a:srgbClr val="002060"/>
                </a:solidFill>
              </a:rPr>
              <a:t>детерминированные</a:t>
            </a:r>
            <a:r>
              <a:rPr lang="ru-RU" sz="2000" dirty="0"/>
              <a:t> и </a:t>
            </a:r>
            <a:r>
              <a:rPr lang="ru-RU" sz="2000" dirty="0">
                <a:solidFill>
                  <a:srgbClr val="002060"/>
                </a:solidFill>
              </a:rPr>
              <a:t>недетерминированные.</a:t>
            </a:r>
          </a:p>
          <a:p>
            <a:endParaRPr lang="ru-RU" sz="2000" i="1" dirty="0">
              <a:solidFill>
                <a:srgbClr val="002060"/>
              </a:solidFill>
            </a:endParaRPr>
          </a:p>
          <a:p>
            <a:r>
              <a:rPr lang="ru-RU" sz="2000" i="1" dirty="0">
                <a:solidFill>
                  <a:srgbClr val="002060"/>
                </a:solidFill>
              </a:rPr>
              <a:t>Если назначены коэффициенты уверенности, выбор правил может осуществляться в зависимости от них.</a:t>
            </a:r>
          </a:p>
        </p:txBody>
      </p:sp>
    </p:spTree>
    <p:extLst>
      <p:ext uri="{BB962C8B-B14F-4D97-AF65-F5344CB8AC3E}">
        <p14:creationId xmlns:p14="http://schemas.microsoft.com/office/powerpoint/2010/main" val="272324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00131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Процесс выполнения 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FA5E8-7604-46CC-A84E-27CA2E64A8A0}"/>
              </a:ext>
            </a:extLst>
          </p:cNvPr>
          <p:cNvSpPr txBox="1"/>
          <p:nvPr/>
        </p:nvSpPr>
        <p:spPr>
          <a:xfrm>
            <a:off x="685800" y="1124744"/>
            <a:ext cx="81346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/>
              <a:t>Процесс выполнения выбранного означенного правила зависит от заключающей части.</a:t>
            </a:r>
            <a:r>
              <a:rPr lang="ru-RU" sz="2400" dirty="0"/>
              <a:t> </a:t>
            </a:r>
          </a:p>
          <a:p>
            <a:r>
              <a:rPr lang="ru-RU" sz="2400" dirty="0"/>
              <a:t>	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    Возможны  следующие действия: </a:t>
            </a:r>
          </a:p>
          <a:p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3">
                    <a:lumMod val="75000"/>
                  </a:schemeClr>
                </a:solidFill>
              </a:rPr>
              <a:t>вызов очередного правила цепочки; </a:t>
            </a:r>
          </a:p>
          <a:p>
            <a:endParaRPr lang="ru-RU" sz="24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3">
                    <a:lumMod val="75000"/>
                  </a:schemeClr>
                </a:solidFill>
              </a:rPr>
              <a:t>необходимость ответа на поставленный ЭС уточняющий вопрос;</a:t>
            </a:r>
          </a:p>
          <a:p>
            <a:endParaRPr lang="ru-RU" sz="24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3">
                    <a:lumMod val="75000"/>
                  </a:schemeClr>
                </a:solidFill>
              </a:rPr>
              <a:t>рекомендация к выполнению какого-либо действия;</a:t>
            </a:r>
          </a:p>
          <a:p>
            <a:endParaRPr lang="ru-RU" sz="2400" i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i="1" dirty="0">
                <a:solidFill>
                  <a:schemeClr val="accent3">
                    <a:lumMod val="75000"/>
                  </a:schemeClr>
                </a:solidFill>
              </a:rPr>
              <a:t>вызов (переход) к другому способу представления знаний.</a:t>
            </a:r>
          </a:p>
        </p:txBody>
      </p:sp>
    </p:spTree>
    <p:extLst>
      <p:ext uri="{BB962C8B-B14F-4D97-AF65-F5344CB8AC3E}">
        <p14:creationId xmlns:p14="http://schemas.microsoft.com/office/powerpoint/2010/main" val="4281334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30"/>
            <a:ext cx="7772400" cy="478974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dirty="0">
                <a:solidFill>
                  <a:srgbClr val="C00000"/>
                </a:solidFill>
              </a:rPr>
              <a:t>Процесс разрешения конфликтов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B5236-AAE0-498A-B2F4-49CCEF787D39}"/>
              </a:ext>
            </a:extLst>
          </p:cNvPr>
          <p:cNvSpPr txBox="1"/>
          <p:nvPr/>
        </p:nvSpPr>
        <p:spPr>
          <a:xfrm>
            <a:off x="1043608" y="1050433"/>
            <a:ext cx="720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Конфликтной называется ситуация, когда при выполнении правил множества   было получено </a:t>
            </a:r>
            <a:r>
              <a:rPr lang="ru-RU" sz="2000" dirty="0">
                <a:solidFill>
                  <a:srgbClr val="FF0000"/>
                </a:solidFill>
              </a:rPr>
              <a:t>два взаимоисключающих факта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r>
              <a:rPr lang="ru-RU" sz="2000" i="1" dirty="0">
                <a:solidFill>
                  <a:srgbClr val="0070C0"/>
                </a:solidFill>
              </a:rPr>
              <a:t>Можно выделить два этапа 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i="1" dirty="0">
                <a:solidFill>
                  <a:srgbClr val="0070C0"/>
                </a:solidFill>
              </a:rPr>
              <a:t>установление наличия конфликтной ситуации;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i="1" dirty="0">
                <a:solidFill>
                  <a:srgbClr val="0070C0"/>
                </a:solidFill>
              </a:rPr>
              <a:t>разрешение конфликтной ситуации.</a:t>
            </a:r>
          </a:p>
          <a:p>
            <a:r>
              <a:rPr lang="ru-RU" sz="2000" dirty="0">
                <a:solidFill>
                  <a:srgbClr val="002060"/>
                </a:solidFill>
              </a:rPr>
              <a:t>Случаи конфликтов:</a:t>
            </a:r>
          </a:p>
          <a:p>
            <a:r>
              <a:rPr lang="ru-RU" sz="2000" dirty="0">
                <a:solidFill>
                  <a:srgbClr val="002060"/>
                </a:solidFill>
              </a:rPr>
              <a:t>1. Конфликтные факты получены из правил с недетерминированными ядрами (в этом случае одно из правил можно отменить).</a:t>
            </a:r>
          </a:p>
          <a:p>
            <a:r>
              <a:rPr lang="ru-RU" sz="2000" dirty="0">
                <a:solidFill>
                  <a:srgbClr val="002060"/>
                </a:solidFill>
              </a:rPr>
              <a:t>2. Конфликтные факты были получены в результате выполнения правил с детерминированными ядрами. </a:t>
            </a:r>
          </a:p>
          <a:p>
            <a:r>
              <a:rPr lang="ru-RU" sz="2000" dirty="0">
                <a:solidFill>
                  <a:srgbClr val="002060"/>
                </a:solidFill>
              </a:rPr>
              <a:t>3. Взаимоисключающие факты являются в тоже время целевыми.</a:t>
            </a:r>
          </a:p>
          <a:p>
            <a:r>
              <a:rPr lang="ru-RU" sz="2000" dirty="0">
                <a:solidFill>
                  <a:schemeClr val="accent3">
                    <a:lumMod val="50000"/>
                  </a:schemeClr>
                </a:solidFill>
              </a:rPr>
              <a:t>	Отдельно можно выделить случай, когда МЛВ не может привести к какому-либо целевому утверждению, что говорит о неполноте базы знаний экспертной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0386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404665"/>
            <a:ext cx="7244702" cy="864096"/>
          </a:xfrm>
        </p:spPr>
        <p:txBody>
          <a:bodyPr>
            <a:normAutofit/>
          </a:bodyPr>
          <a:lstStyle/>
          <a:p>
            <a:pPr hangingPunct="0"/>
            <a:r>
              <a:rPr lang="ru-RU" b="1" dirty="0">
                <a:solidFill>
                  <a:srgbClr val="0070C0"/>
                </a:solidFill>
              </a:rPr>
              <a:t>Схема МЛВ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12336B-273C-468C-B0A5-B0BEDC7F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7968164" cy="439262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9326F2-98BF-44F5-B090-8140DFFC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" y="0"/>
            <a:ext cx="8875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785794"/>
            <a:ext cx="821537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Машина вывода </a:t>
            </a: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это универсальный механизм (программа или аппарат), который с помощью правил базы знаний строит новые выводы, задает дополнительные вопросы и так далее до тех пор, пока не придет к какому-нибудь приемлемому конечному результату или ответу.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16633"/>
            <a:ext cx="7268344" cy="1008112"/>
          </a:xfrm>
        </p:spPr>
        <p:txBody>
          <a:bodyPr>
            <a:normAutofit fontScale="90000"/>
          </a:bodyPr>
          <a:lstStyle/>
          <a:p>
            <a:pPr hangingPunct="0"/>
            <a:r>
              <a:rPr lang="ru-RU" b="1" dirty="0">
                <a:solidFill>
                  <a:srgbClr val="0070C0"/>
                </a:solidFill>
              </a:rPr>
              <a:t>Механизм логического вывода применительно к фреймам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B2C164-444A-4101-82D1-E48A77673FB1}"/>
              </a:ext>
            </a:extLst>
          </p:cNvPr>
          <p:cNvSpPr/>
          <p:nvPr/>
        </p:nvSpPr>
        <p:spPr>
          <a:xfrm>
            <a:off x="501316" y="1266904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В процессе получения вывода возникают задачи: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 какой фрейм считать означенным 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какой слот считать конкретизированным.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i="1" dirty="0">
                <a:solidFill>
                  <a:schemeClr val="accent1">
                    <a:lumMod val="75000"/>
                  </a:schemeClr>
                </a:solidFill>
              </a:rPr>
              <a:t>Слот считается конкретизированным, если его значение определено.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3200" i="1" dirty="0">
                <a:solidFill>
                  <a:schemeClr val="accent1">
                    <a:lumMod val="75000"/>
                  </a:schemeClr>
                </a:solidFill>
              </a:rPr>
              <a:t>Если в качестве значения слота выступает другой фрейм более низкого уровня , то конкретизация слота сводится к означиванию этого фрейма.</a:t>
            </a:r>
          </a:p>
        </p:txBody>
      </p:sp>
    </p:spTree>
    <p:extLst>
      <p:ext uri="{BB962C8B-B14F-4D97-AF65-F5344CB8AC3E}">
        <p14:creationId xmlns:p14="http://schemas.microsoft.com/office/powerpoint/2010/main" val="1313507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Означивание по конъюнкции слотов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928802"/>
            <a:ext cx="8857931" cy="34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Означивание по конъюнкции группы слотов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426" y="2109788"/>
            <a:ext cx="5929094" cy="413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928825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>
                <a:solidFill>
                  <a:srgbClr val="0070C0"/>
                </a:solidFill>
              </a:rPr>
              <a:t>Означивание по достаточному признаку </a:t>
            </a:r>
            <a:br>
              <a:rPr lang="ru-RU" dirty="0">
                <a:solidFill>
                  <a:srgbClr val="0070C0"/>
                </a:solidFill>
              </a:rPr>
            </a:br>
            <a:r>
              <a:rPr lang="ru-RU" dirty="0">
                <a:solidFill>
                  <a:srgbClr val="0070C0"/>
                </a:solidFill>
              </a:rPr>
              <a:t>(по информативному слоту)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2530898"/>
            <a:ext cx="5643602" cy="403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14300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Означивание по порогу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7399491" cy="358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57163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Способы управления выводом во фреймовых системах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215370" cy="4286280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Выделяют следующие способы:</a:t>
            </a:r>
          </a:p>
          <a:p>
            <a:endParaRPr lang="ru-RU" dirty="0"/>
          </a:p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с помощью присоединительных процедур </a:t>
            </a:r>
          </a:p>
          <a:p>
            <a:pPr lvl="1" algn="l"/>
            <a:r>
              <a:rPr lang="ru-RU" dirty="0"/>
              <a:t>     (</a:t>
            </a:r>
            <a:r>
              <a:rPr lang="ru-RU" dirty="0">
                <a:solidFill>
                  <a:srgbClr val="C00000"/>
                </a:solidFill>
              </a:rPr>
              <a:t>демонов</a:t>
            </a:r>
            <a:r>
              <a:rPr lang="ru-RU" dirty="0"/>
              <a:t> или </a:t>
            </a:r>
            <a:r>
              <a:rPr lang="ru-RU" dirty="0">
                <a:solidFill>
                  <a:srgbClr val="C00000"/>
                </a:solidFill>
              </a:rPr>
              <a:t>служебных процедур</a:t>
            </a:r>
            <a:r>
              <a:rPr lang="ru-RU" dirty="0"/>
              <a:t>)</a:t>
            </a:r>
          </a:p>
          <a:p>
            <a:pPr lvl="1" algn="l"/>
            <a:endParaRPr lang="ru-RU" dirty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dirty="0">
                <a:solidFill>
                  <a:srgbClr val="7030A0"/>
                </a:solidFill>
              </a:rPr>
              <a:t> с помощью механизма наследования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subTitle" idx="1"/>
          </p:nvPr>
        </p:nvSpPr>
        <p:spPr>
          <a:xfrm>
            <a:off x="642938" y="214313"/>
            <a:ext cx="7929562" cy="6286500"/>
          </a:xfrm>
        </p:spPr>
        <p:txBody>
          <a:bodyPr>
            <a:normAutofit/>
          </a:bodyPr>
          <a:lstStyle/>
          <a:p>
            <a:pPr algn="l" hangingPunct="0">
              <a:buFont typeface="Wingdings" pitchFamily="2" charset="2"/>
              <a:buChar char="Ø"/>
            </a:pPr>
            <a:r>
              <a:rPr lang="ru-RU" i="1" dirty="0"/>
              <a:t>Определение</a:t>
            </a:r>
            <a:r>
              <a:rPr lang="ru-RU" dirty="0"/>
              <a:t>. </a:t>
            </a:r>
            <a:r>
              <a:rPr lang="ru-RU" dirty="0">
                <a:solidFill>
                  <a:srgbClr val="7030A0"/>
                </a:solidFill>
              </a:rPr>
              <a:t>Демон - это процедура, связанная со слотом фрейма и автоматически запускаемая при обращении к слоту. Отличие демона от служебной процедуры в том, что он конкретизирует слот без обращения к другим фреймам. </a:t>
            </a:r>
          </a:p>
          <a:p>
            <a:pPr algn="l" hangingPunct="0">
              <a:buFont typeface="Wingdings" pitchFamily="2" charset="2"/>
              <a:buChar char="Ø"/>
            </a:pPr>
            <a:r>
              <a:rPr lang="ru-RU" i="1" dirty="0"/>
              <a:t>Определение.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Служебная процедура - это процедура, которая позволяет конкретизировать слот на основе означенного фрейма более низкого уровня.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309563"/>
            <a:ext cx="7829550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C45F68-8E12-4A7D-BD82-F33A7E00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61"/>
            <a:ext cx="9144000" cy="50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25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5760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Механизм наследования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EBAA9A-F505-486B-B6D4-ECA9DC4308F2}"/>
              </a:ext>
            </a:extLst>
          </p:cNvPr>
          <p:cNvSpPr/>
          <p:nvPr/>
        </p:nvSpPr>
        <p:spPr>
          <a:xfrm>
            <a:off x="400000" y="1412776"/>
            <a:ext cx="8348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    </a:t>
            </a:r>
            <a:r>
              <a:rPr lang="ru-RU" sz="2400" dirty="0">
                <a:solidFill>
                  <a:srgbClr val="C00000"/>
                </a:solidFill>
              </a:rPr>
              <a:t>Базируется на отношениях «абстрактное - конкретное» .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Значения слотов фрейма верхнего уровня и служебные процедуры описаны как единое целое (см. ООП).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На первом уровне количество слотов может быть один, а на последнем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N. 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Фреймы более высокого уровня называют родительскими.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Фреймы боле низкого уровня по отношению к более высокому уровню называют наследниками.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Фреймы, описывающие различные объекты, называют шаблонами.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Фреймы верхнего уровня, используемые для представления этих шаблонов, называют фреймами класса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71472" y="1195864"/>
            <a:ext cx="807249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</a:t>
            </a: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– это модуль интеллектуальной системы, в котором реализованы методы обработки знаний, позволяющие на основе известных знаний (фактов и правил – для продукционной системы) получать новые знания способствующие достижению цели системы.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076E26-2B19-407A-9EE7-59C54A3C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0"/>
            <a:ext cx="4896544" cy="43512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E06341-3F72-4E67-AC09-694B3CEEDE52}"/>
              </a:ext>
            </a:extLst>
          </p:cNvPr>
          <p:cNvSpPr/>
          <p:nvPr/>
        </p:nvSpPr>
        <p:spPr>
          <a:xfrm>
            <a:off x="467544" y="4297541"/>
            <a:ext cx="8280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В момент обращения к слоту «Рама» во фрейме «Адрес 3-го уровня» запускается механизм управления наследованием, с помощью которого осуществляется поиск и применение значения этого слота в фрейме верхнего уровня. Если во фрейме верхнего уровня отсутствует данное значение, то поиск осуществляется в следующем верхнем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102785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78A374-AE73-4D70-A700-F7EE32E9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80"/>
            <a:ext cx="9144000" cy="43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9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2171715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Механизм логического вывода в семантических сетях</a:t>
            </a:r>
          </a:p>
        </p:txBody>
      </p:sp>
    </p:spTree>
    <p:extLst>
      <p:ext uri="{BB962C8B-B14F-4D97-AF65-F5344CB8AC3E}">
        <p14:creationId xmlns:p14="http://schemas.microsoft.com/office/powerpoint/2010/main" val="2973301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62527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Способы вывода: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352928" cy="5090908"/>
          </a:xfrm>
        </p:spPr>
        <p:txBody>
          <a:bodyPr>
            <a:normAutofit fontScale="40000" lnSpcReduction="20000"/>
          </a:bodyPr>
          <a:lstStyle/>
          <a:p>
            <a:pPr algn="l">
              <a:buFont typeface="Wingdings" pitchFamily="2" charset="2"/>
              <a:buChar char="Ø"/>
            </a:pPr>
            <a:endParaRPr lang="ru-RU" sz="5900" i="1" dirty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sz="5900" i="1" dirty="0">
                <a:solidFill>
                  <a:srgbClr val="7030A0"/>
                </a:solidFill>
              </a:rPr>
              <a:t>способ сопоставления частей сетевой структуры</a:t>
            </a:r>
            <a:r>
              <a:rPr lang="ru-RU" sz="59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/>
            <a:r>
              <a:rPr lang="ru-RU" sz="5900" i="1" dirty="0">
                <a:solidFill>
                  <a:schemeClr val="accent5">
                    <a:lumMod val="75000"/>
                  </a:schemeClr>
                </a:solidFill>
              </a:rPr>
              <a:t>(Строится подсеть по запросу и сопоставляется с БЗ сети. При сопоставлении с базой  вершинам переменных подсети присваиваются гипотетические значения)</a:t>
            </a:r>
          </a:p>
          <a:p>
            <a:pPr algn="l"/>
            <a:endParaRPr lang="ru-RU" sz="5900" i="1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sz="5900" i="1" dirty="0">
                <a:solidFill>
                  <a:srgbClr val="7030A0"/>
                </a:solidFill>
              </a:rPr>
              <a:t>способ перекрестного поиска</a:t>
            </a:r>
          </a:p>
          <a:p>
            <a:pPr algn="l"/>
            <a:r>
              <a:rPr lang="ru-RU" sz="5900" i="1" dirty="0">
                <a:solidFill>
                  <a:schemeClr val="accent5">
                    <a:lumMod val="75000"/>
                  </a:schemeClr>
                </a:solidFill>
              </a:rPr>
              <a:t>(Осуществляется поиск отношений между концептуальными объектами и ответом на вопрос будет найденный узел, в котором пересекаются дуги, идущие от двух различных узлов. Другими словами, это обнаружение третьего узла, в котором пересекаются дуги, идущие от двух других узлов).</a:t>
            </a:r>
          </a:p>
          <a:p>
            <a:pPr algn="l"/>
            <a:endParaRPr lang="ru-RU" sz="4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85372"/>
              </p:ext>
            </p:extLst>
          </p:nvPr>
        </p:nvGraphicFramePr>
        <p:xfrm>
          <a:off x="820110" y="686479"/>
          <a:ext cx="7069573" cy="2917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Точечный рисунок" r:id="rId3" imgW="4143049" imgH="1666575" progId="PBrush">
                  <p:embed/>
                </p:oleObj>
              </mc:Choice>
              <mc:Fallback>
                <p:oleObj name="Точечный рисунок" r:id="rId3" imgW="4143049" imgH="1666575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10" y="686479"/>
                        <a:ext cx="7069573" cy="29176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78620"/>
              </p:ext>
            </p:extLst>
          </p:nvPr>
        </p:nvGraphicFramePr>
        <p:xfrm>
          <a:off x="820110" y="3638397"/>
          <a:ext cx="4929222" cy="207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name="Точечный рисунок" r:id="rId5" imgW="1952877" imgH="1600221" progId="PBrush">
                  <p:embed/>
                </p:oleObj>
              </mc:Choice>
              <mc:Fallback>
                <p:oleObj name="Точечный рисунок" r:id="rId5" imgW="1952877" imgH="160022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10" y="3638397"/>
                        <a:ext cx="4929222" cy="20754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214546" y="214290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Способ сопоставления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443DA66-303D-4962-AD74-78FEAF163755}"/>
              </a:ext>
            </a:extLst>
          </p:cNvPr>
          <p:cNvSpPr/>
          <p:nvPr/>
        </p:nvSpPr>
        <p:spPr>
          <a:xfrm>
            <a:off x="467544" y="5713859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Сначала отыскивается вершина «состояние» и объект «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Y»,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используя ветвь «объект», затем следует соединение с вершиной, которая показывает ветвь «состояние объекта».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736576"/>
              </p:ext>
            </p:extLst>
          </p:nvPr>
        </p:nvGraphicFramePr>
        <p:xfrm>
          <a:off x="930564" y="906979"/>
          <a:ext cx="7241836" cy="347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Точечный рисунок" r:id="rId3" imgW="6076190" imgH="3172268" progId="PBrush">
                  <p:embed/>
                </p:oleObj>
              </mc:Choice>
              <mc:Fallback>
                <p:oleObj name="Точечный рисунок" r:id="rId3" imgW="6076190" imgH="3172268" progId="PBrush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564" y="906979"/>
                        <a:ext cx="7241836" cy="34760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206866" y="260648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7030A0"/>
                </a:solidFill>
              </a:rPr>
              <a:t>Перекрестный поиск</a:t>
            </a:r>
            <a:endParaRPr lang="ru-RU" sz="3600" dirty="0">
              <a:solidFill>
                <a:srgbClr val="7030A0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C10F47-06B5-4A90-BC65-DCD6D7BC5CED}"/>
              </a:ext>
            </a:extLst>
          </p:cNvPr>
          <p:cNvSpPr/>
          <p:nvPr/>
        </p:nvSpPr>
        <p:spPr>
          <a:xfrm>
            <a:off x="395536" y="4869160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На рисунке представлен фрагмент сети, из которой можно получить ответ на вопрос «Какая связь между регистром А и регистром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?».</a:t>
            </a:r>
          </a:p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Ответом является сообщение «Регистр А передает 1-е слагаемое (операнд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) в регистр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Z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».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357167"/>
            <a:ext cx="7529538" cy="33552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</a:rPr>
              <a:t>Что такое средние разряды?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39" y="1052736"/>
            <a:ext cx="9236943" cy="5448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47897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Стратегии МЛВ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062" y="2060848"/>
            <a:ext cx="7772400" cy="363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73A742-7531-4C99-B5A5-7B6466A1A044}"/>
              </a:ext>
            </a:extLst>
          </p:cNvPr>
          <p:cNvSpPr/>
          <p:nvPr/>
        </p:nvSpPr>
        <p:spPr>
          <a:xfrm>
            <a:off x="540668" y="5373216"/>
            <a:ext cx="835292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Прямой порядок вывода строится от активных фактов к заключению, т.е. по известным фактам отыскивается заключение, которое из этих фактов следует.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1C35AB-6C67-4F1F-9063-BEBF29B259AA}"/>
              </a:ext>
            </a:extLst>
          </p:cNvPr>
          <p:cNvSpPr/>
          <p:nvPr/>
        </p:nvSpPr>
        <p:spPr>
          <a:xfrm>
            <a:off x="685800" y="641953"/>
            <a:ext cx="806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    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Основные стратегии:  поиск в глубину; поиск в ширину; разбиение на подзадачи; альфа-бета алгоритм.  Стратегии зависят от порядка вывода.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332656"/>
            <a:ext cx="6781311" cy="33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8A4F1C-F37B-4E34-AF09-93040723EA93}"/>
              </a:ext>
            </a:extLst>
          </p:cNvPr>
          <p:cNvSpPr/>
          <p:nvPr/>
        </p:nvSpPr>
        <p:spPr>
          <a:xfrm>
            <a:off x="395536" y="3789040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accent5">
                    <a:lumMod val="75000"/>
                  </a:schemeClr>
                </a:solidFill>
              </a:rPr>
              <a:t>          При обратном порядке вывода заключения просматриваются последовательно до тех пор, пока не будут обнаружены факты конкретной ситуации, подтверждающие какое либо из заключений, т.е. путем подбора подходящих фактов под имеющееся заключение.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1680" y="0"/>
            <a:ext cx="5478048" cy="385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F7B81EA-0CE3-407E-87B6-BAFD696508DE}"/>
              </a:ext>
            </a:extLst>
          </p:cNvPr>
          <p:cNvSpPr/>
          <p:nvPr/>
        </p:nvSpPr>
        <p:spPr>
          <a:xfrm>
            <a:off x="179512" y="3856057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	Идея поиска в глубину состоит в том, что при выборе очередной подцели в пространстве состояний предпочтение стремятся отдать той, которая соответствует следующему, более детальному уровню описания задачи.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Такой механизм является основным в системе Пролог. Поиск в глубину наиболее адекватен рекурсивному стилю программирования.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28596" y="980728"/>
            <a:ext cx="828680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 зависит от: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предметной области 	экспертизы 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цели создания экспертной 	системы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ru-RU" sz="3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способов представления 	знаний</a:t>
            </a:r>
            <a:endParaRPr kumimoji="0" lang="ru-RU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696" y="548680"/>
            <a:ext cx="5095715" cy="364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39014D-5867-4E66-A4A4-6EB9A9367E1E}"/>
              </a:ext>
            </a:extLst>
          </p:cNvPr>
          <p:cNvSpPr/>
          <p:nvPr/>
        </p:nvSpPr>
        <p:spPr>
          <a:xfrm>
            <a:off x="467544" y="4437112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chemeClr val="tx2">
                    <a:lumMod val="75000"/>
                  </a:schemeClr>
                </a:solidFill>
              </a:rPr>
              <a:t>Стратегия поиска в ширину предусматривает переход в первую очередь к подцели того же уровня. </a:t>
            </a:r>
          </a:p>
          <a:p>
            <a:r>
              <a:rPr lang="ru-RU" sz="2800" i="1" dirty="0">
                <a:solidFill>
                  <a:schemeClr val="tx2">
                    <a:lumMod val="75000"/>
                  </a:schemeClr>
                </a:solidFill>
              </a:rPr>
              <a:t>Если в Прологе имеются альтернативные решения на каком-либо уровне, то на этом уровне используется стратегия в ширину.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0964" y="188640"/>
            <a:ext cx="648595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DDC4C1-7FB0-4F0B-90A8-28E1E476D825}"/>
              </a:ext>
            </a:extLst>
          </p:cNvPr>
          <p:cNvSpPr/>
          <p:nvPr/>
        </p:nvSpPr>
        <p:spPr>
          <a:xfrm>
            <a:off x="467544" y="4653136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      Если удается разбить на подзадачи (сферы, подцели) таким образом, что достаточно решения одной подзадачи (достижения одной подцели), то данная стратегия сильно уменьшает время поиска решения 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16632"/>
            <a:ext cx="6791835" cy="3792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A0FAEE-372F-415F-BDEC-6C7EC5024CAD}"/>
              </a:ext>
            </a:extLst>
          </p:cNvPr>
          <p:cNvSpPr/>
          <p:nvPr/>
        </p:nvSpPr>
        <p:spPr>
          <a:xfrm>
            <a:off x="539552" y="3879046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       Задача сводится к уменьшению пространства состояний путем удаления в нем ветвей, не перспективных для поиска успешного решения. </a:t>
            </a:r>
          </a:p>
          <a:p>
            <a:r>
              <a:rPr lang="ru-RU" sz="2400" i="1" dirty="0">
                <a:solidFill>
                  <a:schemeClr val="tx2">
                    <a:lumMod val="75000"/>
                  </a:schemeClr>
                </a:solidFill>
              </a:rPr>
              <a:t>      Например, с каждой вершиной может быть связана продукция, в которой указано условие ее применимости. Тогда при работе МЛВ могут участвовать только те правила, в которых сработало условие применимости.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86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28596" y="2071678"/>
            <a:ext cx="79296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МЛВ в продукционных системах</a:t>
            </a:r>
            <a:endParaRPr kumimoji="0" lang="ru-RU" sz="48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870963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85860"/>
            <a:ext cx="8186976" cy="429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570" y="714356"/>
            <a:ext cx="807249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1455</Words>
  <Application>Microsoft Office PowerPoint</Application>
  <PresentationFormat>Экран (4:3)</PresentationFormat>
  <Paragraphs>192</Paragraphs>
  <Slides>53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Wingdings</vt:lpstr>
      <vt:lpstr>Тема Office</vt:lpstr>
      <vt:lpstr>Точечный рисунок</vt:lpstr>
      <vt:lpstr>Механизм логического вывода (интерпретатор знаний,  решатель задач, машина вывода)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общем виде продукционная система и МЛВ представляется</vt:lpstr>
      <vt:lpstr>Интерпретатор представляется</vt:lpstr>
      <vt:lpstr>Процесс выбора из множеств F и R активных фактов и правил</vt:lpstr>
      <vt:lpstr>Простейший случай получения активных фактов: </vt:lpstr>
      <vt:lpstr>Презентация PowerPoint</vt:lpstr>
      <vt:lpstr>Условия порождения нового факта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 сопоставления</vt:lpstr>
      <vt:lpstr>Процесс выполнения </vt:lpstr>
      <vt:lpstr>Процесс разрешения конфликтов</vt:lpstr>
      <vt:lpstr>Схема МЛВ</vt:lpstr>
      <vt:lpstr>Презентация PowerPoint</vt:lpstr>
      <vt:lpstr>Механизм логического вывода применительно к фреймам</vt:lpstr>
      <vt:lpstr>Означивание по конъюнкции слотов</vt:lpstr>
      <vt:lpstr>Означивание по конъюнкции группы слотов</vt:lpstr>
      <vt:lpstr>Означивание по достаточному признаку  (по информативному слоту)</vt:lpstr>
      <vt:lpstr>Означивание по порогу</vt:lpstr>
      <vt:lpstr>Способы управления выводом во фреймовых системах</vt:lpstr>
      <vt:lpstr>Презентация PowerPoint</vt:lpstr>
      <vt:lpstr>Презентация PowerPoint</vt:lpstr>
      <vt:lpstr>Презентация PowerPoint</vt:lpstr>
      <vt:lpstr>Механизм наследования</vt:lpstr>
      <vt:lpstr>Презентация PowerPoint</vt:lpstr>
      <vt:lpstr>Презентация PowerPoint</vt:lpstr>
      <vt:lpstr>Механизм логического вывода в семантических сетях</vt:lpstr>
      <vt:lpstr>Способы вывода:</vt:lpstr>
      <vt:lpstr>Презентация PowerPoint</vt:lpstr>
      <vt:lpstr>Презентация PowerPoint</vt:lpstr>
      <vt:lpstr>Что такое средние разряды?</vt:lpstr>
      <vt:lpstr>Стратегии МЛВ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Win 10 Pro</cp:lastModifiedBy>
  <cp:revision>158</cp:revision>
  <dcterms:created xsi:type="dcterms:W3CDTF">2015-09-09T19:02:18Z</dcterms:created>
  <dcterms:modified xsi:type="dcterms:W3CDTF">2022-08-22T20:31:34Z</dcterms:modified>
</cp:coreProperties>
</file>