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2" r:id="rId12"/>
    <p:sldId id="283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EE155-3568-4E67-81DD-D20348F99D73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B20C-6CF2-4421-9EE6-27C90C84EA6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EB20C-6CF2-4421-9EE6-27C90C84EA66}" type="slidenum">
              <a:rPr lang="ru-RU" smtClean="0"/>
              <a:t>19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928957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accent2">
                    <a:lumMod val="75000"/>
                  </a:schemeClr>
                </a:solidFill>
              </a:rPr>
              <a:t>Семантический интерфейс</a:t>
            </a:r>
            <a:endParaRPr lang="ru-RU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357167"/>
            <a:ext cx="7886728" cy="1143007"/>
          </a:xfrm>
        </p:spPr>
        <p:txBody>
          <a:bodyPr>
            <a:normAutofit/>
          </a:bodyPr>
          <a:lstStyle/>
          <a:p>
            <a:r>
              <a:rPr lang="ru-RU" sz="3200" i="1" dirty="0">
                <a:solidFill>
                  <a:schemeClr val="accent2">
                    <a:lumMod val="50000"/>
                  </a:schemeClr>
                </a:solidFill>
              </a:rPr>
              <a:t>Пример структуры</a:t>
            </a:r>
            <a:r>
              <a:rPr lang="ru-RU" sz="3200" dirty="0">
                <a:solidFill>
                  <a:schemeClr val="accent2">
                    <a:lumMod val="50000"/>
                  </a:schemeClr>
                </a:solidFill>
              </a:rPr>
              <a:t> прикладной единицы базы знаний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403097" y="2071678"/>
          <a:ext cx="8135875" cy="364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Точечный рисунок" r:id="rId3" imgW="4829622" imgH="2343137" progId="Paint.Picture">
                  <p:embed/>
                </p:oleObj>
              </mc:Choice>
              <mc:Fallback>
                <p:oleObj name="Точечный рисунок" r:id="rId3" imgW="4829622" imgH="2343137" progId="Paint.Picture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97" y="2071678"/>
                        <a:ext cx="8135875" cy="364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357167"/>
            <a:ext cx="7886728" cy="551553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chemeClr val="accent2">
                    <a:lumMod val="50000"/>
                  </a:schemeClr>
                </a:solidFill>
              </a:rPr>
              <a:t>Назначение элементов первой части структуры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B7247E1-20B9-4BD6-A406-E13D157674E3}"/>
              </a:ext>
            </a:extLst>
          </p:cNvPr>
          <p:cNvSpPr/>
          <p:nvPr/>
        </p:nvSpPr>
        <p:spPr>
          <a:xfrm>
            <a:off x="0" y="1052736"/>
            <a:ext cx="88204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/>
              <a:t> </a:t>
            </a:r>
            <a:r>
              <a:rPr lang="en-US" sz="2000" i="1" dirty="0">
                <a:solidFill>
                  <a:srgbClr val="C00000"/>
                </a:solidFill>
              </a:rPr>
              <a:t>Hi</a:t>
            </a:r>
            <a:r>
              <a:rPr lang="ru-RU" sz="2000" dirty="0">
                <a:solidFill>
                  <a:srgbClr val="C00000"/>
                </a:solidFill>
              </a:rPr>
              <a:t>- </a:t>
            </a:r>
            <a:r>
              <a:rPr lang="ru-RU" sz="2000" dirty="0"/>
              <a:t>выражает отдельную сущность, которая эффективность поиска знаний (может быть именем модуля БЗ и т.п.).</a:t>
            </a:r>
          </a:p>
          <a:p>
            <a:r>
              <a:rPr lang="ru-RU" sz="2000" dirty="0"/>
              <a:t> </a:t>
            </a:r>
            <a:r>
              <a:rPr lang="en-US" sz="2000" i="1" dirty="0">
                <a:solidFill>
                  <a:srgbClr val="C00000"/>
                </a:solidFill>
              </a:rPr>
              <a:t>Nj</a:t>
            </a:r>
            <a:r>
              <a:rPr lang="ru-RU" sz="2000" dirty="0"/>
              <a:t>- используется неявно при диалоге или при получении нового факта из БЗ.</a:t>
            </a:r>
          </a:p>
          <a:p>
            <a:r>
              <a:rPr lang="ru-RU" sz="2000" dirty="0"/>
              <a:t>(На один ЗАПРОС может быть несколько РЕЗУЛЬТАТОВ</a:t>
            </a:r>
            <a:r>
              <a:rPr lang="ru-RU" sz="2000" i="1" dirty="0"/>
              <a:t>. </a:t>
            </a:r>
            <a:r>
              <a:rPr lang="en-US" sz="2000" i="1" dirty="0"/>
              <a:t>Hi </a:t>
            </a:r>
            <a:r>
              <a:rPr lang="ru-RU" sz="2000" i="1" dirty="0"/>
              <a:t>и</a:t>
            </a:r>
            <a:r>
              <a:rPr lang="en-US" sz="2000" i="1" dirty="0"/>
              <a:t> Nj </a:t>
            </a:r>
            <a:r>
              <a:rPr lang="ru-RU" sz="2000" dirty="0"/>
              <a:t>являются связующими элементами между частями , т.е. дублируются.)</a:t>
            </a:r>
          </a:p>
          <a:p>
            <a:r>
              <a:rPr lang="en-US" sz="2000" i="1" dirty="0">
                <a:solidFill>
                  <a:srgbClr val="C00000"/>
                </a:solidFill>
              </a:rPr>
              <a:t>F1</a:t>
            </a:r>
            <a:r>
              <a:rPr lang="ru-RU" sz="2000" dirty="0"/>
              <a:t>  - определяет, чем конкретно является первый элемент. В реализации может быть выделено несколько значений флага:   </a:t>
            </a:r>
          </a:p>
          <a:p>
            <a:r>
              <a:rPr lang="ru-RU" sz="2000" dirty="0"/>
              <a:t>	</a:t>
            </a:r>
            <a:r>
              <a:rPr lang="ru-RU" sz="2000" dirty="0">
                <a:solidFill>
                  <a:srgbClr val="0070C0"/>
                </a:solidFill>
              </a:rPr>
              <a:t>«-2» </a:t>
            </a:r>
            <a:r>
              <a:rPr lang="ru-RU" sz="2000" dirty="0"/>
              <a:t>- означает, что поле </a:t>
            </a:r>
            <a:r>
              <a:rPr lang="en-US" sz="2000" i="1" dirty="0" err="1"/>
              <a:t>Wk</a:t>
            </a:r>
            <a:r>
              <a:rPr lang="ru-RU" sz="2000" i="1" dirty="0"/>
              <a:t> </a:t>
            </a:r>
            <a:r>
              <a:rPr lang="ru-RU" sz="2000" dirty="0"/>
              <a:t>  является утверждением ЭС; </a:t>
            </a:r>
          </a:p>
          <a:p>
            <a:r>
              <a:rPr lang="ru-RU" sz="2000" dirty="0"/>
              <a:t>	</a:t>
            </a:r>
            <a:r>
              <a:rPr lang="ru-RU" sz="2000" dirty="0">
                <a:solidFill>
                  <a:srgbClr val="0070C0"/>
                </a:solidFill>
              </a:rPr>
              <a:t>«-1» </a:t>
            </a:r>
            <a:r>
              <a:rPr lang="ru-RU" sz="2000" dirty="0"/>
              <a:t>- означает, что поле </a:t>
            </a:r>
            <a:r>
              <a:rPr lang="en-US" sz="2000" i="1" dirty="0" err="1"/>
              <a:t>Wk</a:t>
            </a:r>
            <a:r>
              <a:rPr lang="ru-RU" sz="2000" dirty="0"/>
              <a:t>  является рекомендуемым действием для </a:t>
            </a:r>
            <a:r>
              <a:rPr lang="en-US" sz="2000" dirty="0"/>
              <a:t>	</a:t>
            </a:r>
            <a:r>
              <a:rPr lang="ru-RU" sz="2000" dirty="0"/>
              <a:t>пользователя; </a:t>
            </a:r>
          </a:p>
          <a:p>
            <a:r>
              <a:rPr lang="ru-RU" sz="2000" dirty="0"/>
              <a:t>	</a:t>
            </a:r>
            <a:r>
              <a:rPr lang="ru-RU" sz="2000" dirty="0">
                <a:solidFill>
                  <a:srgbClr val="0070C0"/>
                </a:solidFill>
              </a:rPr>
              <a:t>«0» </a:t>
            </a:r>
            <a:r>
              <a:rPr lang="ru-RU" sz="2000" dirty="0"/>
              <a:t>-означает, что поле </a:t>
            </a:r>
            <a:r>
              <a:rPr lang="en-US" sz="2000" i="1" dirty="0" err="1"/>
              <a:t>Wk</a:t>
            </a:r>
            <a:r>
              <a:rPr lang="ru-RU" sz="2000" dirty="0"/>
              <a:t>  является вопросом, который необходимо </a:t>
            </a:r>
            <a:r>
              <a:rPr lang="en-US" sz="2000" dirty="0"/>
              <a:t>	</a:t>
            </a:r>
            <a:r>
              <a:rPr lang="ru-RU" sz="2000" dirty="0"/>
              <a:t>задать </a:t>
            </a:r>
            <a:r>
              <a:rPr lang="en-US" sz="2000" dirty="0"/>
              <a:t>	</a:t>
            </a:r>
            <a:r>
              <a:rPr lang="ru-RU" sz="2000" dirty="0"/>
              <a:t>пользователю;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u-RU" sz="2000" dirty="0">
                <a:solidFill>
                  <a:srgbClr val="0070C0"/>
                </a:solidFill>
              </a:rPr>
              <a:t>«</a:t>
            </a:r>
            <a:r>
              <a:rPr lang="en-US" sz="2000" dirty="0">
                <a:solidFill>
                  <a:srgbClr val="0070C0"/>
                </a:solidFill>
              </a:rPr>
              <a:t>1..m</a:t>
            </a:r>
            <a:r>
              <a:rPr lang="ru-RU" sz="2000" dirty="0">
                <a:solidFill>
                  <a:srgbClr val="0070C0"/>
                </a:solidFill>
              </a:rPr>
              <a:t> » </a:t>
            </a:r>
            <a:r>
              <a:rPr lang="ru-RU" sz="2000" dirty="0"/>
              <a:t>- означает, что поле </a:t>
            </a:r>
            <a:r>
              <a:rPr lang="en-US" sz="2000" i="1" dirty="0" err="1"/>
              <a:t>Wk</a:t>
            </a:r>
            <a:r>
              <a:rPr lang="ru-RU" sz="2000" dirty="0"/>
              <a:t>  является правилом, имеющим </a:t>
            </a:r>
            <a:r>
              <a:rPr lang="en-US" sz="2000" dirty="0"/>
              <a:t>	</a:t>
            </a:r>
            <a:r>
              <a:rPr lang="ru-RU" sz="2000" dirty="0"/>
              <a:t>конкретный номер от 1 до </a:t>
            </a:r>
            <a:r>
              <a:rPr lang="en-US" sz="2000" dirty="0"/>
              <a:t>N</a:t>
            </a:r>
            <a:r>
              <a:rPr lang="ru-RU" sz="2000" dirty="0"/>
              <a:t>.</a:t>
            </a:r>
          </a:p>
          <a:p>
            <a:r>
              <a:rPr lang="ru-RU" sz="2000" dirty="0"/>
              <a:t> </a:t>
            </a:r>
            <a:r>
              <a:rPr lang="en-US" sz="2000" i="1" dirty="0" err="1">
                <a:solidFill>
                  <a:srgbClr val="C00000"/>
                </a:solidFill>
              </a:rPr>
              <a:t>Wk</a:t>
            </a:r>
            <a:r>
              <a:rPr lang="ru-RU" sz="2000" dirty="0"/>
              <a:t> - представляет собой поле, значение которого определяется флагом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176493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357167"/>
            <a:ext cx="7886728" cy="551553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chemeClr val="accent2">
                    <a:lumMod val="50000"/>
                  </a:schemeClr>
                </a:solidFill>
              </a:rPr>
              <a:t>Назначение элементов второй части структуры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B7247E1-20B9-4BD6-A406-E13D157674E3}"/>
              </a:ext>
            </a:extLst>
          </p:cNvPr>
          <p:cNvSpPr/>
          <p:nvPr/>
        </p:nvSpPr>
        <p:spPr>
          <a:xfrm>
            <a:off x="161764" y="1484784"/>
            <a:ext cx="88204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F</a:t>
            </a:r>
            <a:r>
              <a:rPr lang="ru-RU" sz="2000" i="1" dirty="0">
                <a:solidFill>
                  <a:srgbClr val="C00000"/>
                </a:solidFill>
              </a:rPr>
              <a:t>2</a:t>
            </a:r>
            <a:r>
              <a:rPr lang="ru-RU" sz="2000" dirty="0"/>
              <a:t>  - определяет поле </a:t>
            </a:r>
            <a:r>
              <a:rPr lang="en-US" sz="2000" dirty="0"/>
              <a:t>Z</a:t>
            </a:r>
            <a:r>
              <a:rPr lang="ru-RU" sz="2000" dirty="0"/>
              <a:t> :   </a:t>
            </a:r>
          </a:p>
          <a:p>
            <a:r>
              <a:rPr lang="ru-RU" sz="2000" dirty="0"/>
              <a:t>	</a:t>
            </a:r>
            <a:r>
              <a:rPr lang="ru-RU" sz="2000" dirty="0">
                <a:solidFill>
                  <a:srgbClr val="0070C0"/>
                </a:solidFill>
              </a:rPr>
              <a:t>«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ru-RU" sz="2000" dirty="0">
                <a:solidFill>
                  <a:srgbClr val="0070C0"/>
                </a:solidFill>
              </a:rPr>
              <a:t>» </a:t>
            </a:r>
            <a:r>
              <a:rPr lang="ru-RU" sz="2000" dirty="0"/>
              <a:t>- означает, что заключение отсутствует и нужно перейти к </a:t>
            </a:r>
            <a:r>
              <a:rPr lang="en-US" sz="2000" dirty="0"/>
              <a:t>	</a:t>
            </a:r>
            <a:r>
              <a:rPr lang="ru-RU" sz="2000" dirty="0"/>
              <a:t>следующему запросу;  </a:t>
            </a:r>
          </a:p>
          <a:p>
            <a:r>
              <a:rPr lang="ru-RU" sz="2000" dirty="0"/>
              <a:t>	</a:t>
            </a:r>
            <a:r>
              <a:rPr lang="ru-RU" sz="2000" dirty="0">
                <a:solidFill>
                  <a:srgbClr val="0070C0"/>
                </a:solidFill>
              </a:rPr>
              <a:t> «</a:t>
            </a:r>
            <a:r>
              <a:rPr lang="en-US" sz="2000" dirty="0">
                <a:solidFill>
                  <a:srgbClr val="0070C0"/>
                </a:solidFill>
              </a:rPr>
              <a:t>1..n</a:t>
            </a:r>
            <a:r>
              <a:rPr lang="ru-RU" sz="2000" dirty="0">
                <a:solidFill>
                  <a:srgbClr val="0070C0"/>
                </a:solidFill>
              </a:rPr>
              <a:t>» </a:t>
            </a:r>
            <a:r>
              <a:rPr lang="ru-RU" sz="2000" dirty="0"/>
              <a:t>- означает, что поле </a:t>
            </a:r>
            <a:r>
              <a:rPr lang="en-US" sz="2000" dirty="0"/>
              <a:t>Z</a:t>
            </a:r>
            <a:r>
              <a:rPr lang="ru-RU" sz="2000" dirty="0"/>
              <a:t> является заключающей частью правила, </a:t>
            </a:r>
            <a:r>
              <a:rPr lang="en-US" sz="2000" dirty="0"/>
              <a:t>	</a:t>
            </a:r>
            <a:r>
              <a:rPr lang="ru-RU" sz="2000" dirty="0"/>
              <a:t>которое имеет конкретный номер от 1 до </a:t>
            </a:r>
            <a:r>
              <a:rPr lang="en-US" sz="2000" dirty="0"/>
              <a:t>n</a:t>
            </a:r>
            <a:r>
              <a:rPr lang="ru-RU" sz="2000" dirty="0"/>
              <a:t>.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ru-RU" sz="2000" dirty="0"/>
              <a:t> </a:t>
            </a:r>
            <a:r>
              <a:rPr lang="en-US" sz="2000" i="1" dirty="0">
                <a:solidFill>
                  <a:srgbClr val="C00000"/>
                </a:solidFill>
              </a:rPr>
              <a:t>O</a:t>
            </a:r>
            <a:r>
              <a:rPr lang="ru-RU" sz="2000" dirty="0"/>
              <a:t> - участвует в процессе диалога ЭС с пользователем.</a:t>
            </a:r>
            <a:r>
              <a:rPr lang="en-US" sz="2000" dirty="0"/>
              <a:t> </a:t>
            </a:r>
            <a:r>
              <a:rPr lang="ru-RU" sz="2000" dirty="0"/>
              <a:t>Представляет собой предполагаемый ответ пользователя на вопрос, поставленный ЭС.</a:t>
            </a:r>
            <a:endParaRPr lang="en-US" sz="2000" dirty="0"/>
          </a:p>
          <a:p>
            <a:r>
              <a:rPr lang="ru-RU" sz="2000" i="1" dirty="0">
                <a:solidFill>
                  <a:srgbClr val="C00000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Z </a:t>
            </a:r>
            <a:r>
              <a:rPr lang="ru-RU" sz="2000" dirty="0"/>
              <a:t>- заключающая часть правила или ссылка на фрейм.</a:t>
            </a:r>
          </a:p>
          <a:p>
            <a:r>
              <a:rPr lang="en-US" sz="2000" i="1" dirty="0">
                <a:solidFill>
                  <a:srgbClr val="C00000"/>
                </a:solidFill>
              </a:rPr>
              <a:t>F3</a:t>
            </a:r>
            <a:r>
              <a:rPr lang="en-US" sz="2000" dirty="0"/>
              <a:t> </a:t>
            </a:r>
            <a:r>
              <a:rPr lang="ru-RU" sz="2000" dirty="0"/>
              <a:t>- необходим для группы правил, в которых заключающая часть представляет собой ссылку на фрейм. «0» означает, что не имеет место переход к фреймам, а «1» - имеет место.</a:t>
            </a:r>
          </a:p>
          <a:p>
            <a:r>
              <a:rPr lang="en-US" sz="2000" i="1" dirty="0">
                <a:solidFill>
                  <a:srgbClr val="C00000"/>
                </a:solidFill>
              </a:rPr>
              <a:t>Ns</a:t>
            </a:r>
            <a:r>
              <a:rPr lang="ru-RU" sz="2000" i="1" dirty="0">
                <a:solidFill>
                  <a:srgbClr val="C00000"/>
                </a:solidFill>
              </a:rPr>
              <a:t> </a:t>
            </a:r>
            <a:r>
              <a:rPr lang="ru-RU" sz="2000" dirty="0"/>
              <a:t> - не имеет конкретного значения в том случае, если экспертиза по какой-либо гипотезе не нужна или закончена.</a:t>
            </a:r>
          </a:p>
        </p:txBody>
      </p:sp>
    </p:spTree>
    <p:extLst>
      <p:ext uri="{BB962C8B-B14F-4D97-AF65-F5344CB8AC3E}">
        <p14:creationId xmlns:p14="http://schemas.microsoft.com/office/powerpoint/2010/main" val="139391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89"/>
            <a:ext cx="7772400" cy="121444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Основные принципы проектирования МН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4643446"/>
            <a:ext cx="8001056" cy="1143008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6">
                    <a:lumMod val="50000"/>
                  </a:schemeClr>
                </a:solidFill>
              </a:rPr>
              <a:t>Какую роль играет МН ?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1214414" y="2000240"/>
          <a:ext cx="6257945" cy="2278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Точечный рисунок" r:id="rId3" imgW="2677607" imgH="971686" progId="Paint.Picture">
                  <p:embed/>
                </p:oleObj>
              </mc:Choice>
              <mc:Fallback>
                <p:oleObj name="Точечный рисунок" r:id="rId3" imgW="2677607" imgH="971686" progId="Paint.Picture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000240"/>
                        <a:ext cx="6257945" cy="22788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214445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Операции МН: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714488"/>
            <a:ext cx="8286808" cy="4500594"/>
          </a:xfrm>
        </p:spPr>
        <p:txBody>
          <a:bodyPr>
            <a:normAutofit/>
          </a:bodyPr>
          <a:lstStyle/>
          <a:p>
            <a:pPr lvl="0" algn="l" hangingPunct="0">
              <a:buFont typeface="Wingdings" pitchFamily="2" charset="2"/>
              <a:buChar char="Ø"/>
            </a:pPr>
            <a:r>
              <a:rPr lang="ru-RU" sz="4000" dirty="0">
                <a:solidFill>
                  <a:srgbClr val="7030A0"/>
                </a:solidFill>
              </a:rPr>
              <a:t> преобразование </a:t>
            </a:r>
            <a:r>
              <a:rPr lang="en-US" sz="4000" dirty="0">
                <a:solidFill>
                  <a:srgbClr val="7030A0"/>
                </a:solidFill>
              </a:rPr>
              <a:t>SI</a:t>
            </a:r>
            <a:r>
              <a:rPr lang="ru-RU" sz="4000" dirty="0">
                <a:solidFill>
                  <a:srgbClr val="7030A0"/>
                </a:solidFill>
              </a:rPr>
              <a:t> из одной формы представления в другую;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sz="4000" dirty="0">
                <a:solidFill>
                  <a:srgbClr val="7030A0"/>
                </a:solidFill>
              </a:rPr>
              <a:t> преобразование первичной  </a:t>
            </a:r>
            <a:r>
              <a:rPr lang="en-US" sz="4000" dirty="0">
                <a:solidFill>
                  <a:srgbClr val="7030A0"/>
                </a:solidFill>
              </a:rPr>
              <a:t>SI </a:t>
            </a:r>
            <a:r>
              <a:rPr lang="ru-RU" sz="4000" dirty="0">
                <a:solidFill>
                  <a:srgbClr val="7030A0"/>
                </a:solidFill>
              </a:rPr>
              <a:t>во вторичную; 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sz="4000" dirty="0">
                <a:solidFill>
                  <a:srgbClr val="7030A0"/>
                </a:solidFill>
              </a:rPr>
              <a:t> добавление знаний; 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sz="4000" dirty="0">
                <a:solidFill>
                  <a:srgbClr val="7030A0"/>
                </a:solidFill>
              </a:rPr>
              <a:t> удаление знаний и др.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285883"/>
          </a:xfrm>
        </p:spPr>
        <p:txBody>
          <a:bodyPr/>
          <a:lstStyle/>
          <a:p>
            <a:r>
              <a:rPr lang="ru-RU" b="1" dirty="0">
                <a:solidFill>
                  <a:srgbClr val="7030A0"/>
                </a:solidFill>
              </a:rPr>
              <a:t>Особенности реализации МН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1500174"/>
            <a:ext cx="7715304" cy="4929222"/>
          </a:xfrm>
        </p:spPr>
        <p:txBody>
          <a:bodyPr>
            <a:normAutofit fontScale="85000" lnSpcReduction="10000"/>
          </a:bodyPr>
          <a:lstStyle/>
          <a:p>
            <a:pPr lvl="0" algn="l" hangingPunct="0">
              <a:buFont typeface="Wingdings" pitchFamily="2" charset="2"/>
              <a:buChar char="Ø"/>
            </a:pPr>
            <a:r>
              <a:rPr lang="ru-RU" dirty="0">
                <a:solidFill>
                  <a:srgbClr val="002060"/>
                </a:solidFill>
              </a:rPr>
              <a:t>МН должен давать возможность работы 	пользователя не программиста.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>
                <a:solidFill>
                  <a:srgbClr val="002060"/>
                </a:solidFill>
              </a:rPr>
              <a:t> МН должен позволить сократить время 	переноса знаний от эксперта в БЗ. 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>
                <a:solidFill>
                  <a:srgbClr val="002060"/>
                </a:solidFill>
              </a:rPr>
              <a:t> МН должен выполнять следующие функции:</a:t>
            </a:r>
          </a:p>
          <a:p>
            <a:pPr lvl="1" algn="l" hangingPunct="0">
              <a:buFont typeface="Arial" pitchFamily="34" charset="0"/>
              <a:buChar char="•"/>
            </a:pP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Функция извлечение знаний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lvl="1" algn="l" hangingPunct="0">
              <a:buFont typeface="Arial" pitchFamily="34" charset="0"/>
              <a:buChar char="•"/>
            </a:pP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Функция структуризации знаний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lvl="1" algn="l" hangingPunct="0">
              <a:buFont typeface="Arial" pitchFamily="34" charset="0"/>
              <a:buChar char="•"/>
            </a:pP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Функция проверки на существование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lvl="1" algn="l" hangingPunct="0">
              <a:buFont typeface="Arial" pitchFamily="34" charset="0"/>
              <a:buChar char="•"/>
            </a:pP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Функция добавления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lvl="1" algn="l" hangingPunct="0">
              <a:buFont typeface="Arial" pitchFamily="34" charset="0"/>
              <a:buChar char="•"/>
            </a:pP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Функция модифицирования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lvl="1" algn="l" hangingPunct="0">
              <a:buFont typeface="Arial" pitchFamily="34" charset="0"/>
              <a:buChar char="•"/>
            </a:pP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Функция удаления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lvl="1" algn="l" hangingPunct="0">
              <a:buFont typeface="Arial" pitchFamily="34" charset="0"/>
              <a:buChar char="•"/>
            </a:pP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Функция проверки на непротиворечивость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4500594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Основные принципы проектирования модуля объяснения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5214974"/>
          </a:xfrm>
        </p:spPr>
        <p:txBody>
          <a:bodyPr>
            <a:normAutofit fontScale="90000"/>
          </a:bodyPr>
          <a:lstStyle/>
          <a:p>
            <a:pPr hangingPunct="0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Назначение модуля объяснений - </a:t>
            </a:r>
            <a:r>
              <a:rPr lang="ru-RU" dirty="0">
                <a:solidFill>
                  <a:srgbClr val="7030A0"/>
                </a:solidFill>
              </a:rPr>
              <a:t>сделать ЭС «прозрачной» для пользователя, т.е. предоставить пользователю возможность понимать логику действий ЭС, дать надежную гарантию правильности полученных результатов.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Типы объяснений: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052735"/>
            <a:ext cx="8496944" cy="5544615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причинные объяснения 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</a:rPr>
              <a:t>(вскрывают причинные взаимосвязи между явлениями)</a:t>
            </a:r>
          </a:p>
          <a:p>
            <a:pPr algn="l">
              <a:buFont typeface="Wingdings" pitchFamily="2" charset="2"/>
              <a:buChar char="ü"/>
            </a:pP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объяснения на основе 	теоретических законов </a:t>
            </a:r>
          </a:p>
          <a:p>
            <a:pPr algn="l">
              <a:buFont typeface="Wingdings" pitchFamily="2" charset="2"/>
              <a:buChar char="ü"/>
            </a:pP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функциональные объяснения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</a:rPr>
              <a:t>(сводятся к установлению функций, выполняемых определенной частью системы)</a:t>
            </a:r>
          </a:p>
          <a:p>
            <a:pPr algn="l">
              <a:buFont typeface="Wingdings" pitchFamily="2" charset="2"/>
              <a:buChar char="ü"/>
            </a:pP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структурное объяснение 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</a:rPr>
              <a:t>(используют описание структуры, которая обеспечивает выполнение функций и поведение объясняемой системы)</a:t>
            </a:r>
          </a:p>
          <a:p>
            <a:pPr algn="l">
              <a:buFont typeface="Wingdings" pitchFamily="2" charset="2"/>
              <a:buChar char="ü"/>
            </a:pP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историческое объяснение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</a:rPr>
              <a:t>( раскрывает условия, причины и законы, которые привели к текущему состоянию системы)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2428892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Модуль объяснения как </a:t>
            </a:r>
            <a:r>
              <a:rPr lang="en-US" sz="3600" dirty="0"/>
              <a:t>SO</a:t>
            </a:r>
            <a:r>
              <a:rPr lang="ru-RU" sz="3600" dirty="0"/>
              <a:t> должен находиться в отношении </a:t>
            </a: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«семантического доминирования»</a:t>
            </a:r>
            <a:r>
              <a:rPr lang="ru-RU" sz="3600" dirty="0"/>
              <a:t> над пользователем ЭС и самой ЭС как над </a:t>
            </a:r>
            <a:r>
              <a:rPr lang="en-US" sz="3600" dirty="0"/>
              <a:t>SO</a:t>
            </a:r>
            <a:r>
              <a:rPr lang="ru-RU" sz="3600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2564904"/>
            <a:ext cx="8352928" cy="3456384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7030A0"/>
                </a:solidFill>
              </a:rPr>
              <a:t>Нестабильная  </a:t>
            </a:r>
            <a:r>
              <a:rPr lang="en-US" dirty="0">
                <a:solidFill>
                  <a:srgbClr val="7030A0"/>
                </a:solidFill>
              </a:rPr>
              <a:t>ISS</a:t>
            </a:r>
            <a:r>
              <a:rPr lang="ru-RU" dirty="0">
                <a:solidFill>
                  <a:srgbClr val="7030A0"/>
                </a:solidFill>
              </a:rPr>
              <a:t> может стать стабильной, если ввести третий (внешний) семантический объект, обладающий свойством доминирования.</a:t>
            </a:r>
            <a:endParaRPr lang="en-US" dirty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pPr algn="l"/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Принцип стабильности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.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Информационная семантическая система является стабильной, если она внутренне совместима и внешне не изолирована.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28588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Структура дуальной </a:t>
            </a: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ISS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377050"/>
            <a:ext cx="6072230" cy="526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7772400" cy="1071569"/>
          </a:xfrm>
        </p:spPr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Два вида вопросов МО: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1538" y="1928802"/>
            <a:ext cx="7072362" cy="4357718"/>
          </a:xfrm>
        </p:spPr>
        <p:txBody>
          <a:bodyPr/>
          <a:lstStyle/>
          <a:p>
            <a:pPr lvl="0" algn="l" hangingPunct="0">
              <a:buFont typeface="Wingdings" pitchFamily="2" charset="2"/>
              <a:buChar char="Ø"/>
            </a:pPr>
            <a:r>
              <a:rPr lang="ru-RU" sz="4000" dirty="0">
                <a:solidFill>
                  <a:schemeClr val="accent6">
                    <a:lumMod val="50000"/>
                  </a:schemeClr>
                </a:solidFill>
              </a:rPr>
              <a:t>вопросы о действиях ЭС 	(связаны с объяснением 	работы ЭС);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sz="4000" dirty="0">
                <a:solidFill>
                  <a:schemeClr val="accent6">
                    <a:lumMod val="50000"/>
                  </a:schemeClr>
                </a:solidFill>
              </a:rPr>
              <a:t> вопросы, касающиеся базы 	знаний (знания о самой 	ЭС).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6">
                    <a:lumMod val="50000"/>
                  </a:schemeClr>
                </a:solidFill>
              </a:rPr>
              <a:t>Какую роль играет МО ?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ru-RU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1085" y="1000107"/>
            <a:ext cx="5042683" cy="294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0715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Виды семантических объектов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785926"/>
            <a:ext cx="7458100" cy="4379378"/>
          </a:xfrm>
        </p:spPr>
        <p:txBody>
          <a:bodyPr>
            <a:normAutofit fontScale="85000" lnSpcReduction="10000"/>
          </a:bodyPr>
          <a:lstStyle/>
          <a:p>
            <a:pPr algn="l" hangingPunct="0">
              <a:buFont typeface="Wingdings" pitchFamily="2" charset="2"/>
              <a:buChar char="ü"/>
            </a:pPr>
            <a:r>
              <a:rPr lang="en-US" i="1" dirty="0">
                <a:solidFill>
                  <a:srgbClr val="7030A0"/>
                </a:solidFill>
              </a:rPr>
              <a:t>SO</a:t>
            </a:r>
            <a:r>
              <a:rPr lang="ru-RU" i="1" dirty="0">
                <a:solidFill>
                  <a:srgbClr val="7030A0"/>
                </a:solidFill>
              </a:rPr>
              <a:t> "источник".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Генерирует </a:t>
            </a:r>
            <a:r>
              <a:rPr lang="en-US" dirty="0">
                <a:solidFill>
                  <a:srgbClr val="002060"/>
                </a:solidFill>
              </a:rPr>
              <a:t>SI</a:t>
            </a:r>
            <a:r>
              <a:rPr lang="ru-RU" dirty="0">
                <a:solidFill>
                  <a:srgbClr val="002060"/>
                </a:solidFill>
              </a:rPr>
              <a:t>.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Заключается в производстве, предъявлении или воспроизведении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  <a:p>
            <a:pPr algn="l" hangingPunct="0"/>
            <a:r>
              <a:rPr lang="ru-RU" dirty="0">
                <a:solidFill>
                  <a:srgbClr val="002060"/>
                </a:solidFill>
              </a:rPr>
              <a:t>			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en-US" i="1" dirty="0">
                <a:solidFill>
                  <a:srgbClr val="7030A0"/>
                </a:solidFill>
              </a:rPr>
              <a:t>SO</a:t>
            </a:r>
            <a:r>
              <a:rPr lang="ru-RU" i="1" dirty="0">
                <a:solidFill>
                  <a:srgbClr val="7030A0"/>
                </a:solidFill>
              </a:rPr>
              <a:t> "приемник".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"Понимает" </a:t>
            </a:r>
            <a:r>
              <a:rPr lang="en-US" dirty="0">
                <a:solidFill>
                  <a:srgbClr val="002060"/>
                </a:solidFill>
              </a:rPr>
              <a:t>SI</a:t>
            </a:r>
            <a:r>
              <a:rPr lang="ru-RU" dirty="0">
                <a:solidFill>
                  <a:srgbClr val="002060"/>
                </a:solidFill>
              </a:rPr>
              <a:t> и принимает 			решение по ней.</a:t>
            </a:r>
          </a:p>
          <a:p>
            <a:pPr algn="l" hangingPunct="0"/>
            <a:r>
              <a:rPr lang="ru-RU" dirty="0">
                <a:solidFill>
                  <a:srgbClr val="002060"/>
                </a:solidFill>
              </a:rPr>
              <a:t> 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7030A0"/>
                </a:solidFill>
              </a:rPr>
              <a:t>SO</a:t>
            </a:r>
            <a:r>
              <a:rPr lang="ru-RU" i="1" dirty="0">
                <a:solidFill>
                  <a:srgbClr val="7030A0"/>
                </a:solidFill>
              </a:rPr>
              <a:t> "посредник".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Осуществляет переработку 	</a:t>
            </a:r>
            <a:r>
              <a:rPr lang="en-US" dirty="0">
                <a:solidFill>
                  <a:srgbClr val="002060"/>
                </a:solidFill>
              </a:rPr>
              <a:t>SI</a:t>
            </a:r>
            <a:r>
              <a:rPr lang="ru-RU" dirty="0">
                <a:solidFill>
                  <a:srgbClr val="002060"/>
                </a:solidFill>
              </a:rPr>
              <a:t>, поступающей от других </a:t>
            </a:r>
            <a:r>
              <a:rPr lang="en-US" dirty="0">
                <a:solidFill>
                  <a:srgbClr val="002060"/>
                </a:solidFill>
              </a:rPr>
              <a:t>SO</a:t>
            </a:r>
            <a:r>
              <a:rPr lang="ru-RU" dirty="0">
                <a:solidFill>
                  <a:srgbClr val="002060"/>
                </a:solidFill>
              </a:rPr>
              <a:t>. Может быть источником и (или)	приемником </a:t>
            </a:r>
            <a:r>
              <a:rPr lang="en-US" dirty="0">
                <a:solidFill>
                  <a:srgbClr val="002060"/>
                </a:solidFill>
              </a:rPr>
              <a:t>SI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  <a:p>
            <a:pPr algn="l"/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642918"/>
            <a:ext cx="8136904" cy="5786478"/>
          </a:xfrm>
        </p:spPr>
        <p:txBody>
          <a:bodyPr>
            <a:normAutofit/>
          </a:bodyPr>
          <a:lstStyle/>
          <a:p>
            <a:pPr hangingPunct="0"/>
            <a:r>
              <a:rPr lang="ru-RU" sz="3600" dirty="0">
                <a:solidFill>
                  <a:srgbClr val="7030A0"/>
                </a:solidFill>
              </a:rPr>
              <a:t>Выделяют следующие  процедуры: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>
                <a:solidFill>
                  <a:srgbClr val="0070C0"/>
                </a:solidFill>
              </a:rPr>
              <a:t>Генерирование </a:t>
            </a:r>
            <a:r>
              <a:rPr lang="en-US" i="1" dirty="0">
                <a:solidFill>
                  <a:srgbClr val="0070C0"/>
                </a:solidFill>
              </a:rPr>
              <a:t>SI</a:t>
            </a:r>
            <a:r>
              <a:rPr lang="ru-RU" i="1" dirty="0">
                <a:solidFill>
                  <a:srgbClr val="0070C0"/>
                </a:solidFill>
              </a:rPr>
              <a:t> (предъявление)</a:t>
            </a:r>
            <a:endParaRPr lang="ru-RU" dirty="0">
              <a:solidFill>
                <a:srgbClr val="0070C0"/>
              </a:solidFill>
            </a:endParaRP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>
                <a:solidFill>
                  <a:srgbClr val="0070C0"/>
                </a:solidFill>
              </a:rPr>
              <a:t>Передача </a:t>
            </a:r>
            <a:r>
              <a:rPr lang="en-US" i="1" dirty="0">
                <a:solidFill>
                  <a:srgbClr val="0070C0"/>
                </a:solidFill>
              </a:rPr>
              <a:t>SI</a:t>
            </a:r>
            <a:r>
              <a:rPr lang="ru-RU" i="1" dirty="0">
                <a:solidFill>
                  <a:srgbClr val="0070C0"/>
                </a:solidFill>
              </a:rPr>
              <a:t> (пересылка)</a:t>
            </a:r>
            <a:endParaRPr lang="ru-RU" dirty="0">
              <a:solidFill>
                <a:srgbClr val="0070C0"/>
              </a:solidFill>
            </a:endParaRP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>
                <a:solidFill>
                  <a:srgbClr val="0070C0"/>
                </a:solidFill>
              </a:rPr>
              <a:t>Прием (регистрация)</a:t>
            </a:r>
            <a:endParaRPr lang="ru-RU" dirty="0">
              <a:solidFill>
                <a:srgbClr val="0070C0"/>
              </a:solidFill>
            </a:endParaRP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>
                <a:solidFill>
                  <a:srgbClr val="0070C0"/>
                </a:solidFill>
              </a:rPr>
              <a:t>Хранение </a:t>
            </a:r>
            <a:r>
              <a:rPr lang="en-US" i="1" dirty="0">
                <a:solidFill>
                  <a:srgbClr val="0070C0"/>
                </a:solidFill>
              </a:rPr>
              <a:t>SI</a:t>
            </a:r>
            <a:endParaRPr lang="ru-RU" dirty="0">
              <a:solidFill>
                <a:srgbClr val="0070C0"/>
              </a:solidFill>
            </a:endParaRP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>
                <a:solidFill>
                  <a:srgbClr val="0070C0"/>
                </a:solidFill>
              </a:rPr>
              <a:t>Восприятие </a:t>
            </a:r>
            <a:r>
              <a:rPr lang="en-US" i="1" dirty="0">
                <a:solidFill>
                  <a:srgbClr val="0070C0"/>
                </a:solidFill>
              </a:rPr>
              <a:t>SI</a:t>
            </a:r>
            <a:r>
              <a:rPr lang="ru-RU" i="1" dirty="0">
                <a:solidFill>
                  <a:srgbClr val="0070C0"/>
                </a:solidFill>
              </a:rPr>
              <a:t> (синтез знаков моделей </a:t>
            </a:r>
            <a:r>
              <a:rPr lang="en-US" i="1" dirty="0">
                <a:solidFill>
                  <a:srgbClr val="0070C0"/>
                </a:solidFill>
              </a:rPr>
              <a:t>SI</a:t>
            </a:r>
            <a:r>
              <a:rPr lang="ru-RU" i="1" dirty="0">
                <a:solidFill>
                  <a:srgbClr val="0070C0"/>
                </a:solidFill>
              </a:rPr>
              <a:t>)</a:t>
            </a:r>
            <a:endParaRPr lang="ru-RU" dirty="0">
              <a:solidFill>
                <a:srgbClr val="0070C0"/>
              </a:solidFill>
            </a:endParaRP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>
                <a:solidFill>
                  <a:srgbClr val="0070C0"/>
                </a:solidFill>
              </a:rPr>
              <a:t>Понимание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i="1" dirty="0">
                <a:solidFill>
                  <a:srgbClr val="0070C0"/>
                </a:solidFill>
              </a:rPr>
              <a:t>(осмысление, сопоставление)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>
                <a:solidFill>
                  <a:srgbClr val="0070C0"/>
                </a:solidFill>
              </a:rPr>
              <a:t>Принятие решения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815290" cy="857256"/>
          </a:xfrm>
        </p:spPr>
        <p:txBody>
          <a:bodyPr>
            <a:normAutofit/>
          </a:bodyPr>
          <a:lstStyle/>
          <a:p>
            <a:pPr hangingPunct="0"/>
            <a:r>
              <a:rPr lang="ru-RU" b="1" dirty="0">
                <a:solidFill>
                  <a:srgbClr val="0070C0"/>
                </a:solidFill>
              </a:rPr>
              <a:t>Методы сжатия </a:t>
            </a:r>
            <a:r>
              <a:rPr lang="en-US" b="1" dirty="0">
                <a:solidFill>
                  <a:srgbClr val="0070C0"/>
                </a:solidFill>
              </a:rPr>
              <a:t>SI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1214422"/>
            <a:ext cx="8496944" cy="5286412"/>
          </a:xfrm>
        </p:spPr>
        <p:txBody>
          <a:bodyPr>
            <a:normAutofit fontScale="70000" lnSpcReduction="20000"/>
          </a:bodyPr>
          <a:lstStyle/>
          <a:p>
            <a:pPr algn="l" hangingPunct="0"/>
            <a:r>
              <a:rPr lang="ru-RU" sz="4100" dirty="0">
                <a:solidFill>
                  <a:srgbClr val="C00000"/>
                </a:solidFill>
              </a:rPr>
              <a:t>Ручные методы сжатия:</a:t>
            </a:r>
          </a:p>
          <a:p>
            <a:pPr hangingPunct="0">
              <a:buFont typeface="Wingdings" pitchFamily="2" charset="2"/>
              <a:buChar char="ü"/>
            </a:pPr>
            <a:r>
              <a:rPr lang="ru-RU" i="1" dirty="0">
                <a:solidFill>
                  <a:srgbClr val="7030A0"/>
                </a:solidFill>
              </a:rPr>
              <a:t>Адаптивный метод</a:t>
            </a:r>
            <a:r>
              <a:rPr lang="ru-RU" dirty="0">
                <a:solidFill>
                  <a:srgbClr val="7030A0"/>
                </a:solidFill>
              </a:rPr>
              <a:t>. </a:t>
            </a:r>
            <a:r>
              <a:rPr lang="ru-RU" dirty="0"/>
              <a:t>Разрушается логическая структура 			    первичной </a:t>
            </a:r>
            <a:r>
              <a:rPr lang="ru-RU" i="1" dirty="0"/>
              <a:t>SI</a:t>
            </a:r>
            <a:r>
              <a:rPr lang="ru-RU" dirty="0"/>
              <a:t> и создается новая, с меньшим содержанием. 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>
                <a:solidFill>
                  <a:srgbClr val="7030A0"/>
                </a:solidFill>
              </a:rPr>
              <a:t>Фиксированный метод.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/>
              <a:t>Содержание первичной </a:t>
            </a:r>
            <a:r>
              <a:rPr lang="ru-RU" i="1" dirty="0"/>
              <a:t>SI</a:t>
            </a:r>
            <a:r>
              <a:rPr lang="ru-RU" dirty="0"/>
              <a:t>, как 				бы "вгоняется" в фиксированную модель. Выявляются 		общие и устойчивые понятия ПО.</a:t>
            </a:r>
          </a:p>
          <a:p>
            <a:pPr hangingPunct="0"/>
            <a:endParaRPr lang="ru-RU" sz="4100" dirty="0"/>
          </a:p>
          <a:p>
            <a:pPr algn="l" hangingPunct="0"/>
            <a:r>
              <a:rPr lang="ru-RU" sz="4100" dirty="0">
                <a:solidFill>
                  <a:srgbClr val="C00000"/>
                </a:solidFill>
              </a:rPr>
              <a:t>Методы автоматического сжатия </a:t>
            </a:r>
            <a:r>
              <a:rPr lang="ru-RU" sz="4100" i="1" dirty="0">
                <a:solidFill>
                  <a:srgbClr val="C00000"/>
                </a:solidFill>
              </a:rPr>
              <a:t>SI</a:t>
            </a:r>
            <a:r>
              <a:rPr lang="ru-RU" sz="4100" dirty="0">
                <a:solidFill>
                  <a:srgbClr val="C00000"/>
                </a:solidFill>
              </a:rPr>
              <a:t>:</a:t>
            </a:r>
            <a:r>
              <a:rPr lang="ru-RU" sz="4100" dirty="0"/>
              <a:t> 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/>
              <a:t>Методы , основанные  </a:t>
            </a:r>
            <a:r>
              <a:rPr lang="ru-RU" dirty="0">
                <a:solidFill>
                  <a:srgbClr val="7030A0"/>
                </a:solidFill>
              </a:rPr>
              <a:t>на  подсчете  частоты </a:t>
            </a:r>
            <a:r>
              <a:rPr lang="ru-RU" dirty="0"/>
              <a:t>встречаемости 	        терминов;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/>
              <a:t>Методы,  основанные  </a:t>
            </a:r>
            <a:r>
              <a:rPr lang="ru-RU" dirty="0">
                <a:solidFill>
                  <a:srgbClr val="7030A0"/>
                </a:solidFill>
              </a:rPr>
              <a:t>на анализе синтаксиса</a:t>
            </a:r>
            <a:r>
              <a:rPr lang="ru-RU" dirty="0"/>
              <a:t>, семантики,                 	        прагматики;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/>
              <a:t>Комбинированные методы, основанные </a:t>
            </a:r>
            <a:r>
              <a:rPr lang="ru-RU" dirty="0">
                <a:solidFill>
                  <a:srgbClr val="7030A0"/>
                </a:solidFill>
              </a:rPr>
              <a:t>на анализе  					статических и лингвистических 				признаков </a:t>
            </a:r>
            <a:r>
              <a:rPr lang="ru-RU" dirty="0"/>
              <a:t>текста .</a:t>
            </a:r>
          </a:p>
          <a:p>
            <a:pPr hangingPunct="0"/>
            <a:endParaRPr lang="ru-RU" dirty="0"/>
          </a:p>
          <a:p>
            <a:pPr hangingPunct="0"/>
            <a:endParaRPr lang="ru-RU" dirty="0"/>
          </a:p>
          <a:p>
            <a:pPr hangingPunct="0"/>
            <a:endParaRPr lang="ru-RU" dirty="0"/>
          </a:p>
          <a:p>
            <a:pPr hangingPunct="0"/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357167"/>
            <a:ext cx="8143932" cy="1285883"/>
          </a:xfrm>
        </p:spPr>
        <p:txBody>
          <a:bodyPr/>
          <a:lstStyle/>
          <a:p>
            <a:r>
              <a:rPr lang="ru-RU" b="1" dirty="0">
                <a:solidFill>
                  <a:srgbClr val="7030A0"/>
                </a:solidFill>
              </a:rPr>
              <a:t>Семантический диалог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1643050"/>
            <a:ext cx="7643866" cy="4643470"/>
          </a:xfrm>
        </p:spPr>
        <p:txBody>
          <a:bodyPr>
            <a:normAutofit/>
          </a:bodyPr>
          <a:lstStyle/>
          <a:p>
            <a:pPr algn="l" hangingPunct="0"/>
            <a:r>
              <a:rPr lang="ru-RU" b="1" dirty="0">
                <a:solidFill>
                  <a:srgbClr val="0070C0"/>
                </a:solidFill>
              </a:rPr>
              <a:t>Семантическим диалогом называется обмен </a:t>
            </a:r>
            <a:r>
              <a:rPr lang="en-US" b="1" dirty="0">
                <a:solidFill>
                  <a:srgbClr val="0070C0"/>
                </a:solidFill>
              </a:rPr>
              <a:t>SI</a:t>
            </a:r>
            <a:r>
              <a:rPr lang="ru-RU" b="1" dirty="0">
                <a:solidFill>
                  <a:srgbClr val="0070C0"/>
                </a:solidFill>
              </a:rPr>
              <a:t> ме жду </a:t>
            </a:r>
            <a:r>
              <a:rPr lang="en-US" b="1" dirty="0">
                <a:solidFill>
                  <a:srgbClr val="0070C0"/>
                </a:solidFill>
              </a:rPr>
              <a:t>SO</a:t>
            </a:r>
            <a:r>
              <a:rPr lang="ru-RU" b="1" dirty="0">
                <a:solidFill>
                  <a:srgbClr val="0070C0"/>
                </a:solidFill>
              </a:rPr>
              <a:t> в </a:t>
            </a:r>
            <a:r>
              <a:rPr lang="en-US" b="1" dirty="0">
                <a:solidFill>
                  <a:srgbClr val="0070C0"/>
                </a:solidFill>
              </a:rPr>
              <a:t>ISS</a:t>
            </a:r>
            <a:r>
              <a:rPr lang="ru-RU" b="1" dirty="0">
                <a:solidFill>
                  <a:srgbClr val="0070C0"/>
                </a:solidFill>
              </a:rPr>
              <a:t>.</a:t>
            </a:r>
          </a:p>
          <a:p>
            <a:pPr algn="l" hangingPunct="0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Бывает: </a:t>
            </a:r>
            <a:r>
              <a:rPr lang="ru-RU" dirty="0"/>
              <a:t>	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двусторонним или 					односторонним.</a:t>
            </a:r>
          </a:p>
          <a:p>
            <a:pPr algn="l"/>
            <a:r>
              <a:rPr lang="ru-RU" dirty="0">
                <a:solidFill>
                  <a:srgbClr val="0070C0"/>
                </a:solidFill>
              </a:rPr>
              <a:t>Семантический монолог 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– когда есть 				источник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SI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, но отсутствует 			приемник.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64307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Случаи информирования между </a:t>
            </a:r>
            <a:r>
              <a:rPr lang="en-US" dirty="0">
                <a:solidFill>
                  <a:srgbClr val="0070C0"/>
                </a:solidFill>
              </a:rPr>
              <a:t>SO</a:t>
            </a:r>
            <a:r>
              <a:rPr lang="ru-RU" dirty="0">
                <a:solidFill>
                  <a:srgbClr val="0070C0"/>
                </a:solidFill>
              </a:rPr>
              <a:t> в процессе диалога </a:t>
            </a:r>
            <a:br>
              <a:rPr lang="ru-RU" dirty="0"/>
            </a:br>
            <a:endParaRPr lang="ru-RU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204257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0"/>
            <a:ext cx="7772400" cy="114300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Условия  семантического  интерфейса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285860"/>
            <a:ext cx="8001056" cy="928694"/>
          </a:xfrm>
        </p:spPr>
        <p:txBody>
          <a:bodyPr>
            <a:normAutofit lnSpcReduction="10000"/>
          </a:bodyPr>
          <a:lstStyle/>
          <a:p>
            <a:pPr algn="l" hangingPunct="0"/>
            <a:r>
              <a:rPr lang="ru-RU" b="1" i="1" dirty="0">
                <a:solidFill>
                  <a:srgbClr val="7030A0"/>
                </a:solidFill>
              </a:rPr>
              <a:t>Условие 1</a:t>
            </a:r>
            <a:r>
              <a:rPr lang="ru-RU" b="1" dirty="0">
                <a:solidFill>
                  <a:srgbClr val="7030A0"/>
                </a:solidFill>
              </a:rPr>
              <a:t>.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Информирование между семантическими объектами возможно, если их тезаурусы пересекаются.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71678"/>
            <a:ext cx="6419282" cy="58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571472" y="2643182"/>
            <a:ext cx="7858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ru-RU" sz="2800" b="1" i="1" dirty="0">
                <a:solidFill>
                  <a:srgbClr val="7030A0"/>
                </a:solidFill>
              </a:rPr>
              <a:t>Условие 2</a:t>
            </a:r>
            <a:r>
              <a:rPr lang="ru-RU" sz="2800" b="1" dirty="0">
                <a:solidFill>
                  <a:srgbClr val="7030A0"/>
                </a:solidFill>
              </a:rPr>
              <a:t>.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Информирование между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SO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необходимо осуществлять в одних и тех же знаках.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500438"/>
            <a:ext cx="5267329" cy="135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28596" y="4857760"/>
            <a:ext cx="800105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Условие 3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. </a:t>
            </a:r>
            <a:r>
              <a:rPr kumimoji="0" lang="ru-RU" sz="20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В процессе информирования </a:t>
            </a:r>
            <a:r>
              <a:rPr kumimoji="0" lang="ru-RU" sz="200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последова-тельностная</a:t>
            </a:r>
            <a:r>
              <a:rPr kumimoji="0" lang="ru-RU" sz="20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 конъюнкция процедур должна быть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Times New Roman" pitchFamily="18" charset="0"/>
              </a:rPr>
              <a:t>истинной</a:t>
            </a:r>
            <a:r>
              <a:rPr kumimoji="0" lang="ru-RU" sz="20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endParaRPr kumimoji="0" lang="ru-RU" sz="200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itchFamily="34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5643578"/>
            <a:ext cx="7895484" cy="82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071569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0070C0"/>
                </a:solidFill>
              </a:rPr>
              <a:t>Основные принципы проектирования модуля базы знаний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1785926"/>
            <a:ext cx="7858180" cy="4500594"/>
          </a:xfrm>
        </p:spPr>
        <p:txBody>
          <a:bodyPr>
            <a:normAutofit fontScale="85000" lnSpcReduction="20000"/>
          </a:bodyPr>
          <a:lstStyle/>
          <a:p>
            <a:pPr algn="l" hangingPunct="0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От структуры базы знаний зависят: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>
                <a:solidFill>
                  <a:srgbClr val="7030A0"/>
                </a:solidFill>
              </a:rPr>
              <a:t> эффективность работы механизма логического вывода; 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>
                <a:solidFill>
                  <a:srgbClr val="7030A0"/>
                </a:solidFill>
              </a:rPr>
              <a:t>дублирование и избыточность информации базы знаний; 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>
                <a:solidFill>
                  <a:srgbClr val="7030A0"/>
                </a:solidFill>
              </a:rPr>
              <a:t> диалог между экспертной системой и пользователем; 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>
                <a:solidFill>
                  <a:srgbClr val="7030A0"/>
                </a:solidFill>
              </a:rPr>
              <a:t> возможность подключения блока объяснения непосредственно в ходе ведения диалога;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>
                <a:solidFill>
                  <a:srgbClr val="7030A0"/>
                </a:solidFill>
              </a:rPr>
              <a:t> возможность создания блока накопления знаний для пользователя не программиста и др.</a:t>
            </a:r>
          </a:p>
          <a:p>
            <a:pPr hangingPunct="0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473</Words>
  <Application>Microsoft Office PowerPoint</Application>
  <PresentationFormat>Экран (4:3)</PresentationFormat>
  <Paragraphs>99</Paragraphs>
  <Slides>21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Тема Office</vt:lpstr>
      <vt:lpstr>Точечный рисунок</vt:lpstr>
      <vt:lpstr>Equation.3</vt:lpstr>
      <vt:lpstr>Семантический интерфейс</vt:lpstr>
      <vt:lpstr>Структура дуальной ISS</vt:lpstr>
      <vt:lpstr>Виды семантических объектов</vt:lpstr>
      <vt:lpstr>Презентация PowerPoint</vt:lpstr>
      <vt:lpstr>Методы сжатия SI</vt:lpstr>
      <vt:lpstr>Семантический диалог</vt:lpstr>
      <vt:lpstr>Случаи информирования между SO в процессе диалога  </vt:lpstr>
      <vt:lpstr>Условия  семантического  интерфейса</vt:lpstr>
      <vt:lpstr>Основные принципы проектирования модуля базы знаний</vt:lpstr>
      <vt:lpstr>Пример структуры прикладной единицы базы знаний</vt:lpstr>
      <vt:lpstr>Назначение элементов первой части структуры</vt:lpstr>
      <vt:lpstr>Назначение элементов второй части структуры</vt:lpstr>
      <vt:lpstr>Основные принципы проектирования МН</vt:lpstr>
      <vt:lpstr>Операции МН:</vt:lpstr>
      <vt:lpstr>Особенности реализации МН</vt:lpstr>
      <vt:lpstr>Основные принципы проектирования модуля объяснения</vt:lpstr>
      <vt:lpstr>Назначение модуля объяснений - сделать ЭС «прозрачной» для пользователя, т.е. предоставить пользователю возможность понимать логику действий ЭС, дать надежную гарантию правильности полученных результатов.</vt:lpstr>
      <vt:lpstr>Типы объяснений:</vt:lpstr>
      <vt:lpstr>Модуль объяснения как SO должен находиться в отношении «семантического доминирования» над пользователем ЭС и самой ЭС как над SO. </vt:lpstr>
      <vt:lpstr>Два вида вопросов МО: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</dc:creator>
  <cp:lastModifiedBy>Win 10 Pro</cp:lastModifiedBy>
  <cp:revision>86</cp:revision>
  <dcterms:created xsi:type="dcterms:W3CDTF">2015-09-09T21:47:50Z</dcterms:created>
  <dcterms:modified xsi:type="dcterms:W3CDTF">2022-08-22T19:41:08Z</dcterms:modified>
</cp:coreProperties>
</file>