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EE155-3568-4E67-81DD-D20348F99D73}" type="datetimeFigureOut">
              <a:rPr lang="ru-RU" smtClean="0"/>
              <a:t>22.08.2022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B20C-6CF2-4421-9EE6-27C90C84EA6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D2B4-F882-449E-8F2D-2847C89C21BE}" type="datetimeFigureOut">
              <a:rPr lang="ru-RU" smtClean="0"/>
              <a:pPr/>
              <a:t>22.08.2022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188640"/>
            <a:ext cx="6400800" cy="1152128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Концепции проектирования экспертных систем</a:t>
            </a:r>
            <a:endParaRPr lang="ru-RU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D99AAB-DE50-4A00-BBB8-B76851EA9647}"/>
              </a:ext>
            </a:extLst>
          </p:cNvPr>
          <p:cNvSpPr/>
          <p:nvPr/>
        </p:nvSpPr>
        <p:spPr>
          <a:xfrm>
            <a:off x="457200" y="1484784"/>
            <a:ext cx="83632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>
                <a:solidFill>
                  <a:srgbClr val="7030A0"/>
                </a:solidFill>
              </a:rPr>
              <a:t>1. Частотный принцип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B050"/>
                </a:solidFill>
              </a:rPr>
              <a:t>	Основан на ранжировании действий в алгоритмах обрабатывающих компонент (МЛВ, МН, МО и др.), а также  данных и знаний по частоте использования.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rgbClr val="00B050"/>
                </a:solidFill>
              </a:rPr>
              <a:t>	Используется при классификации семантических структур. </a:t>
            </a:r>
          </a:p>
          <a:p>
            <a:r>
              <a:rPr lang="ru-RU" sz="2800" dirty="0">
                <a:solidFill>
                  <a:schemeClr val="accent4">
                    <a:lumMod val="75000"/>
                  </a:schemeClr>
                </a:solidFill>
              </a:rPr>
              <a:t>(Например, при конструировании фактов, в частности, при определении основных предикатов.  От частотного принципа зависит технологичность и производительность системы)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391150-EA87-4A50-B825-0819680ED067}"/>
              </a:ext>
            </a:extLst>
          </p:cNvPr>
          <p:cNvSpPr/>
          <p:nvPr/>
        </p:nvSpPr>
        <p:spPr>
          <a:xfrm>
            <a:off x="647564" y="692696"/>
            <a:ext cx="7848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chemeClr val="accent4">
                    <a:lumMod val="75000"/>
                  </a:schemeClr>
                </a:solidFill>
              </a:rPr>
              <a:t>	Для действий, которые часто встречаются, обеспечиваются условия их быстрого выполнения. </a:t>
            </a:r>
          </a:p>
          <a:p>
            <a:endParaRPr lang="ru-RU" sz="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ru-RU" sz="32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chemeClr val="accent4">
                    <a:lumMod val="75000"/>
                  </a:schemeClr>
                </a:solidFill>
              </a:rPr>
              <a:t>	К данным и знаниям, которые часто используются, обеспечивают более быстрый доступ. </a:t>
            </a:r>
          </a:p>
          <a:p>
            <a:endParaRPr lang="ru-RU" sz="8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ru-RU" sz="3200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ru-RU" sz="3200" dirty="0">
                <a:solidFill>
                  <a:schemeClr val="accent4">
                    <a:lumMod val="75000"/>
                  </a:schemeClr>
                </a:solidFill>
              </a:rPr>
              <a:t>	Частотный принцип наиболее важен в многоуровневых архитектурах.</a:t>
            </a:r>
          </a:p>
        </p:txBody>
      </p:sp>
    </p:spTree>
    <p:extLst>
      <p:ext uri="{BB962C8B-B14F-4D97-AF65-F5344CB8AC3E}">
        <p14:creationId xmlns:p14="http://schemas.microsoft.com/office/powerpoint/2010/main" val="361755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43F605-1180-46DE-91F4-5CCA2F44885D}"/>
              </a:ext>
            </a:extLst>
          </p:cNvPr>
          <p:cNvSpPr/>
          <p:nvPr/>
        </p:nvSpPr>
        <p:spPr>
          <a:xfrm>
            <a:off x="611560" y="548680"/>
            <a:ext cx="83529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i="1" dirty="0">
                <a:solidFill>
                  <a:schemeClr val="accent4">
                    <a:lumMod val="75000"/>
                  </a:schemeClr>
                </a:solidFill>
              </a:rPr>
              <a:t>2. Принцип модульности</a:t>
            </a:r>
          </a:p>
          <a:p>
            <a:endParaRPr lang="ru-RU" sz="800" b="1" i="1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	Система должна состоять из законченных функциональных элементов (модулей, микромодулей, фреймов и др.), которые имеют средства сопряжения с подобными элементами.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	Модули могут быть отдельно транслируемыми программными единицами.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	Определенный уровень системы может иметь свою систему модулей, образуя в результате обобщенный модуль. На более высоком уровне этот обобщенный модуль является одним из базовых модулей и т.д. </a:t>
            </a:r>
          </a:p>
          <a:p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(Такое иерархическое упорядочение модулей упрощает разработку и уменьшает число проектных ошибок)</a:t>
            </a:r>
          </a:p>
        </p:txBody>
      </p:sp>
    </p:spTree>
    <p:extLst>
      <p:ext uri="{BB962C8B-B14F-4D97-AF65-F5344CB8AC3E}">
        <p14:creationId xmlns:p14="http://schemas.microsoft.com/office/powerpoint/2010/main" val="118814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4400D85-1B9F-4C09-96D1-906958903713}"/>
              </a:ext>
            </a:extLst>
          </p:cNvPr>
          <p:cNvSpPr/>
          <p:nvPr/>
        </p:nvSpPr>
        <p:spPr>
          <a:xfrm>
            <a:off x="395536" y="692696"/>
            <a:ext cx="83529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7030A0"/>
                </a:solidFill>
              </a:rPr>
              <a:t>Если имеет место иерархия модулей, то важно соблюдать правила вертикального управления: 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•	Модуль должен возвращать управление модулю, который его вызвал;</a:t>
            </a:r>
          </a:p>
          <a:p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•	Модуль может вызывать другие модули уровнем ниже, но не может вызывать модуль своего уровня или выше;</a:t>
            </a:r>
          </a:p>
          <a:p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•	Модуль должен иметь один вход и один выход;</a:t>
            </a:r>
          </a:p>
          <a:p>
            <a:endParaRPr lang="ru-RU" sz="24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•	Один модуль должен выполнять по возможности одну функцию и др.</a:t>
            </a:r>
          </a:p>
        </p:txBody>
      </p:sp>
    </p:spTree>
    <p:extLst>
      <p:ext uri="{BB962C8B-B14F-4D97-AF65-F5344CB8AC3E}">
        <p14:creationId xmlns:p14="http://schemas.microsoft.com/office/powerpoint/2010/main" val="382232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12D6A0-E66E-49C1-906A-91FDC3878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0"/>
            <a:ext cx="831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296054-1A3B-44F0-9F3F-BAB3316106F0}"/>
              </a:ext>
            </a:extLst>
          </p:cNvPr>
          <p:cNvSpPr/>
          <p:nvPr/>
        </p:nvSpPr>
        <p:spPr>
          <a:xfrm>
            <a:off x="467544" y="476672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002060"/>
                </a:solidFill>
              </a:rPr>
              <a:t>3. Принцип «по умолчанию»</a:t>
            </a:r>
          </a:p>
          <a:p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Принцип основан на хранении в системе, как 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обычных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, так и 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управляющих</a:t>
            </a:r>
            <a:r>
              <a:rPr lang="ru-RU" sz="2400" dirty="0">
                <a:solidFill>
                  <a:schemeClr val="accent3">
                    <a:lumMod val="50000"/>
                  </a:schemeClr>
                </a:solidFill>
              </a:rPr>
              <a:t> данных и знаний. </a:t>
            </a:r>
          </a:p>
          <a:p>
            <a:r>
              <a:rPr lang="ru-RU" sz="2400" dirty="0">
                <a:solidFill>
                  <a:srgbClr val="0070C0"/>
                </a:solidFill>
              </a:rPr>
              <a:t>(Например, заранее закладываются факты, которые могут быть актуальными для большинства случаев.)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Может быть заложена возможность упреждающего продуцирования фактов и др. </a:t>
            </a:r>
          </a:p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Такая информация может использоваться во время работы, если пользователь не смог сам конкретизировать данные или знания во время работы, т.е. эта информация используется в качестве заданной, если пользователь сознательно или не сознательно не конкретизировал ее. </a:t>
            </a:r>
          </a:p>
          <a:p>
            <a:r>
              <a:rPr lang="ru-RU" sz="2400" i="1" dirty="0">
                <a:solidFill>
                  <a:srgbClr val="C00000"/>
                </a:solidFill>
              </a:rPr>
              <a:t>Это позволяет получать результаты, если пользователь не смог задать все исходные данные. </a:t>
            </a:r>
          </a:p>
        </p:txBody>
      </p:sp>
    </p:spTree>
    <p:extLst>
      <p:ext uri="{BB962C8B-B14F-4D97-AF65-F5344CB8AC3E}">
        <p14:creationId xmlns:p14="http://schemas.microsoft.com/office/powerpoint/2010/main" val="301234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296054-1A3B-44F0-9F3F-BAB3316106F0}"/>
              </a:ext>
            </a:extLst>
          </p:cNvPr>
          <p:cNvSpPr/>
          <p:nvPr/>
        </p:nvSpPr>
        <p:spPr>
          <a:xfrm>
            <a:off x="431540" y="980728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002060"/>
                </a:solidFill>
              </a:rPr>
              <a:t>4. Принцип  наращиваемой системы</a:t>
            </a:r>
          </a:p>
          <a:p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Способность системы увеличивать свои возможности, </a:t>
            </a:r>
            <a:r>
              <a:rPr lang="ru-RU" sz="2400" b="1" i="1" dirty="0">
                <a:solidFill>
                  <a:schemeClr val="accent2">
                    <a:lumMod val="75000"/>
                  </a:schemeClr>
                </a:solidFill>
              </a:rPr>
              <a:t>например,</a:t>
            </a:r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 добавлять новые модули (факты, правила, фреймы и др.) и совершенствовать существующие не нарушая целостности.</a:t>
            </a:r>
          </a:p>
          <a:p>
            <a:endParaRPr lang="ru-RU" sz="2400" b="1" i="1" dirty="0">
              <a:solidFill>
                <a:srgbClr val="002060"/>
              </a:solidFill>
            </a:endParaRPr>
          </a:p>
          <a:p>
            <a:r>
              <a:rPr lang="ru-RU" sz="2400" b="1" i="1" dirty="0">
                <a:solidFill>
                  <a:srgbClr val="002060"/>
                </a:solidFill>
              </a:rPr>
              <a:t>5. Принцип функциональной избыточности</a:t>
            </a:r>
          </a:p>
          <a:p>
            <a:r>
              <a:rPr lang="ru-RU" sz="2400" b="1" i="1" dirty="0">
                <a:solidFill>
                  <a:schemeClr val="accent5">
                    <a:lumMod val="75000"/>
                  </a:schemeClr>
                </a:solidFill>
              </a:rPr>
              <a:t>Это возможность достижения одной цели различными способами. Можно заложить различные стратегии (способы) вывода, т.е. способы достижения цели.</a:t>
            </a:r>
          </a:p>
          <a:p>
            <a:endParaRPr lang="ru-RU" sz="24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507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193</Words>
  <Application>Microsoft Office PowerPoint</Application>
  <PresentationFormat>Экран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</dc:creator>
  <cp:lastModifiedBy>Win 10 Pro</cp:lastModifiedBy>
  <cp:revision>92</cp:revision>
  <dcterms:created xsi:type="dcterms:W3CDTF">2015-09-09T21:47:50Z</dcterms:created>
  <dcterms:modified xsi:type="dcterms:W3CDTF">2022-08-22T22:06:27Z</dcterms:modified>
</cp:coreProperties>
</file>