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6" r:id="rId4"/>
    <p:sldId id="268" r:id="rId5"/>
    <p:sldId id="279" r:id="rId6"/>
    <p:sldId id="282" r:id="rId7"/>
    <p:sldId id="270" r:id="rId8"/>
    <p:sldId id="258" r:id="rId9"/>
    <p:sldId id="285" r:id="rId10"/>
    <p:sldId id="262" r:id="rId11"/>
    <p:sldId id="284" r:id="rId12"/>
    <p:sldId id="27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FE6380-EAD6-4FFA-8E87-F75018671A4C}" type="datetimeFigureOut">
              <a:rPr lang="ru-RU" smtClean="0"/>
              <a:pPr/>
              <a:t>02.03.2024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87939B-EDA1-4ADA-8660-66F8F4EB4EA6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852936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Магистры </a:t>
            </a:r>
            <a:r>
              <a:rPr lang="en-US" dirty="0" smtClean="0"/>
              <a:t> </a:t>
            </a:r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курса. </a:t>
            </a:r>
            <a:br>
              <a:rPr lang="ru-RU" dirty="0" smtClean="0"/>
            </a:br>
            <a:r>
              <a:rPr lang="ru-RU" dirty="0" smtClean="0"/>
              <a:t>Технологическая</a:t>
            </a:r>
            <a:br>
              <a:rPr lang="ru-RU" dirty="0" smtClean="0"/>
            </a:br>
            <a:r>
              <a:rPr lang="ru-RU" dirty="0" smtClean="0"/>
              <a:t> практика</a:t>
            </a:r>
            <a:br>
              <a:rPr lang="ru-RU" dirty="0" smtClean="0"/>
            </a:br>
            <a:r>
              <a:rPr lang="ru-RU" dirty="0" smtClean="0"/>
              <a:t>(летняя)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43204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Бумаги на кафедру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5446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До 15 сентября 2024 г. </a:t>
            </a:r>
            <a:r>
              <a:rPr lang="ru-RU" sz="3200" dirty="0" smtClean="0">
                <a:solidFill>
                  <a:prstClr val="black"/>
                </a:solidFill>
              </a:rPr>
              <a:t>в </a:t>
            </a:r>
            <a:r>
              <a:rPr lang="ru-RU" sz="3200" b="1" dirty="0" smtClean="0">
                <a:solidFill>
                  <a:prstClr val="black"/>
                </a:solidFill>
              </a:rPr>
              <a:t>прозрачном файле </a:t>
            </a:r>
            <a:r>
              <a:rPr lang="ru-RU" sz="3200" dirty="0" smtClean="0">
                <a:solidFill>
                  <a:prstClr val="black"/>
                </a:solidFill>
              </a:rPr>
              <a:t>следует сдать на кафедру Семеновой О.И. или </a:t>
            </a:r>
            <a:r>
              <a:rPr lang="ru-RU" sz="3200" dirty="0" err="1" smtClean="0">
                <a:solidFill>
                  <a:prstClr val="black"/>
                </a:solidFill>
              </a:rPr>
              <a:t>Милес</a:t>
            </a:r>
            <a:r>
              <a:rPr lang="ru-RU" sz="3200" dirty="0" smtClean="0">
                <a:solidFill>
                  <a:prstClr val="black"/>
                </a:solidFill>
              </a:rPr>
              <a:t> Е.В. следующие документы:</a:t>
            </a:r>
            <a:endParaRPr lang="ru-RU" sz="3200" dirty="0">
              <a:solidFill>
                <a:prstClr val="black"/>
              </a:solidFill>
            </a:endParaRPr>
          </a:p>
          <a:p>
            <a:pPr lvl="1">
              <a:buClr>
                <a:srgbClr val="0F6FC6"/>
              </a:buClr>
            </a:pPr>
            <a:r>
              <a:rPr lang="ru-RU" sz="3200" dirty="0">
                <a:solidFill>
                  <a:prstClr val="black"/>
                </a:solidFill>
              </a:rPr>
              <a:t>титульный лист отчета с </a:t>
            </a:r>
            <a:r>
              <a:rPr lang="ru-RU" sz="3200" dirty="0" smtClean="0">
                <a:solidFill>
                  <a:prstClr val="black"/>
                </a:solidFill>
              </a:rPr>
              <a:t>подписями </a:t>
            </a:r>
            <a:r>
              <a:rPr lang="ru-RU" sz="3200" dirty="0">
                <a:solidFill>
                  <a:prstClr val="black"/>
                </a:solidFill>
              </a:rPr>
              <a:t>и оценкой; </a:t>
            </a:r>
          </a:p>
          <a:p>
            <a:pPr lvl="1">
              <a:buClr>
                <a:srgbClr val="0F6FC6"/>
              </a:buClr>
            </a:pPr>
            <a:r>
              <a:rPr lang="ru-RU" sz="3200" dirty="0">
                <a:solidFill>
                  <a:prstClr val="black"/>
                </a:solidFill>
              </a:rPr>
              <a:t>2  </a:t>
            </a:r>
            <a:r>
              <a:rPr lang="ru-RU" sz="3200" dirty="0" smtClean="0">
                <a:solidFill>
                  <a:prstClr val="black"/>
                </a:solidFill>
              </a:rPr>
              <a:t>экземпляра </a:t>
            </a:r>
            <a:r>
              <a:rPr lang="ru-RU" sz="3200" dirty="0">
                <a:solidFill>
                  <a:prstClr val="black"/>
                </a:solidFill>
              </a:rPr>
              <a:t>задания на </a:t>
            </a:r>
            <a:r>
              <a:rPr lang="ru-RU" sz="3200" dirty="0" smtClean="0">
                <a:solidFill>
                  <a:prstClr val="black"/>
                </a:solidFill>
              </a:rPr>
              <a:t>практику</a:t>
            </a:r>
            <a:r>
              <a:rPr lang="ru-RU" sz="3200" dirty="0">
                <a:solidFill>
                  <a:prstClr val="black"/>
                </a:solidFill>
              </a:rPr>
              <a:t>;</a:t>
            </a:r>
            <a:endParaRPr lang="ru-RU" sz="3200" dirty="0" smtClean="0">
              <a:solidFill>
                <a:prstClr val="black"/>
              </a:solidFill>
            </a:endParaRPr>
          </a:p>
          <a:p>
            <a:pPr lvl="1">
              <a:buClr>
                <a:srgbClr val="0F6FC6"/>
              </a:buClr>
            </a:pPr>
            <a:r>
              <a:rPr lang="ru-RU" sz="3200" dirty="0">
                <a:solidFill>
                  <a:prstClr val="black"/>
                </a:solidFill>
              </a:rPr>
              <a:t>о</a:t>
            </a:r>
            <a:r>
              <a:rPr lang="ru-RU" sz="3200" dirty="0" smtClean="0">
                <a:solidFill>
                  <a:prstClr val="black"/>
                </a:solidFill>
              </a:rPr>
              <a:t>тзыв руководителя по практике (</a:t>
            </a:r>
            <a:r>
              <a:rPr lang="ru-RU" sz="3200" i="1" dirty="0" smtClean="0">
                <a:solidFill>
                  <a:prstClr val="black"/>
                </a:solidFill>
              </a:rPr>
              <a:t>для прошедших на предприятии пишет руководитель от предприятия, для прошедших на кафедре - руководитель от кафедры</a:t>
            </a:r>
            <a:r>
              <a:rPr lang="ru-RU" sz="3200" dirty="0" smtClean="0">
                <a:solidFill>
                  <a:prstClr val="black"/>
                </a:solidFill>
              </a:rPr>
              <a:t>).</a:t>
            </a:r>
            <a:endParaRPr lang="ru-RU" sz="3200" dirty="0">
              <a:solidFill>
                <a:prstClr val="black"/>
              </a:solidFill>
            </a:endParaRPr>
          </a:p>
          <a:p>
            <a:pPr marL="393192" lvl="1" indent="0">
              <a:buClr>
                <a:srgbClr val="0F6FC6"/>
              </a:buClr>
              <a:buNone/>
            </a:pPr>
            <a:r>
              <a:rPr lang="ru-RU" sz="3200" b="1" i="1" dirty="0">
                <a:solidFill>
                  <a:prstClr val="black"/>
                </a:solidFill>
              </a:rPr>
              <a:t>Дополнительно </a:t>
            </a:r>
            <a:r>
              <a:rPr lang="ru-RU" sz="3200" b="1" i="1" dirty="0" smtClean="0">
                <a:solidFill>
                  <a:prstClr val="black"/>
                </a:solidFill>
              </a:rPr>
              <a:t>оформляются </a:t>
            </a:r>
            <a:r>
              <a:rPr lang="ru-RU" sz="3200" b="1" i="1" dirty="0">
                <a:solidFill>
                  <a:prstClr val="black"/>
                </a:solidFill>
              </a:rPr>
              <a:t>при прохождении практики на </a:t>
            </a:r>
            <a:r>
              <a:rPr lang="ru-RU" sz="3200" b="1" i="1" dirty="0" smtClean="0">
                <a:solidFill>
                  <a:prstClr val="black"/>
                </a:solidFill>
              </a:rPr>
              <a:t>предприятии и сдаются:</a:t>
            </a:r>
            <a:endParaRPr lang="ru-RU" sz="3200" b="1" i="1" dirty="0">
              <a:solidFill>
                <a:prstClr val="black"/>
              </a:solidFill>
            </a:endParaRPr>
          </a:p>
          <a:p>
            <a:pPr lvl="1">
              <a:buClr>
                <a:srgbClr val="0F6FC6"/>
              </a:buClr>
            </a:pPr>
            <a:r>
              <a:rPr lang="ru-RU" sz="3200" dirty="0">
                <a:solidFill>
                  <a:prstClr val="black"/>
                </a:solidFill>
              </a:rPr>
              <a:t>2 </a:t>
            </a:r>
            <a:r>
              <a:rPr lang="ru-RU" sz="3200" dirty="0" smtClean="0">
                <a:solidFill>
                  <a:prstClr val="black"/>
                </a:solidFill>
              </a:rPr>
              <a:t>экземпляра </a:t>
            </a:r>
            <a:r>
              <a:rPr lang="ru-RU" sz="3200" dirty="0">
                <a:solidFill>
                  <a:prstClr val="black"/>
                </a:solidFill>
              </a:rPr>
              <a:t>задания от предприятия; </a:t>
            </a:r>
          </a:p>
          <a:p>
            <a:pPr lvl="1">
              <a:buClr>
                <a:srgbClr val="0F6FC6"/>
              </a:buClr>
            </a:pPr>
            <a:r>
              <a:rPr lang="ru-RU" sz="3200" dirty="0">
                <a:solidFill>
                  <a:prstClr val="black"/>
                </a:solidFill>
              </a:rPr>
              <a:t>список-ведомость; </a:t>
            </a:r>
          </a:p>
          <a:p>
            <a:pPr lvl="1">
              <a:buClr>
                <a:srgbClr val="0F6FC6"/>
              </a:buClr>
            </a:pPr>
            <a:r>
              <a:rPr lang="ru-RU" sz="3200" dirty="0">
                <a:solidFill>
                  <a:prstClr val="black"/>
                </a:solidFill>
              </a:rPr>
              <a:t>приложение </a:t>
            </a:r>
            <a:r>
              <a:rPr lang="ru-RU" sz="3200" b="1" i="1" dirty="0" smtClean="0">
                <a:solidFill>
                  <a:prstClr val="black"/>
                </a:solidFill>
              </a:rPr>
              <a:t>2.</a:t>
            </a:r>
            <a:endParaRPr lang="ru-RU" sz="3200" dirty="0">
              <a:solidFill>
                <a:prstClr val="black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676456" cy="504056"/>
          </a:xfrm>
        </p:spPr>
        <p:txBody>
          <a:bodyPr>
            <a:noAutofit/>
          </a:bodyPr>
          <a:lstStyle/>
          <a:p>
            <a:r>
              <a:rPr lang="ru-RU" sz="3600" b="1" dirty="0"/>
              <a:t>Загрузка отчета на сайт кафедры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66124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Полностью скомпонованный и подписанный отчет с оценкой на титульном листе  необходимо загрузить на сайт  кафедры на страницу дисциплины в электронном виде для проверки оформления и последующего хранения в течение 6 лет.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 smtClean="0">
                <a:solidFill>
                  <a:srgbClr val="FF0000"/>
                </a:solidFill>
              </a:rPr>
              <a:t>Название на русском языке </a:t>
            </a:r>
            <a:r>
              <a:rPr lang="en-US" sz="2200" dirty="0" smtClean="0">
                <a:solidFill>
                  <a:srgbClr val="FF0000"/>
                </a:solidFill>
              </a:rPr>
              <a:t>pdf-</a:t>
            </a:r>
            <a:r>
              <a:rPr lang="ru-RU" sz="2200" dirty="0">
                <a:solidFill>
                  <a:srgbClr val="FF0000"/>
                </a:solidFill>
              </a:rPr>
              <a:t>файла </a:t>
            </a:r>
            <a:r>
              <a:rPr lang="ru-RU" sz="2200" dirty="0" smtClean="0">
                <a:solidFill>
                  <a:srgbClr val="FF0000"/>
                </a:solidFill>
              </a:rPr>
              <a:t>– </a:t>
            </a:r>
          </a:p>
          <a:p>
            <a:pPr marL="0" indent="0">
              <a:buNone/>
            </a:pPr>
            <a:r>
              <a:rPr lang="ru-RU" sz="2200" dirty="0" smtClean="0">
                <a:solidFill>
                  <a:srgbClr val="FF0000"/>
                </a:solidFill>
              </a:rPr>
              <a:t>               </a:t>
            </a:r>
            <a:r>
              <a:rPr lang="ru-RU" sz="2200" dirty="0" err="1" smtClean="0">
                <a:solidFill>
                  <a:srgbClr val="FF0000"/>
                </a:solidFill>
              </a:rPr>
              <a:t>Отчёт_Практика_Фамилия</a:t>
            </a:r>
            <a:r>
              <a:rPr lang="ru-RU" sz="2200" dirty="0" smtClean="0">
                <a:solidFill>
                  <a:srgbClr val="FF0000"/>
                </a:solidFill>
              </a:rPr>
              <a:t> </a:t>
            </a:r>
            <a:r>
              <a:rPr lang="ru-RU" sz="2200" dirty="0" err="1">
                <a:solidFill>
                  <a:srgbClr val="FF0000"/>
                </a:solidFill>
              </a:rPr>
              <a:t>И.О._</a:t>
            </a:r>
            <a:r>
              <a:rPr lang="ru-RU" sz="2200" dirty="0" err="1" smtClean="0">
                <a:solidFill>
                  <a:srgbClr val="FF0000"/>
                </a:solidFill>
              </a:rPr>
              <a:t>группа</a:t>
            </a:r>
            <a:endParaRPr lang="ru-RU" sz="2200" dirty="0" smtClean="0">
              <a:solidFill>
                <a:srgbClr val="FF0000"/>
              </a:solidFill>
            </a:endParaRPr>
          </a:p>
          <a:p>
            <a:pPr lvl="0">
              <a:buClr>
                <a:srgbClr val="0BD0D9"/>
              </a:buClr>
              <a:buNone/>
            </a:pPr>
            <a:endParaRPr lang="ru-RU" sz="1600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  <a:buNone/>
            </a:pPr>
            <a:r>
              <a:rPr lang="ru-RU" sz="1800" dirty="0" smtClean="0">
                <a:solidFill>
                  <a:prstClr val="black"/>
                </a:solidFill>
              </a:rPr>
              <a:t>Последовательность </a:t>
            </a:r>
            <a:r>
              <a:rPr lang="ru-RU" sz="1800" dirty="0">
                <a:solidFill>
                  <a:prstClr val="black"/>
                </a:solidFill>
              </a:rPr>
              <a:t>содержания страниц в отчёте на сайте:</a:t>
            </a:r>
          </a:p>
          <a:p>
            <a:pPr lvl="0">
              <a:buClr>
                <a:srgbClr val="0BD0D9"/>
              </a:buClr>
              <a:buNone/>
            </a:pPr>
            <a:r>
              <a:rPr lang="ru-RU" sz="1800" dirty="0">
                <a:solidFill>
                  <a:srgbClr val="FF0000"/>
                </a:solidFill>
              </a:rPr>
              <a:t>Сканы или фото</a:t>
            </a:r>
          </a:p>
          <a:p>
            <a:pPr lvl="0">
              <a:buClr>
                <a:srgbClr val="0BD0D9"/>
              </a:buClr>
              <a:buNone/>
            </a:pPr>
            <a:r>
              <a:rPr lang="ru-RU" sz="1800" dirty="0">
                <a:solidFill>
                  <a:prstClr val="black"/>
                </a:solidFill>
              </a:rPr>
              <a:t> 1-я стр. </a:t>
            </a:r>
            <a:r>
              <a:rPr lang="ru-RU" sz="1800" dirty="0" smtClean="0">
                <a:solidFill>
                  <a:prstClr val="black"/>
                </a:solidFill>
              </a:rPr>
              <a:t>- </a:t>
            </a:r>
            <a:r>
              <a:rPr lang="ru-RU" sz="1800" dirty="0">
                <a:solidFill>
                  <a:prstClr val="black"/>
                </a:solidFill>
              </a:rPr>
              <a:t>титульный лист с подписями, полными датами ( </a:t>
            </a:r>
            <a:r>
              <a:rPr lang="ru-RU" sz="1800" dirty="0" smtClean="0">
                <a:solidFill>
                  <a:prstClr val="black"/>
                </a:solidFill>
              </a:rPr>
              <a:t>ХХ.ХХ.2024), </a:t>
            </a:r>
            <a:r>
              <a:rPr lang="ru-RU" sz="1800" dirty="0">
                <a:solidFill>
                  <a:prstClr val="black"/>
                </a:solidFill>
              </a:rPr>
              <a:t>оценкой;</a:t>
            </a:r>
          </a:p>
          <a:p>
            <a:pPr lvl="0">
              <a:buClr>
                <a:srgbClr val="0BD0D9"/>
              </a:buClr>
              <a:buNone/>
            </a:pPr>
            <a:r>
              <a:rPr lang="ru-RU" sz="1800" dirty="0">
                <a:solidFill>
                  <a:prstClr val="black"/>
                </a:solidFill>
              </a:rPr>
              <a:t>2-я стр. </a:t>
            </a:r>
            <a:r>
              <a:rPr lang="ru-RU" sz="1800" dirty="0" smtClean="0">
                <a:solidFill>
                  <a:prstClr val="black"/>
                </a:solidFill>
              </a:rPr>
              <a:t>- задание </a:t>
            </a:r>
            <a:r>
              <a:rPr lang="ru-RU" sz="1800" dirty="0">
                <a:solidFill>
                  <a:prstClr val="black"/>
                </a:solidFill>
              </a:rPr>
              <a:t>на практику </a:t>
            </a:r>
            <a:r>
              <a:rPr lang="ru-RU" sz="1800" dirty="0" smtClean="0">
                <a:solidFill>
                  <a:prstClr val="black"/>
                </a:solidFill>
              </a:rPr>
              <a:t>;</a:t>
            </a:r>
            <a:endParaRPr lang="ru-RU" sz="18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  <a:buNone/>
            </a:pPr>
            <a:r>
              <a:rPr lang="ru-RU" sz="1800" dirty="0">
                <a:solidFill>
                  <a:prstClr val="black"/>
                </a:solidFill>
              </a:rPr>
              <a:t>3-я стр. </a:t>
            </a:r>
            <a:r>
              <a:rPr lang="ru-RU" sz="1800" dirty="0" smtClean="0">
                <a:solidFill>
                  <a:prstClr val="black"/>
                </a:solidFill>
              </a:rPr>
              <a:t>- задание </a:t>
            </a:r>
            <a:r>
              <a:rPr lang="ru-RU" sz="1800" dirty="0">
                <a:solidFill>
                  <a:prstClr val="black"/>
                </a:solidFill>
              </a:rPr>
              <a:t>на практику от предприятия (</a:t>
            </a:r>
            <a:r>
              <a:rPr lang="ru-RU" sz="1800" i="1" dirty="0">
                <a:solidFill>
                  <a:prstClr val="black"/>
                </a:solidFill>
              </a:rPr>
              <a:t>если практика проходила на предприятии)</a:t>
            </a:r>
            <a:r>
              <a:rPr lang="ru-RU" sz="1800" dirty="0">
                <a:solidFill>
                  <a:prstClr val="black"/>
                </a:solidFill>
              </a:rPr>
              <a:t>;</a:t>
            </a:r>
          </a:p>
          <a:p>
            <a:pPr lvl="0">
              <a:buClr>
                <a:srgbClr val="0BD0D9"/>
              </a:buClr>
              <a:buNone/>
            </a:pPr>
            <a:r>
              <a:rPr lang="ru-RU" sz="1800" dirty="0">
                <a:solidFill>
                  <a:prstClr val="black"/>
                </a:solidFill>
              </a:rPr>
              <a:t>4-я стр. </a:t>
            </a:r>
            <a:r>
              <a:rPr lang="ru-RU" sz="1800" dirty="0" smtClean="0">
                <a:solidFill>
                  <a:prstClr val="black"/>
                </a:solidFill>
              </a:rPr>
              <a:t>- список-ведомость </a:t>
            </a:r>
            <a:r>
              <a:rPr lang="ru-RU" sz="1800" dirty="0">
                <a:solidFill>
                  <a:prstClr val="black"/>
                </a:solidFill>
              </a:rPr>
              <a:t>(</a:t>
            </a:r>
            <a:r>
              <a:rPr lang="ru-RU" sz="1800" i="1" dirty="0">
                <a:solidFill>
                  <a:prstClr val="black"/>
                </a:solidFill>
              </a:rPr>
              <a:t>если практика проходила на предприятии)</a:t>
            </a:r>
            <a:r>
              <a:rPr lang="ru-RU" sz="1800" dirty="0">
                <a:solidFill>
                  <a:prstClr val="black"/>
                </a:solidFill>
              </a:rPr>
              <a:t>;</a:t>
            </a:r>
          </a:p>
          <a:p>
            <a:pPr lvl="0">
              <a:buClr>
                <a:srgbClr val="0BD0D9"/>
              </a:buClr>
              <a:buNone/>
            </a:pPr>
            <a:r>
              <a:rPr lang="ru-RU" sz="1800" dirty="0" smtClean="0">
                <a:solidFill>
                  <a:prstClr val="black"/>
                </a:solidFill>
              </a:rPr>
              <a:t>5-я стр</a:t>
            </a:r>
            <a:r>
              <a:rPr lang="ru-RU" sz="1800" dirty="0">
                <a:solidFill>
                  <a:prstClr val="black"/>
                </a:solidFill>
              </a:rPr>
              <a:t>. </a:t>
            </a:r>
            <a:r>
              <a:rPr lang="ru-RU" sz="1800" dirty="0" smtClean="0">
                <a:solidFill>
                  <a:prstClr val="black"/>
                </a:solidFill>
              </a:rPr>
              <a:t>- приложение </a:t>
            </a:r>
            <a:r>
              <a:rPr lang="ru-RU" sz="1800" dirty="0">
                <a:solidFill>
                  <a:prstClr val="black"/>
                </a:solidFill>
              </a:rPr>
              <a:t>2 </a:t>
            </a:r>
            <a:r>
              <a:rPr lang="ru-RU" sz="1800" i="1" dirty="0">
                <a:solidFill>
                  <a:prstClr val="black"/>
                </a:solidFill>
              </a:rPr>
              <a:t>(если практика проходила на предприятии</a:t>
            </a:r>
            <a:r>
              <a:rPr lang="ru-RU" sz="1800" i="1" dirty="0" smtClean="0">
                <a:solidFill>
                  <a:prstClr val="black"/>
                </a:solidFill>
              </a:rPr>
              <a:t>);</a:t>
            </a:r>
          </a:p>
          <a:p>
            <a:pPr lvl="0">
              <a:buClr>
                <a:srgbClr val="0BD0D9"/>
              </a:buClr>
              <a:buNone/>
            </a:pPr>
            <a:r>
              <a:rPr lang="ru-RU" sz="1800" dirty="0" smtClean="0">
                <a:solidFill>
                  <a:prstClr val="black"/>
                </a:solidFill>
              </a:rPr>
              <a:t>6-я стр. – отзыв руководителя практики от предприятия ( </a:t>
            </a:r>
            <a:r>
              <a:rPr lang="ru-RU" sz="1800" i="1" dirty="0" smtClean="0">
                <a:solidFill>
                  <a:prstClr val="black"/>
                </a:solidFill>
              </a:rPr>
              <a:t>если практика проходила на кафедре, то от руководителя практики от кафедры</a:t>
            </a:r>
            <a:r>
              <a:rPr lang="ru-RU" sz="1800" dirty="0" smtClean="0">
                <a:solidFill>
                  <a:prstClr val="black"/>
                </a:solidFill>
              </a:rPr>
              <a:t>) </a:t>
            </a:r>
            <a:r>
              <a:rPr lang="ru-RU" sz="1800" i="1" dirty="0" smtClean="0">
                <a:solidFill>
                  <a:prstClr val="black"/>
                </a:solidFill>
              </a:rPr>
              <a:t>;</a:t>
            </a:r>
            <a:endParaRPr lang="ru-RU" sz="1800" dirty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  <a:buNone/>
            </a:pPr>
            <a:r>
              <a:rPr lang="ru-RU" sz="1800" dirty="0">
                <a:solidFill>
                  <a:prstClr val="black"/>
                </a:solidFill>
              </a:rPr>
              <a:t>Далее оглавление и </a:t>
            </a:r>
            <a:r>
              <a:rPr lang="ru-RU" sz="1800" dirty="0" smtClean="0">
                <a:solidFill>
                  <a:prstClr val="black"/>
                </a:solidFill>
              </a:rPr>
              <a:t>т.д</a:t>
            </a:r>
            <a:r>
              <a:rPr lang="ru-RU" sz="1800" dirty="0">
                <a:solidFill>
                  <a:prstClr val="black"/>
                </a:solidFill>
              </a:rPr>
              <a:t>.</a:t>
            </a:r>
          </a:p>
          <a:p>
            <a:pPr lvl="0">
              <a:buClr>
                <a:srgbClr val="0BD0D9"/>
              </a:buClr>
              <a:buNone/>
            </a:pPr>
            <a:r>
              <a:rPr lang="ru-RU" sz="1500" dirty="0">
                <a:solidFill>
                  <a:prstClr val="black"/>
                </a:solidFill>
              </a:rPr>
              <a:t> </a:t>
            </a:r>
          </a:p>
          <a:p>
            <a:pPr>
              <a:buNone/>
            </a:pPr>
            <a:r>
              <a:rPr lang="ru-RU" sz="1900" dirty="0" smtClean="0">
                <a:solidFill>
                  <a:srgbClr val="FF0000"/>
                </a:solidFill>
              </a:rPr>
              <a:t>При сдаче отчёта после 15 сентября, оценка за практику может быть снижена!</a:t>
            </a:r>
          </a:p>
          <a:p>
            <a:pPr>
              <a:buNone/>
            </a:pPr>
            <a:endParaRPr lang="ru-RU" sz="1900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за практику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В ведомость оценка будет проставлена после: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b="1" dirty="0" smtClean="0"/>
              <a:t>-</a:t>
            </a:r>
            <a:r>
              <a:rPr lang="ru-RU" dirty="0" smtClean="0"/>
              <a:t> проверки правильности оформления загруженного отчёта на сайте;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- наличия </a:t>
            </a:r>
            <a:r>
              <a:rPr lang="ru-RU" dirty="0"/>
              <a:t>в бумажном </a:t>
            </a:r>
            <a:r>
              <a:rPr lang="ru-RU" dirty="0" smtClean="0"/>
              <a:t>виде на кафедре </a:t>
            </a:r>
            <a:r>
              <a:rPr lang="ru-RU" sz="4000" b="1" dirty="0" smtClean="0">
                <a:solidFill>
                  <a:srgbClr val="FF0000"/>
                </a:solidFill>
              </a:rPr>
              <a:t>всех</a:t>
            </a:r>
            <a:r>
              <a:rPr lang="ru-RU" dirty="0" smtClean="0"/>
              <a:t>   необходимых к оформлению документов по практике.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FF0000"/>
                </a:solidFill>
              </a:rPr>
              <a:t>Сдавать документы по практике необходимо 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                         в прозрачном файле</a:t>
            </a:r>
            <a:r>
              <a:rPr lang="ru-RU" sz="2400" dirty="0" smtClean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- Вся информация от студентов принимается с официальной эл. почты МГТУ с указанием полного ФИО и номера группы.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8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Технологическая практика магистров </a:t>
            </a:r>
            <a:r>
              <a:rPr lang="ru-RU" b="1" dirty="0"/>
              <a:t>1</a:t>
            </a:r>
            <a:r>
              <a:rPr lang="ru-RU" b="1" dirty="0" smtClean="0"/>
              <a:t> курс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36912"/>
            <a:ext cx="8686800" cy="4032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Сроки</a:t>
            </a:r>
          </a:p>
          <a:p>
            <a:pPr>
              <a:buNone/>
            </a:pPr>
            <a:r>
              <a:rPr lang="ru-RU" dirty="0" smtClean="0"/>
              <a:t>Занятия:       07.02.2024 – 09.06.2024</a:t>
            </a:r>
          </a:p>
          <a:p>
            <a:pPr>
              <a:buNone/>
            </a:pPr>
            <a:r>
              <a:rPr lang="ru-RU" dirty="0" smtClean="0"/>
              <a:t>Экзамены:  10.06.2024 –  30.06.2024!!!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Практика</a:t>
            </a:r>
            <a:r>
              <a:rPr lang="ru-RU" dirty="0" smtClean="0"/>
              <a:t> направление  09.04.01:</a:t>
            </a:r>
            <a:r>
              <a:rPr lang="ru-RU" dirty="0" smtClean="0">
                <a:solidFill>
                  <a:srgbClr val="FF0000"/>
                </a:solidFill>
              </a:rPr>
              <a:t>  01.07.2024 –  14.07.2024 </a:t>
            </a:r>
          </a:p>
          <a:p>
            <a:pPr>
              <a:buNone/>
            </a:pPr>
            <a:r>
              <a:rPr lang="ru-RU" dirty="0" smtClean="0"/>
              <a:t>Места прохождения:</a:t>
            </a:r>
          </a:p>
          <a:p>
            <a:r>
              <a:rPr lang="ru-RU" dirty="0" smtClean="0"/>
              <a:t>сторонние предприятия, </a:t>
            </a:r>
          </a:p>
          <a:p>
            <a:r>
              <a:rPr lang="ru-RU" dirty="0"/>
              <a:t>ц</a:t>
            </a:r>
            <a:r>
              <a:rPr lang="ru-RU" dirty="0" smtClean="0"/>
              <a:t>елевые предприятия;</a:t>
            </a:r>
          </a:p>
          <a:p>
            <a:r>
              <a:rPr lang="ru-RU" dirty="0" smtClean="0"/>
              <a:t>НУК МГТУ им. Н.Э. Баумана (кафедра ИУ6)</a:t>
            </a:r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   На кафедре проходить практику остаются только те студенты, которые участвуют в  кафедральных проектах.</a:t>
            </a:r>
          </a:p>
          <a:p>
            <a:pPr marL="0" lvl="0" indent="0">
              <a:buClr>
                <a:srgbClr val="0BD0D9"/>
              </a:buClr>
              <a:buNone/>
            </a:pPr>
            <a:r>
              <a:rPr lang="ru-RU" dirty="0" smtClean="0">
                <a:solidFill>
                  <a:prstClr val="black"/>
                </a:solidFill>
              </a:rPr>
              <a:t>     Студенты </a:t>
            </a:r>
            <a:r>
              <a:rPr lang="ru-RU" dirty="0">
                <a:solidFill>
                  <a:prstClr val="black"/>
                </a:solidFill>
              </a:rPr>
              <a:t>целевого набора – на своих целевых </a:t>
            </a:r>
            <a:r>
              <a:rPr lang="ru-RU" dirty="0" smtClean="0">
                <a:solidFill>
                  <a:prstClr val="black"/>
                </a:solidFill>
              </a:rPr>
              <a:t>предприятиях. </a:t>
            </a:r>
            <a:endParaRPr lang="ru-RU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ru-RU" dirty="0" smtClean="0"/>
              <a:t>     Все остальные студенты должны пройти практику на своих предприятиях ( по месту работы), либо </a:t>
            </a:r>
            <a:r>
              <a:rPr lang="ru-RU" dirty="0"/>
              <a:t>б</a:t>
            </a:r>
            <a:r>
              <a:rPr lang="ru-RU" dirty="0" smtClean="0"/>
              <a:t>удут распределены на предприятия, выбранные руководством кафедры.</a:t>
            </a:r>
          </a:p>
        </p:txBody>
      </p:sp>
    </p:spTree>
    <p:extLst>
      <p:ext uri="{BB962C8B-B14F-4D97-AF65-F5344CB8AC3E}">
        <p14:creationId xmlns:p14="http://schemas.microsoft.com/office/powerpoint/2010/main" val="322684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>
            <a:noAutofit/>
          </a:bodyPr>
          <a:lstStyle/>
          <a:p>
            <a:r>
              <a:rPr lang="ru-RU" sz="40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Целевикам</a:t>
            </a:r>
            <a:r>
              <a:rPr lang="ru-RU" sz="4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срочно необходимо: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8052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 smtClean="0"/>
              <a:t>Выяснить, готово ли Ваше целевое предприятие принять Вас на практику. </a:t>
            </a:r>
          </a:p>
          <a:p>
            <a:pPr marL="0" indent="0">
              <a:buNone/>
            </a:pPr>
            <a:r>
              <a:rPr lang="ru-RU" sz="1800" b="1" dirty="0" smtClean="0"/>
              <a:t>При положительном ответе Вы будете проходить практику на своем предприятии.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Для этого нужно </a:t>
            </a:r>
            <a:r>
              <a:rPr lang="ru-RU" sz="1800" b="1" u="sng" dirty="0" smtClean="0"/>
              <a:t>проверить</a:t>
            </a:r>
            <a:r>
              <a:rPr lang="ru-RU" sz="1800" dirty="0" smtClean="0"/>
              <a:t> на кафедре наличие действующего договора!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При его отсутствии срочно </a:t>
            </a:r>
            <a:r>
              <a:rPr lang="ru-RU" sz="1800" b="1" u="sng" dirty="0" smtClean="0"/>
              <a:t>заключить.</a:t>
            </a:r>
            <a:r>
              <a:rPr lang="ru-RU" sz="1800" dirty="0" smtClean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Целевое предприятие может запросить письмо от МГТУ о направлении студента на практику. В этом случае Вам нужно знать </a:t>
            </a:r>
            <a:r>
              <a:rPr lang="ru-RU" sz="1800" b="1" dirty="0" smtClean="0"/>
              <a:t>полное</a:t>
            </a:r>
            <a:r>
              <a:rPr lang="ru-RU" sz="1800" dirty="0" smtClean="0"/>
              <a:t>  официальное название предприятия, номер и дату заключения вашего целевого договора, должность (полностью) и </a:t>
            </a:r>
            <a:r>
              <a:rPr lang="ru-RU" sz="1800" dirty="0" smtClean="0">
                <a:solidFill>
                  <a:srgbClr val="FF0000"/>
                </a:solidFill>
              </a:rPr>
              <a:t>ФИО </a:t>
            </a:r>
            <a:r>
              <a:rPr lang="ru-RU" sz="1800" dirty="0" smtClean="0"/>
              <a:t>(полностью), кому будет адресовано направление - письмо УОТ.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Эти данные вместе с </a:t>
            </a:r>
            <a:r>
              <a:rPr lang="ru-RU" sz="1800" dirty="0" smtClean="0">
                <a:solidFill>
                  <a:srgbClr val="FF0000"/>
                </a:solidFill>
              </a:rPr>
              <a:t>вашим полным ФИО и номером группы </a:t>
            </a:r>
            <a:r>
              <a:rPr lang="ru-RU" sz="1800" dirty="0" smtClean="0"/>
              <a:t>нужно прислать ответственным за оформление документов Семёновой Ольге Ивановне (</a:t>
            </a:r>
            <a:r>
              <a:rPr lang="ru-RU" sz="1800" dirty="0" err="1" smtClean="0"/>
              <a:t>semenova.o.i@yandex</a:t>
            </a:r>
            <a:r>
              <a:rPr lang="ru-RU" sz="1800" dirty="0" smtClean="0"/>
              <a:t>.</a:t>
            </a:r>
            <a:r>
              <a:rPr lang="en-US" sz="1800" dirty="0" err="1" smtClean="0"/>
              <a:t>ru</a:t>
            </a:r>
            <a:r>
              <a:rPr lang="ru-RU" sz="1800" dirty="0" smtClean="0"/>
              <a:t>) </a:t>
            </a:r>
            <a:r>
              <a:rPr lang="ru-RU" sz="1800" b="1" i="1" dirty="0" smtClean="0"/>
              <a:t>или</a:t>
            </a:r>
            <a:r>
              <a:rPr lang="ru-RU" sz="1800" dirty="0" smtClean="0"/>
              <a:t>  </a:t>
            </a:r>
            <a:r>
              <a:rPr lang="ru-RU" sz="1800" dirty="0" err="1" smtClean="0"/>
              <a:t>Милес</a:t>
            </a:r>
            <a:r>
              <a:rPr lang="ru-RU" sz="1800" dirty="0" smtClean="0"/>
              <a:t> Екатерине Витальевне</a:t>
            </a:r>
            <a:r>
              <a:rPr lang="en-US" sz="1800" dirty="0" smtClean="0"/>
              <a:t> </a:t>
            </a:r>
            <a:r>
              <a:rPr lang="ru-RU" sz="1800" dirty="0" smtClean="0"/>
              <a:t>(</a:t>
            </a:r>
            <a:r>
              <a:rPr lang="en-US" sz="1800" dirty="0" smtClean="0">
                <a:solidFill>
                  <a:prstClr val="black"/>
                </a:solidFill>
              </a:rPr>
              <a:t>miles@bmstu.ru)</a:t>
            </a:r>
            <a:r>
              <a:rPr lang="ru-RU" sz="1800" dirty="0" smtClean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Далее письмо подписывается и регистрируется в УОТ (uot@bmstu.ru) и оформленное передаётся студенту. </a:t>
            </a:r>
          </a:p>
          <a:p>
            <a:pPr marL="0" lvl="0" indent="0">
              <a:buClr>
                <a:srgbClr val="0BD0D9"/>
              </a:buClr>
              <a:buNone/>
            </a:pPr>
            <a:r>
              <a:rPr lang="ru-RU" sz="1800" b="1" dirty="0" smtClean="0">
                <a:solidFill>
                  <a:prstClr val="black"/>
                </a:solidFill>
              </a:rPr>
              <a:t>                Письмо </a:t>
            </a:r>
            <a:r>
              <a:rPr lang="ru-RU" sz="1800" b="1" dirty="0">
                <a:solidFill>
                  <a:prstClr val="black"/>
                </a:solidFill>
              </a:rPr>
              <a:t>УОТ оформляется строго до 30 апреля!</a:t>
            </a:r>
          </a:p>
          <a:p>
            <a:pPr marL="0" indent="0">
              <a:buNone/>
            </a:pPr>
            <a:r>
              <a:rPr lang="ru-RU" sz="1800" b="1" dirty="0" smtClean="0"/>
              <a:t>При отрицательном  ответе </a:t>
            </a:r>
            <a:r>
              <a:rPr lang="ru-RU" sz="1800" dirty="0" smtClean="0"/>
              <a:t>(должно быть предоставлено официальное письмо-несогласие предприятия. - см. шаблон на сайте), студент  по приказу будет проходить практику на кафедре. Условия прохождения смотрите ниже.</a:t>
            </a:r>
          </a:p>
          <a:p>
            <a:pPr marL="273050" indent="-273050">
              <a:buNone/>
            </a:pPr>
            <a:r>
              <a:rPr lang="ru-RU" sz="1800" b="1" dirty="0" smtClean="0"/>
              <a:t>На некоторые предприятия необходимо оформить допуск в 3 отделе</a:t>
            </a:r>
            <a:r>
              <a:rPr lang="ru-RU" sz="1800" dirty="0" smtClean="0"/>
              <a:t>. Выясните это на своём предприятии и, если нужно, срочно (</a:t>
            </a:r>
            <a:r>
              <a:rPr lang="ru-RU" sz="1800" dirty="0" smtClean="0">
                <a:solidFill>
                  <a:srgbClr val="FF0000"/>
                </a:solidFill>
              </a:rPr>
              <a:t>до 1 апреля</a:t>
            </a:r>
            <a:r>
              <a:rPr lang="ru-RU" sz="1800" dirty="0" smtClean="0"/>
              <a:t>) сообщите об этом </a:t>
            </a:r>
            <a:r>
              <a:rPr lang="ru-RU" sz="1800" dirty="0" err="1" smtClean="0"/>
              <a:t>Милес</a:t>
            </a:r>
            <a:r>
              <a:rPr lang="ru-RU" sz="1800" dirty="0" smtClean="0"/>
              <a:t> Екатерине Витальевне</a:t>
            </a:r>
            <a:r>
              <a:rPr lang="en-US" sz="1800" dirty="0" smtClean="0"/>
              <a:t> </a:t>
            </a:r>
            <a:r>
              <a:rPr lang="ru-RU" sz="1800" dirty="0" smtClean="0"/>
              <a:t>или </a:t>
            </a:r>
            <a:r>
              <a:rPr lang="ru-RU" sz="1800" dirty="0" err="1" smtClean="0"/>
              <a:t>Семёновой</a:t>
            </a:r>
            <a:r>
              <a:rPr lang="ru-RU" sz="1800" dirty="0" smtClean="0"/>
              <a:t> Ольге Ивановне с указанием группы и на какое предприятие идёте. Проверка и оформление занимают </a:t>
            </a:r>
            <a:r>
              <a:rPr lang="ru-RU" sz="1800" b="1" u="sng" dirty="0" smtClean="0"/>
              <a:t>больше месяца</a:t>
            </a:r>
            <a:r>
              <a:rPr lang="ru-RU" sz="1800" u="sng" dirty="0" smtClean="0"/>
              <a:t>!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5241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Autofit/>
          </a:bodyPr>
          <a:lstStyle/>
          <a:p>
            <a:r>
              <a:rPr lang="ru-RU" sz="4000" b="1" dirty="0"/>
              <a:t>Студентам, проходящим практику на стороннем предприятии: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5085184"/>
          </a:xfrm>
        </p:spPr>
        <p:txBody>
          <a:bodyPr>
            <a:normAutofit fontScale="92500" lnSpcReduction="20000"/>
          </a:bodyPr>
          <a:lstStyle/>
          <a:p>
            <a:pPr lvl="0">
              <a:buClr>
                <a:srgbClr val="0BD0D9"/>
              </a:buClr>
              <a:buNone/>
            </a:pPr>
            <a:r>
              <a:rPr lang="ru-RU" dirty="0"/>
              <a:t>1.	Студентам, </a:t>
            </a:r>
            <a:r>
              <a:rPr lang="ru-RU" dirty="0" smtClean="0"/>
              <a:t>договорившимся с предприятием, у которого есть договор с МГТУ, необходимо уточнить</a:t>
            </a:r>
            <a:r>
              <a:rPr lang="ru-RU" dirty="0">
                <a:solidFill>
                  <a:prstClr val="black"/>
                </a:solidFill>
              </a:rPr>
              <a:t> срок его действия</a:t>
            </a:r>
            <a:r>
              <a:rPr lang="ru-RU" dirty="0" smtClean="0"/>
              <a:t> лично или по </a:t>
            </a:r>
            <a:r>
              <a:rPr lang="ru-RU" dirty="0" err="1" smtClean="0"/>
              <a:t>эл</a:t>
            </a:r>
            <a:r>
              <a:rPr lang="ru-RU" dirty="0" smtClean="0"/>
              <a:t>. почте у </a:t>
            </a:r>
            <a:r>
              <a:rPr lang="ru-RU" dirty="0"/>
              <a:t>Семеновой Ольги Ивановны или </a:t>
            </a:r>
            <a:r>
              <a:rPr lang="ru-RU" dirty="0" err="1"/>
              <a:t>Милес</a:t>
            </a:r>
            <a:r>
              <a:rPr lang="ru-RU" dirty="0"/>
              <a:t> Екатерины </a:t>
            </a:r>
            <a:r>
              <a:rPr lang="ru-RU" dirty="0" smtClean="0"/>
              <a:t>Витальевны и </a:t>
            </a:r>
            <a:r>
              <a:rPr lang="ru-RU" dirty="0" smtClean="0">
                <a:solidFill>
                  <a:prstClr val="black"/>
                </a:solidFill>
              </a:rPr>
              <a:t>оформить </a:t>
            </a:r>
            <a:r>
              <a:rPr lang="ru-RU" b="1" u="sng" dirty="0">
                <a:solidFill>
                  <a:prstClr val="black"/>
                </a:solidFill>
              </a:rPr>
              <a:t>Приложение 1 </a:t>
            </a:r>
            <a:r>
              <a:rPr lang="ru-RU" dirty="0">
                <a:solidFill>
                  <a:prstClr val="black"/>
                </a:solidFill>
              </a:rPr>
              <a:t>. </a:t>
            </a:r>
            <a:r>
              <a:rPr lang="ru-RU" dirty="0" smtClean="0"/>
              <a:t> </a:t>
            </a:r>
            <a:endParaRPr lang="ru-RU" dirty="0"/>
          </a:p>
          <a:p>
            <a:pPr>
              <a:buNone/>
            </a:pPr>
            <a:r>
              <a:rPr lang="ru-RU" dirty="0" smtClean="0"/>
              <a:t>2.	</a:t>
            </a:r>
            <a:r>
              <a:rPr lang="ru-RU" dirty="0">
                <a:solidFill>
                  <a:prstClr val="black"/>
                </a:solidFill>
              </a:rPr>
              <a:t> Студентам, договорившимся с предприятием, у которого нет договора с МГТУ, необходимо  его оформить вместе с Приложением 1 у Семеновой Ольги Ивановны или </a:t>
            </a:r>
            <a:r>
              <a:rPr lang="ru-RU" dirty="0" err="1">
                <a:solidFill>
                  <a:prstClr val="black"/>
                </a:solidFill>
              </a:rPr>
              <a:t>Милес</a:t>
            </a:r>
            <a:r>
              <a:rPr lang="ru-RU" dirty="0">
                <a:solidFill>
                  <a:prstClr val="black"/>
                </a:solidFill>
              </a:rPr>
              <a:t> Екатерины Витальевны</a:t>
            </a:r>
            <a:r>
              <a:rPr lang="ru-RU" dirty="0" smtClean="0"/>
              <a:t>    Срок для </a:t>
            </a:r>
            <a:r>
              <a:rPr lang="ru-RU" dirty="0"/>
              <a:t>оформление заканчивается </a:t>
            </a:r>
            <a:r>
              <a:rPr lang="ru-RU" sz="3500" dirty="0">
                <a:solidFill>
                  <a:srgbClr val="FF0000"/>
                </a:solidFill>
              </a:rPr>
              <a:t>30 апреля</a:t>
            </a:r>
            <a:r>
              <a:rPr lang="ru-RU" dirty="0"/>
              <a:t>. </a:t>
            </a:r>
            <a:endParaRPr lang="ru-RU" dirty="0" smtClean="0"/>
          </a:p>
          <a:p>
            <a:pPr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ru-RU" dirty="0" smtClean="0">
                <a:solidFill>
                  <a:prstClr val="black"/>
                </a:solidFill>
              </a:rPr>
              <a:t>К </a:t>
            </a:r>
            <a:r>
              <a:rPr lang="ru-RU" dirty="0">
                <a:solidFill>
                  <a:prstClr val="black"/>
                </a:solidFill>
              </a:rPr>
              <a:t>этому моменту Договор и /или Приложение 1 </a:t>
            </a:r>
            <a:r>
              <a:rPr lang="ru-RU" sz="1900" dirty="0" smtClean="0">
                <a:solidFill>
                  <a:prstClr val="black"/>
                </a:solidFill>
              </a:rPr>
              <a:t>(оба документа </a:t>
            </a:r>
            <a:r>
              <a:rPr lang="ru-RU" sz="1900" dirty="0">
                <a:solidFill>
                  <a:prstClr val="black"/>
                </a:solidFill>
              </a:rPr>
              <a:t>в 2-х </a:t>
            </a:r>
            <a:r>
              <a:rPr lang="ru-RU" sz="1900" dirty="0" smtClean="0">
                <a:solidFill>
                  <a:prstClr val="black"/>
                </a:solidFill>
              </a:rPr>
              <a:t>экземплярах)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должны быть подписаны, с печатью </a:t>
            </a:r>
            <a:r>
              <a:rPr lang="ru-RU" dirty="0" smtClean="0"/>
              <a:t> </a:t>
            </a:r>
            <a:r>
              <a:rPr lang="ru-RU" dirty="0"/>
              <a:t>предприятия и передан в бумажном варианте и цветном скане </a:t>
            </a:r>
            <a:r>
              <a:rPr lang="ru-RU" dirty="0" smtClean="0"/>
              <a:t>на кафедру для </a:t>
            </a:r>
            <a:r>
              <a:rPr lang="ru-RU" dirty="0"/>
              <a:t>регистрации в базе предприятий ЭУ в УОТ.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Оформление договора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892480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Для оформления договора необходимо </a:t>
            </a:r>
            <a:r>
              <a:rPr lang="ru-RU" dirty="0"/>
              <a:t>знать: </a:t>
            </a:r>
          </a:p>
          <a:p>
            <a:pPr>
              <a:buNone/>
            </a:pPr>
            <a:r>
              <a:rPr lang="ru-RU" dirty="0"/>
              <a:t>       - точное юридическое название предприятия;</a:t>
            </a:r>
          </a:p>
          <a:p>
            <a:pPr>
              <a:buNone/>
            </a:pPr>
            <a:r>
              <a:rPr lang="ru-RU" dirty="0"/>
              <a:t>       - </a:t>
            </a:r>
            <a:r>
              <a:rPr lang="ru-RU" dirty="0" smtClean="0"/>
              <a:t>полное ФИО </a:t>
            </a:r>
            <a:r>
              <a:rPr lang="ru-RU" dirty="0"/>
              <a:t>и должность руководителя предприятия. (Если </a:t>
            </a:r>
            <a:r>
              <a:rPr lang="ru-RU" dirty="0" smtClean="0"/>
              <a:t>работник</a:t>
            </a:r>
            <a:r>
              <a:rPr lang="ru-RU" dirty="0"/>
              <a:t>, имеющий право заключать договор, работает по доверенности, то номер доверенности и дату ее выдачи</a:t>
            </a:r>
            <a:r>
              <a:rPr lang="ru-RU" dirty="0" smtClean="0"/>
              <a:t>);</a:t>
            </a:r>
            <a:endParaRPr lang="ru-RU" dirty="0"/>
          </a:p>
          <a:p>
            <a:pPr>
              <a:buNone/>
            </a:pPr>
            <a:r>
              <a:rPr lang="ru-RU" dirty="0"/>
              <a:t>        - юридический адрес предприятия, телефон и сайт </a:t>
            </a:r>
            <a:r>
              <a:rPr lang="ru-RU" dirty="0" smtClean="0"/>
              <a:t>(</a:t>
            </a:r>
            <a:r>
              <a:rPr lang="ru-RU" dirty="0">
                <a:solidFill>
                  <a:prstClr val="black"/>
                </a:solidFill>
              </a:rPr>
              <a:t>или адрес эл. почты</a:t>
            </a:r>
            <a:r>
              <a:rPr lang="ru-RU" dirty="0" smtClean="0"/>
              <a:t>). </a:t>
            </a:r>
            <a:endParaRPr lang="ru-RU" dirty="0"/>
          </a:p>
          <a:p>
            <a:pPr>
              <a:buNone/>
            </a:pPr>
            <a:r>
              <a:rPr lang="ru-RU" dirty="0" smtClean="0"/>
              <a:t>Указанные данные нужно прислать </a:t>
            </a:r>
            <a:r>
              <a:rPr lang="ru-RU" dirty="0"/>
              <a:t>на </a:t>
            </a:r>
            <a:r>
              <a:rPr lang="ru-RU" dirty="0" smtClean="0"/>
              <a:t>почту Семёновой </a:t>
            </a:r>
            <a:r>
              <a:rPr lang="ru-RU" dirty="0"/>
              <a:t>Ольге Ивановне </a:t>
            </a:r>
            <a:r>
              <a:rPr lang="ru-RU" dirty="0" smtClean="0"/>
              <a:t>(</a:t>
            </a:r>
            <a:r>
              <a:rPr lang="ru-RU" dirty="0" err="1" smtClean="0"/>
              <a:t>semenova.o.i@yandex</a:t>
            </a:r>
            <a:r>
              <a:rPr lang="ru-RU" dirty="0" smtClean="0"/>
              <a:t>.</a:t>
            </a:r>
            <a:r>
              <a:rPr lang="en-US" dirty="0" err="1" smtClean="0"/>
              <a:t>ru</a:t>
            </a:r>
            <a:r>
              <a:rPr lang="ru-RU" dirty="0" smtClean="0"/>
              <a:t> </a:t>
            </a:r>
            <a:r>
              <a:rPr lang="ru-RU" dirty="0"/>
              <a:t>) или </a:t>
            </a:r>
            <a:r>
              <a:rPr lang="ru-RU" dirty="0" err="1"/>
              <a:t>Милес</a:t>
            </a:r>
            <a:r>
              <a:rPr lang="ru-RU" dirty="0"/>
              <a:t> Екатерине Витальевне </a:t>
            </a:r>
            <a:r>
              <a:rPr lang="ru-RU" dirty="0" smtClean="0"/>
              <a:t>(</a:t>
            </a:r>
            <a:r>
              <a:rPr lang="en-US" dirty="0" smtClean="0"/>
              <a:t>miles@ bmstu.ru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9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200" dirty="0" smtClean="0"/>
              <a:t>Документы, оформляемые для</a:t>
            </a:r>
            <a:br>
              <a:rPr lang="ru-RU" sz="3200" dirty="0" smtClean="0"/>
            </a:br>
            <a:r>
              <a:rPr lang="ru-RU" sz="3200" dirty="0" smtClean="0"/>
              <a:t>прохождения практики на стороннем и целевом предприятии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935480"/>
            <a:ext cx="8892480" cy="4922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Во </a:t>
            </a:r>
            <a:r>
              <a:rPr lang="ru-RU" dirty="0"/>
              <a:t>время прохождения практики необходимо </a:t>
            </a:r>
            <a:r>
              <a:rPr lang="ru-RU" dirty="0" smtClean="0"/>
              <a:t>оформить: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2 экземпляра задания </a:t>
            </a:r>
            <a:r>
              <a:rPr lang="ru-RU" dirty="0" smtClean="0"/>
              <a:t>на практику от предприятия ( </a:t>
            </a:r>
            <a:r>
              <a:rPr lang="ru-RU" b="1" i="1" dirty="0" smtClean="0"/>
              <a:t>см. новый шаблон на сайте</a:t>
            </a:r>
            <a:r>
              <a:rPr lang="ru-RU" dirty="0" smtClean="0"/>
              <a:t>).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ru-RU" dirty="0" smtClean="0">
                <a:solidFill>
                  <a:srgbClr val="FF0000"/>
                </a:solidFill>
              </a:rPr>
              <a:t>Список-ведомость</a:t>
            </a:r>
            <a:r>
              <a:rPr lang="ru-RU" dirty="0"/>
              <a:t>. </a:t>
            </a:r>
            <a:r>
              <a:rPr lang="ru-RU" dirty="0" smtClean="0"/>
              <a:t>На этом документе необходимо проставить </a:t>
            </a:r>
            <a:r>
              <a:rPr lang="ru-RU" dirty="0"/>
              <a:t>на  предприятии две круглые печати и подписи руководителя по практике от </a:t>
            </a:r>
            <a:r>
              <a:rPr lang="ru-RU" dirty="0" smtClean="0"/>
              <a:t>предприятия и подпись руководителя практики от кафедры. </a:t>
            </a:r>
            <a:endParaRPr lang="ru-RU" dirty="0"/>
          </a:p>
          <a:p>
            <a:pPr>
              <a:buNone/>
            </a:pPr>
            <a:r>
              <a:rPr lang="ru-RU" dirty="0" smtClean="0"/>
              <a:t>    Список-ведомость </a:t>
            </a:r>
            <a:r>
              <a:rPr lang="ru-RU" dirty="0"/>
              <a:t>нужно получить на кафедре у Семёновой Ольги Ивановны или </a:t>
            </a:r>
            <a:r>
              <a:rPr lang="ru-RU" dirty="0" err="1"/>
              <a:t>Милес</a:t>
            </a:r>
            <a:r>
              <a:rPr lang="ru-RU" dirty="0"/>
              <a:t> Екатерины Витальевны до начала практики.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Приложение 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ru-RU" dirty="0"/>
              <a:t> оформляется студентами во время прохождения практики самостоятельно. </a:t>
            </a:r>
            <a:r>
              <a:rPr lang="ru-RU" dirty="0" smtClean="0"/>
              <a:t>На этом документе необходимо проставить </a:t>
            </a:r>
            <a:r>
              <a:rPr lang="ru-RU" dirty="0"/>
              <a:t>на предприятии </a:t>
            </a:r>
            <a:r>
              <a:rPr lang="ru-RU" dirty="0" smtClean="0"/>
              <a:t>круглую </a:t>
            </a:r>
            <a:r>
              <a:rPr lang="ru-RU" dirty="0"/>
              <a:t>печать и подписи руководителя по практике от </a:t>
            </a:r>
            <a:r>
              <a:rPr lang="ru-RU" dirty="0" smtClean="0"/>
              <a:t>предприятия и подпись </a:t>
            </a:r>
            <a:r>
              <a:rPr lang="ru-RU" dirty="0"/>
              <a:t>руководителя по практике </a:t>
            </a:r>
            <a:r>
              <a:rPr lang="ru-RU" dirty="0" smtClean="0"/>
              <a:t>от кафедры </a:t>
            </a:r>
            <a:r>
              <a:rPr lang="ru-RU" dirty="0"/>
              <a:t>(</a:t>
            </a:r>
            <a:r>
              <a:rPr lang="ru-RU" b="1" i="1" dirty="0" smtClean="0"/>
              <a:t>см. новый шаблон на сайте</a:t>
            </a:r>
            <a:r>
              <a:rPr lang="ru-RU" dirty="0" smtClean="0"/>
              <a:t>) .</a:t>
            </a:r>
          </a:p>
          <a:p>
            <a:pPr algn="just"/>
            <a:r>
              <a:rPr lang="ru-RU" dirty="0" smtClean="0">
                <a:solidFill>
                  <a:srgbClr val="FF0000"/>
                </a:solidFill>
              </a:rPr>
              <a:t>Отзыв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р</a:t>
            </a:r>
            <a:r>
              <a:rPr lang="ru-RU" dirty="0" smtClean="0">
                <a:solidFill>
                  <a:srgbClr val="FF0000"/>
                </a:solidFill>
              </a:rPr>
              <a:t>уководителя </a:t>
            </a:r>
            <a:r>
              <a:rPr lang="ru-RU" dirty="0">
                <a:solidFill>
                  <a:srgbClr val="FF0000"/>
                </a:solidFill>
              </a:rPr>
              <a:t>практики от </a:t>
            </a:r>
            <a:r>
              <a:rPr lang="ru-RU" dirty="0" smtClean="0">
                <a:solidFill>
                  <a:srgbClr val="FF0000"/>
                </a:solidFill>
              </a:rPr>
              <a:t>предприятия: </a:t>
            </a:r>
            <a:r>
              <a:rPr lang="ru-RU" dirty="0" smtClean="0"/>
              <a:t>Руководитель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пишет в отзыве что </a:t>
            </a:r>
            <a:r>
              <a:rPr lang="ru-RU" dirty="0"/>
              <a:t>изучил и чем </a:t>
            </a:r>
            <a:r>
              <a:rPr lang="ru-RU" dirty="0" smtClean="0"/>
              <a:t>занимался студент </a:t>
            </a:r>
            <a:r>
              <a:rPr lang="ru-RU" dirty="0"/>
              <a:t>и указывает </a:t>
            </a:r>
            <a:r>
              <a:rPr lang="ru-RU" dirty="0" smtClean="0"/>
              <a:t>рекомендуемую </a:t>
            </a:r>
            <a:r>
              <a:rPr lang="ru-RU" dirty="0"/>
              <a:t>оценку.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3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>
            <a:noAutofit/>
          </a:bodyPr>
          <a:lstStyle/>
          <a:p>
            <a:r>
              <a:rPr lang="ru-RU" sz="4400" b="1" dirty="0" smtClean="0"/>
              <a:t>Задания на практику </a:t>
            </a:r>
            <a:endParaRPr lang="ru-RU" sz="4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9145016" cy="576064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2400" b="1" dirty="0">
                <a:solidFill>
                  <a:srgbClr val="FF0000"/>
                </a:solidFill>
              </a:rPr>
              <a:t>Вся информация кроме подписей и дат в шаблоны впечатывается!!!</a:t>
            </a:r>
          </a:p>
          <a:p>
            <a:pPr>
              <a:buNone/>
            </a:pPr>
            <a:r>
              <a:rPr lang="ru-RU" sz="2400" b="1" dirty="0" smtClean="0"/>
              <a:t>Задание для проходящих практику на кафедре </a:t>
            </a:r>
            <a:r>
              <a:rPr lang="ru-RU" sz="2400" dirty="0" smtClean="0"/>
              <a:t>выдаёт</a:t>
            </a:r>
            <a:r>
              <a:rPr lang="ru-RU" sz="2400" b="1" dirty="0" smtClean="0"/>
              <a:t> </a:t>
            </a:r>
            <a:r>
              <a:rPr lang="ru-RU" sz="2400" dirty="0" smtClean="0"/>
              <a:t>руководитель ВКРМ. </a:t>
            </a:r>
          </a:p>
          <a:p>
            <a:pPr>
              <a:buNone/>
            </a:pPr>
            <a:r>
              <a:rPr lang="ru-RU" sz="2100" dirty="0"/>
              <a:t>Н</a:t>
            </a:r>
            <a:r>
              <a:rPr lang="ru-RU" sz="2100" dirty="0" smtClean="0"/>
              <a:t>еобходимо подготовить </a:t>
            </a:r>
            <a:r>
              <a:rPr lang="ru-RU" sz="2100" dirty="0" smtClean="0">
                <a:solidFill>
                  <a:srgbClr val="FF0000"/>
                </a:solidFill>
              </a:rPr>
              <a:t>в 2-х экз</a:t>
            </a:r>
            <a:r>
              <a:rPr lang="ru-RU" sz="2100" dirty="0" smtClean="0"/>
              <a:t>. </a:t>
            </a:r>
            <a:r>
              <a:rPr lang="ru-RU" sz="2100" dirty="0" smtClean="0">
                <a:solidFill>
                  <a:srgbClr val="FF0000"/>
                </a:solidFill>
              </a:rPr>
              <a:t>до 1 июля 2024 г.</a:t>
            </a:r>
            <a:r>
              <a:rPr lang="ru-RU" sz="1600" dirty="0">
                <a:solidFill>
                  <a:prstClr val="black"/>
                </a:solidFill>
              </a:rPr>
              <a:t> (</a:t>
            </a:r>
            <a:r>
              <a:rPr lang="ru-RU" sz="1600" b="1" i="1" dirty="0">
                <a:solidFill>
                  <a:prstClr val="black"/>
                </a:solidFill>
              </a:rPr>
              <a:t>см. новые шаблоны на сайте</a:t>
            </a:r>
            <a:r>
              <a:rPr lang="ru-RU" sz="1600" dirty="0">
                <a:solidFill>
                  <a:prstClr val="black"/>
                </a:solidFill>
              </a:rPr>
              <a:t>)</a:t>
            </a:r>
            <a:r>
              <a:rPr lang="ru-RU" sz="2100" dirty="0">
                <a:solidFill>
                  <a:prstClr val="black"/>
                </a:solidFill>
              </a:rPr>
              <a:t> </a:t>
            </a:r>
            <a:r>
              <a:rPr lang="ru-RU" sz="2100" dirty="0" smtClean="0"/>
              <a:t>!  </a:t>
            </a:r>
          </a:p>
          <a:p>
            <a:pPr marL="273050" indent="-4763">
              <a:buNone/>
            </a:pPr>
            <a:r>
              <a:rPr lang="ru-RU" sz="2100" dirty="0" smtClean="0"/>
              <a:t>Задание подписывают студент </a:t>
            </a:r>
            <a:r>
              <a:rPr lang="ru-RU" sz="2100" b="1" i="1" dirty="0" smtClean="0">
                <a:solidFill>
                  <a:schemeClr val="accent4"/>
                </a:solidFill>
              </a:rPr>
              <a:t>и руководитель ВКРМ или другой преподаватель кафедры, ведущий вашу практику.</a:t>
            </a:r>
          </a:p>
          <a:p>
            <a:pPr marL="273050" indent="-4763">
              <a:buNone/>
            </a:pPr>
            <a:r>
              <a:rPr lang="ru-RU" sz="2100" b="1" i="1" dirty="0" smtClean="0">
                <a:solidFill>
                  <a:schemeClr val="accent4"/>
                </a:solidFill>
              </a:rPr>
              <a:t> </a:t>
            </a:r>
            <a:r>
              <a:rPr lang="ru-RU" sz="2100" dirty="0" smtClean="0"/>
              <a:t>Дата подписания задания – </a:t>
            </a:r>
            <a:r>
              <a:rPr lang="ru-RU" sz="2100" dirty="0" smtClean="0">
                <a:solidFill>
                  <a:srgbClr val="FF0000"/>
                </a:solidFill>
              </a:rPr>
              <a:t>28 июня 2024 г</a:t>
            </a:r>
            <a:r>
              <a:rPr lang="ru-RU" sz="2100" dirty="0" smtClean="0"/>
              <a:t>. </a:t>
            </a:r>
          </a:p>
          <a:p>
            <a:pPr>
              <a:buNone/>
            </a:pPr>
            <a:endParaRPr lang="ru-RU" sz="2400" b="1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ru-RU" sz="2400" b="1" dirty="0" smtClean="0">
                <a:solidFill>
                  <a:prstClr val="black"/>
                </a:solidFill>
              </a:rPr>
              <a:t>Студенты, проходящие практику на предприятии, оформляют два задания:</a:t>
            </a:r>
          </a:p>
          <a:p>
            <a:r>
              <a:rPr lang="ru-RU" sz="2100" b="1" dirty="0" smtClean="0">
                <a:solidFill>
                  <a:prstClr val="black"/>
                </a:solidFill>
              </a:rPr>
              <a:t>задание кафедры для </a:t>
            </a:r>
            <a:r>
              <a:rPr lang="ru-RU" sz="2100" b="1" dirty="0">
                <a:solidFill>
                  <a:prstClr val="black"/>
                </a:solidFill>
              </a:rPr>
              <a:t>проходящих практику </a:t>
            </a:r>
            <a:r>
              <a:rPr lang="ru-RU" sz="2100" b="1" dirty="0" smtClean="0">
                <a:solidFill>
                  <a:prstClr val="black"/>
                </a:solidFill>
              </a:rPr>
              <a:t>на предприятии </a:t>
            </a:r>
            <a:r>
              <a:rPr lang="ru-RU" sz="1600" dirty="0" smtClean="0">
                <a:solidFill>
                  <a:prstClr val="black"/>
                </a:solidFill>
              </a:rPr>
              <a:t>(</a:t>
            </a:r>
            <a:r>
              <a:rPr lang="ru-RU" sz="1600" b="1" i="1" dirty="0" smtClean="0">
                <a:solidFill>
                  <a:prstClr val="black"/>
                </a:solidFill>
              </a:rPr>
              <a:t>см</a:t>
            </a:r>
            <a:r>
              <a:rPr lang="ru-RU" sz="1600" b="1" i="1" dirty="0">
                <a:solidFill>
                  <a:prstClr val="black"/>
                </a:solidFill>
              </a:rPr>
              <a:t>. </a:t>
            </a:r>
            <a:r>
              <a:rPr lang="ru-RU" sz="1600" b="1" i="1" dirty="0" smtClean="0">
                <a:solidFill>
                  <a:prstClr val="black"/>
                </a:solidFill>
              </a:rPr>
              <a:t>новые шаблоны </a:t>
            </a:r>
            <a:r>
              <a:rPr lang="ru-RU" sz="1600" b="1" i="1" dirty="0">
                <a:solidFill>
                  <a:prstClr val="black"/>
                </a:solidFill>
              </a:rPr>
              <a:t>на сайте</a:t>
            </a:r>
            <a:r>
              <a:rPr lang="ru-RU" sz="1600" dirty="0">
                <a:solidFill>
                  <a:prstClr val="black"/>
                </a:solidFill>
              </a:rPr>
              <a:t>)</a:t>
            </a:r>
            <a:r>
              <a:rPr lang="ru-RU" sz="2100" dirty="0">
                <a:solidFill>
                  <a:prstClr val="black"/>
                </a:solidFill>
              </a:rPr>
              <a:t> необходимо </a:t>
            </a:r>
            <a:r>
              <a:rPr lang="ru-RU" sz="2100" dirty="0" smtClean="0">
                <a:solidFill>
                  <a:prstClr val="black"/>
                </a:solidFill>
              </a:rPr>
              <a:t>подготовить </a:t>
            </a:r>
            <a:r>
              <a:rPr lang="ru-RU" sz="2100" dirty="0" smtClean="0">
                <a:solidFill>
                  <a:srgbClr val="FF0000"/>
                </a:solidFill>
              </a:rPr>
              <a:t>в </a:t>
            </a:r>
            <a:r>
              <a:rPr lang="ru-RU" sz="2100" dirty="0">
                <a:solidFill>
                  <a:srgbClr val="FF0000"/>
                </a:solidFill>
              </a:rPr>
              <a:t>2-х экз</a:t>
            </a:r>
            <a:r>
              <a:rPr lang="ru-RU" sz="2100" dirty="0">
                <a:solidFill>
                  <a:prstClr val="black"/>
                </a:solidFill>
              </a:rPr>
              <a:t>. </a:t>
            </a:r>
            <a:r>
              <a:rPr lang="ru-RU" sz="2100" dirty="0">
                <a:solidFill>
                  <a:srgbClr val="FF0000"/>
                </a:solidFill>
              </a:rPr>
              <a:t>до 1</a:t>
            </a:r>
            <a:r>
              <a:rPr lang="ru-RU" sz="2100" dirty="0" smtClean="0">
                <a:solidFill>
                  <a:srgbClr val="FF0000"/>
                </a:solidFill>
              </a:rPr>
              <a:t> июля 2024 г</a:t>
            </a:r>
            <a:r>
              <a:rPr lang="ru-RU" sz="2100" dirty="0" smtClean="0">
                <a:solidFill>
                  <a:prstClr val="black"/>
                </a:solidFill>
              </a:rPr>
              <a:t>! </a:t>
            </a:r>
          </a:p>
          <a:p>
            <a:pPr marL="0" indent="0">
              <a:buNone/>
            </a:pPr>
            <a:r>
              <a:rPr lang="ru-RU" sz="2100" dirty="0" smtClean="0">
                <a:solidFill>
                  <a:prstClr val="black"/>
                </a:solidFill>
              </a:rPr>
              <a:t>    </a:t>
            </a:r>
            <a:r>
              <a:rPr lang="ru-RU" sz="2100" dirty="0">
                <a:solidFill>
                  <a:prstClr val="black"/>
                </a:solidFill>
              </a:rPr>
              <a:t>Задание подписывают студент </a:t>
            </a:r>
            <a:r>
              <a:rPr lang="ru-RU" sz="2100" b="1" i="1" dirty="0">
                <a:solidFill>
                  <a:srgbClr val="10CF9B"/>
                </a:solidFill>
              </a:rPr>
              <a:t>и руководитель ВКРМ</a:t>
            </a:r>
            <a:r>
              <a:rPr lang="ru-RU" sz="2100" b="1" i="1" dirty="0" smtClean="0">
                <a:solidFill>
                  <a:srgbClr val="10CF9B"/>
                </a:solidFill>
              </a:rPr>
              <a:t>. </a:t>
            </a:r>
          </a:p>
          <a:p>
            <a:pPr marL="0" indent="0">
              <a:buNone/>
            </a:pPr>
            <a:r>
              <a:rPr lang="ru-RU" sz="2100" b="1" i="1" dirty="0">
                <a:solidFill>
                  <a:srgbClr val="10CF9B"/>
                </a:solidFill>
              </a:rPr>
              <a:t> </a:t>
            </a:r>
            <a:r>
              <a:rPr lang="ru-RU" sz="2100" b="1" i="1" dirty="0" smtClean="0">
                <a:solidFill>
                  <a:srgbClr val="10CF9B"/>
                </a:solidFill>
              </a:rPr>
              <a:t>     </a:t>
            </a:r>
            <a:r>
              <a:rPr lang="ru-RU" sz="2100" dirty="0" smtClean="0">
                <a:solidFill>
                  <a:prstClr val="black"/>
                </a:solidFill>
              </a:rPr>
              <a:t>Дата </a:t>
            </a:r>
            <a:r>
              <a:rPr lang="ru-RU" sz="2100" dirty="0">
                <a:solidFill>
                  <a:prstClr val="black"/>
                </a:solidFill>
              </a:rPr>
              <a:t>подписания задания – </a:t>
            </a:r>
            <a:r>
              <a:rPr lang="ru-RU" sz="2100" dirty="0" smtClean="0">
                <a:solidFill>
                  <a:srgbClr val="FF0000"/>
                </a:solidFill>
              </a:rPr>
              <a:t>28 июня 2024 г</a:t>
            </a:r>
            <a:r>
              <a:rPr lang="ru-RU" sz="2100" dirty="0" smtClean="0">
                <a:solidFill>
                  <a:prstClr val="black"/>
                </a:solidFill>
              </a:rPr>
              <a:t>.;</a:t>
            </a:r>
            <a:endParaRPr lang="ru-RU" sz="2100" dirty="0">
              <a:solidFill>
                <a:prstClr val="black"/>
              </a:solidFill>
            </a:endParaRPr>
          </a:p>
          <a:p>
            <a:r>
              <a:rPr lang="ru-RU" sz="2100" b="1" dirty="0" smtClean="0">
                <a:solidFill>
                  <a:prstClr val="black"/>
                </a:solidFill>
              </a:rPr>
              <a:t>задание на </a:t>
            </a:r>
            <a:r>
              <a:rPr lang="ru-RU" sz="2100" b="1" dirty="0">
                <a:solidFill>
                  <a:prstClr val="black"/>
                </a:solidFill>
              </a:rPr>
              <a:t>практику </a:t>
            </a:r>
            <a:r>
              <a:rPr lang="ru-RU" sz="2100" b="1" dirty="0" smtClean="0">
                <a:solidFill>
                  <a:prstClr val="black"/>
                </a:solidFill>
              </a:rPr>
              <a:t>от предприятия </a:t>
            </a:r>
            <a:r>
              <a:rPr lang="ru-RU" sz="1600" dirty="0" smtClean="0">
                <a:solidFill>
                  <a:prstClr val="black"/>
                </a:solidFill>
              </a:rPr>
              <a:t>(</a:t>
            </a:r>
            <a:r>
              <a:rPr lang="ru-RU" sz="1600" b="1" i="1" dirty="0">
                <a:solidFill>
                  <a:prstClr val="black"/>
                </a:solidFill>
              </a:rPr>
              <a:t>см. новые шаблоны на сайте</a:t>
            </a:r>
            <a:r>
              <a:rPr lang="ru-RU" sz="1600" dirty="0" smtClean="0">
                <a:solidFill>
                  <a:prstClr val="black"/>
                </a:solidFill>
              </a:rPr>
              <a:t>) </a:t>
            </a:r>
            <a:r>
              <a:rPr lang="ru-RU" sz="2100" dirty="0" smtClean="0">
                <a:solidFill>
                  <a:prstClr val="black"/>
                </a:solidFill>
              </a:rPr>
              <a:t>выдается студенту на предприятии  и подписывается </a:t>
            </a:r>
            <a:r>
              <a:rPr lang="ru-RU" sz="2100" b="1" dirty="0" smtClean="0">
                <a:solidFill>
                  <a:prstClr val="black"/>
                </a:solidFill>
              </a:rPr>
              <a:t>руководителем практики от предприятия </a:t>
            </a:r>
            <a:r>
              <a:rPr lang="ru-RU" sz="2100" dirty="0" smtClean="0">
                <a:solidFill>
                  <a:prstClr val="black"/>
                </a:solidFill>
              </a:rPr>
              <a:t>и студентом. Дата  выдачи и подписания задания </a:t>
            </a:r>
            <a:r>
              <a:rPr lang="ru-RU" sz="2100" dirty="0">
                <a:solidFill>
                  <a:prstClr val="black"/>
                </a:solidFill>
              </a:rPr>
              <a:t>– </a:t>
            </a:r>
            <a:r>
              <a:rPr lang="ru-RU" sz="2100" dirty="0" smtClean="0">
                <a:solidFill>
                  <a:srgbClr val="FF0000"/>
                </a:solidFill>
              </a:rPr>
              <a:t>01 июля 2024</a:t>
            </a:r>
            <a:endParaRPr lang="ru-RU" sz="2100" dirty="0" smtClean="0">
              <a:solidFill>
                <a:prstClr val="black"/>
              </a:solidFill>
            </a:endParaRPr>
          </a:p>
          <a:p>
            <a:endParaRPr lang="ru-RU" sz="9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ru-RU" sz="2400" b="1" dirty="0" smtClean="0"/>
              <a:t>ДОПУСТИМЫ ТОЛЬКО ПОЛНЫЕ ДАТЫ ПОДПИСАНИЯ</a:t>
            </a:r>
            <a:r>
              <a:rPr lang="ru-RU" sz="2400" dirty="0" smtClean="0"/>
              <a:t>   ХХ.ХХ.</a:t>
            </a:r>
            <a:r>
              <a:rPr lang="ru-RU" sz="2800" dirty="0" smtClean="0"/>
              <a:t>2024</a:t>
            </a:r>
          </a:p>
          <a:p>
            <a:pPr>
              <a:buNone/>
            </a:pPr>
            <a:endParaRPr lang="ru-RU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0405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Отчет о практике</a:t>
            </a:r>
            <a:endParaRPr lang="ru-RU" sz="36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964488" cy="561662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sz="2900" dirty="0" smtClean="0"/>
              <a:t>Шаблон титула и задания на практику следует взять со страницы дисциплины (</a:t>
            </a:r>
            <a:r>
              <a:rPr lang="ru-RU" sz="2900" b="1" i="1" dirty="0" smtClean="0"/>
              <a:t>шаблоны новые!!!</a:t>
            </a:r>
            <a:r>
              <a:rPr lang="ru-RU" sz="2900" dirty="0" smtClean="0"/>
              <a:t>).</a:t>
            </a:r>
          </a:p>
          <a:p>
            <a:pPr>
              <a:buNone/>
            </a:pPr>
            <a:r>
              <a:rPr lang="ru-RU" sz="2900" dirty="0" smtClean="0"/>
              <a:t>Отчёт по практике - объем 15-25 страниц. </a:t>
            </a:r>
          </a:p>
          <a:p>
            <a:pPr>
              <a:buNone/>
            </a:pPr>
            <a:r>
              <a:rPr lang="ru-RU" sz="3200" b="1" dirty="0" smtClean="0"/>
              <a:t>Прошедшим на предприятии –</a:t>
            </a:r>
          </a:p>
          <a:p>
            <a:pPr>
              <a:buNone/>
            </a:pPr>
            <a:r>
              <a:rPr lang="ru-RU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Руководитель практики от предприятия</a:t>
            </a:r>
            <a:r>
              <a:rPr lang="ru-RU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>
                <a:solidFill>
                  <a:prstClr val="black"/>
                </a:solidFill>
              </a:rPr>
              <a:t>проверяет</a:t>
            </a:r>
            <a:r>
              <a:rPr lang="ru-RU" sz="3200" dirty="0" smtClean="0"/>
              <a:t> </a:t>
            </a:r>
            <a:r>
              <a:rPr lang="ru-RU" sz="3200" dirty="0">
                <a:solidFill>
                  <a:prstClr val="black"/>
                </a:solidFill>
              </a:rPr>
              <a:t>отчёт </a:t>
            </a:r>
            <a:r>
              <a:rPr lang="ru-RU" sz="3200" dirty="0" smtClean="0"/>
              <a:t>и пишет отзыв с </a:t>
            </a:r>
            <a:r>
              <a:rPr lang="ru-RU" sz="3200" i="1" dirty="0" smtClean="0">
                <a:solidFill>
                  <a:srgbClr val="FF0000"/>
                </a:solidFill>
              </a:rPr>
              <a:t>рекомендуемой</a:t>
            </a:r>
            <a:r>
              <a:rPr lang="ru-RU" sz="3200" dirty="0" smtClean="0">
                <a:solidFill>
                  <a:srgbClr val="FF0000"/>
                </a:solidFill>
              </a:rPr>
              <a:t> </a:t>
            </a:r>
            <a:r>
              <a:rPr lang="ru-RU" sz="3200" i="1" dirty="0" smtClean="0">
                <a:solidFill>
                  <a:srgbClr val="FF0000"/>
                </a:solidFill>
              </a:rPr>
              <a:t>оценкой</a:t>
            </a:r>
            <a:r>
              <a:rPr lang="ru-RU" sz="3200" dirty="0" smtClean="0"/>
              <a:t>, р</a:t>
            </a:r>
            <a:r>
              <a:rPr lang="ru-RU" sz="3200" dirty="0" smtClean="0">
                <a:solidFill>
                  <a:prstClr val="black"/>
                </a:solidFill>
              </a:rPr>
              <a:t>асписывается на титульном листе</a:t>
            </a:r>
            <a:r>
              <a:rPr lang="ru-RU" sz="3200" dirty="0" smtClean="0"/>
              <a:t>, в </a:t>
            </a:r>
            <a:r>
              <a:rPr lang="ru-RU" sz="3200" dirty="0" smtClean="0"/>
              <a:t>списке-ведомости(без оценки) </a:t>
            </a:r>
            <a:r>
              <a:rPr lang="ru-RU" sz="3200" dirty="0" smtClean="0"/>
              <a:t>и в приложении 2. </a:t>
            </a:r>
          </a:p>
          <a:p>
            <a:pPr>
              <a:buNone/>
            </a:pPr>
            <a:r>
              <a:rPr lang="ru-RU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Руководитель </a:t>
            </a:r>
            <a:r>
              <a:rPr lang="ru-RU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ВКРМ </a:t>
            </a:r>
            <a:r>
              <a:rPr lang="ru-RU" sz="3200" dirty="0">
                <a:solidFill>
                  <a:prstClr val="black"/>
                </a:solidFill>
              </a:rPr>
              <a:t>проверяет </a:t>
            </a:r>
            <a:r>
              <a:rPr lang="ru-RU" sz="3200" dirty="0" smtClean="0">
                <a:solidFill>
                  <a:prstClr val="black"/>
                </a:solidFill>
              </a:rPr>
              <a:t>отчёт и </a:t>
            </a:r>
            <a:r>
              <a:rPr lang="ru-RU" sz="3600" dirty="0" smtClean="0">
                <a:solidFill>
                  <a:prstClr val="black"/>
                </a:solidFill>
              </a:rPr>
              <a:t> </a:t>
            </a:r>
            <a:r>
              <a:rPr lang="ru-RU" sz="3200" dirty="0" smtClean="0">
                <a:solidFill>
                  <a:prstClr val="black"/>
                </a:solidFill>
              </a:rPr>
              <a:t>ставит </a:t>
            </a:r>
            <a:r>
              <a:rPr lang="ru-RU" sz="3200" i="1" dirty="0" smtClean="0">
                <a:solidFill>
                  <a:srgbClr val="FF0000"/>
                </a:solidFill>
              </a:rPr>
              <a:t>итоговую оценку </a:t>
            </a:r>
            <a:r>
              <a:rPr lang="ru-RU" sz="3200" dirty="0" smtClean="0">
                <a:solidFill>
                  <a:prstClr val="black"/>
                </a:solidFill>
              </a:rPr>
              <a:t>на титульном листе и в зачетке.</a:t>
            </a:r>
          </a:p>
          <a:p>
            <a:pPr>
              <a:buNone/>
            </a:pPr>
            <a:endParaRPr lang="ru-RU" sz="3200" dirty="0" smtClean="0">
              <a:solidFill>
                <a:prstClr val="black"/>
              </a:solidFill>
            </a:endParaRPr>
          </a:p>
          <a:p>
            <a:pPr lvl="0">
              <a:buClr>
                <a:srgbClr val="0BD0D9"/>
              </a:buClr>
              <a:buNone/>
            </a:pPr>
            <a:r>
              <a:rPr lang="ru-RU" sz="3200" b="1" dirty="0"/>
              <a:t>Прошедшим на кафедре –</a:t>
            </a:r>
          </a:p>
          <a:p>
            <a:pPr lvl="0">
              <a:buClr>
                <a:srgbClr val="0BD0D9"/>
              </a:buClr>
              <a:buNone/>
            </a:pPr>
            <a:r>
              <a:rPr lang="ru-RU" sz="3000" dirty="0" smtClean="0">
                <a:solidFill>
                  <a:srgbClr val="04617B">
                    <a:lumMod val="60000"/>
                    <a:lumOff val="40000"/>
                  </a:srgbClr>
                </a:solidFill>
              </a:rPr>
              <a:t>        Руководитель ВКРМ </a:t>
            </a:r>
            <a:r>
              <a:rPr lang="ru-RU" sz="3200" dirty="0">
                <a:solidFill>
                  <a:prstClr val="black"/>
                </a:solidFill>
              </a:rPr>
              <a:t>проверяет отчёт и </a:t>
            </a:r>
            <a:r>
              <a:rPr lang="ru-RU" sz="3700" dirty="0">
                <a:solidFill>
                  <a:prstClr val="black"/>
                </a:solidFill>
              </a:rPr>
              <a:t> </a:t>
            </a:r>
            <a:r>
              <a:rPr lang="ru-RU" sz="3200" dirty="0">
                <a:solidFill>
                  <a:prstClr val="black"/>
                </a:solidFill>
              </a:rPr>
              <a:t>ставит </a:t>
            </a:r>
            <a:r>
              <a:rPr lang="ru-RU" sz="3200" i="1" dirty="0">
                <a:solidFill>
                  <a:srgbClr val="FF0000"/>
                </a:solidFill>
              </a:rPr>
              <a:t>итоговую </a:t>
            </a:r>
            <a:r>
              <a:rPr lang="ru-RU" sz="3200" i="1" dirty="0" smtClean="0">
                <a:solidFill>
                  <a:srgbClr val="FF0000"/>
                </a:solidFill>
              </a:rPr>
              <a:t>оценку</a:t>
            </a:r>
            <a:r>
              <a:rPr lang="ru-RU" sz="3200" dirty="0" smtClean="0">
                <a:solidFill>
                  <a:prstClr val="black"/>
                </a:solidFill>
              </a:rPr>
              <a:t> </a:t>
            </a:r>
            <a:r>
              <a:rPr lang="ru-RU" sz="3100" dirty="0" smtClean="0">
                <a:solidFill>
                  <a:prstClr val="black"/>
                </a:solidFill>
              </a:rPr>
              <a:t>на </a:t>
            </a:r>
            <a:r>
              <a:rPr lang="ru-RU" sz="3100" dirty="0">
                <a:solidFill>
                  <a:prstClr val="black"/>
                </a:solidFill>
              </a:rPr>
              <a:t>титульном </a:t>
            </a:r>
            <a:r>
              <a:rPr lang="ru-RU" sz="3100" dirty="0" smtClean="0">
                <a:solidFill>
                  <a:prstClr val="black"/>
                </a:solidFill>
              </a:rPr>
              <a:t>листе </a:t>
            </a:r>
            <a:r>
              <a:rPr lang="ru-RU" sz="3300" dirty="0">
                <a:solidFill>
                  <a:prstClr val="black"/>
                </a:solidFill>
              </a:rPr>
              <a:t>и в зачетке.</a:t>
            </a:r>
            <a:endParaRPr lang="ru-RU" sz="31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ru-RU" sz="5100" b="1" dirty="0" smtClean="0">
                <a:solidFill>
                  <a:prstClr val="black"/>
                </a:solidFill>
              </a:rPr>
              <a:t>Для всех</a:t>
            </a:r>
            <a:endParaRPr lang="ru-RU" sz="5100" b="1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ru-RU" sz="3200" b="1" dirty="0" smtClean="0">
                <a:solidFill>
                  <a:schemeClr val="accent1"/>
                </a:solidFill>
              </a:rPr>
              <a:t>Полностью оформленный отчёт со всеми подписанными документами загружается  на страницу практики для проверки после её завершения.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Итоговую оценку </a:t>
            </a:r>
            <a:r>
              <a:rPr lang="ru-RU" sz="3200" b="1" dirty="0" smtClean="0"/>
              <a:t>выставляет в ведомости зам. зав. кафедрой по учебной работе О.Ю. Ерёмин.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1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2025</TotalTime>
  <Words>1173</Words>
  <Application>Microsoft Office PowerPoint</Application>
  <PresentationFormat>Экран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Constantia</vt:lpstr>
      <vt:lpstr>Times New Roman</vt:lpstr>
      <vt:lpstr>Wingdings 2</vt:lpstr>
      <vt:lpstr>Поток</vt:lpstr>
      <vt:lpstr>Магистры  1 курса.  Технологическая  практика (летняя)</vt:lpstr>
      <vt:lpstr>Технологическая практика магистров 1 курс</vt:lpstr>
      <vt:lpstr>Внимание!</vt:lpstr>
      <vt:lpstr>Целевикам срочно необходимо:</vt:lpstr>
      <vt:lpstr>Студентам, проходящим практику на стороннем предприятии:</vt:lpstr>
      <vt:lpstr>Оформление договора</vt:lpstr>
      <vt:lpstr>Документы, оформляемые для прохождения практики на стороннем и целевом предприятии</vt:lpstr>
      <vt:lpstr>Задания на практику </vt:lpstr>
      <vt:lpstr>Отчет о практике</vt:lpstr>
      <vt:lpstr>Бумаги на кафедру</vt:lpstr>
      <vt:lpstr>Загрузка отчета на сайт кафедры</vt:lpstr>
      <vt:lpstr>Оценка за практику</vt:lpstr>
    </vt:vector>
  </TitlesOfParts>
  <Company>МГТУ им. Н.Э. Баумана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Бакалавры. Преддипломная практика и ВКР</dc:title>
  <dc:creator>Иванова Галина Сергеевна</dc:creator>
  <cp:lastModifiedBy>ИУ-6</cp:lastModifiedBy>
  <cp:revision>221</cp:revision>
  <dcterms:created xsi:type="dcterms:W3CDTF">2020-02-06T17:49:17Z</dcterms:created>
  <dcterms:modified xsi:type="dcterms:W3CDTF">2024-03-02T20:52:47Z</dcterms:modified>
</cp:coreProperties>
</file>