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72500" autoAdjust="0"/>
  </p:normalViewPr>
  <p:slideViewPr>
    <p:cSldViewPr snapToGrid="0">
      <p:cViewPr varScale="1">
        <p:scale>
          <a:sx n="72" d="100"/>
          <a:sy n="72" d="100"/>
        </p:scale>
        <p:origin x="296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44762-682E-4BA5-9BCC-704911E7E8EA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F0808-353E-4F6D-A25F-21431E53F2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557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аметкаЗаметкаЗаметкаЗаметкаЗаметкаЗаметкаЗаметкаЗаметкаЗаметкаЗаметкаЗаметкаЗаметкаЗаметкаЗаметкаЗаметкаЗаметкаЗаметкаЗаметкаЗаметкаЗаметкаЗаметкаЗаметкаЗаметкаЗаметкаЗаметкаЗаметкаЗаметкаЗаметкаЗаметкаЗаметкаЗаметкаЗаметкаЗаметкаЗаметкаЗаметкаЗаметкаЗаметкаЗаметкаЗаметкаЗаметкаЗаметкаЗаметкаЗаметкаЗаметкаЗаметкаЗаметкаЗаметкаЗаметкаЗаметкаЗаметкаЗаметкаЗаметкаЗаметкаЗаметкаЗаметкаЗаметкаЗаметкаЗаметкаЗаметкаЗаметкаЗаметкаЗаметкаЗаметкаЗаметкаЗаметкаЗаметкаЗаметкаЗаметкаЗаметкаЗаметкаЗаметкаЗаметкаЗаметкаЗаметк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F0808-353E-4F6D-A25F-21431E53F21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262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A822-045D-4802-9FAF-987AC4D29334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51976-B623-41F6-818F-5CACAC8E5AFB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052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A822-045D-4802-9FAF-987AC4D29334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51976-B623-41F6-818F-5CACAC8E5A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780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A822-045D-4802-9FAF-987AC4D29334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51976-B623-41F6-818F-5CACAC8E5A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6302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A822-045D-4802-9FAF-987AC4D29334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51976-B623-41F6-818F-5CACAC8E5A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9879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A822-045D-4802-9FAF-987AC4D29334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51976-B623-41F6-818F-5CACAC8E5AFB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690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A822-045D-4802-9FAF-987AC4D29334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51976-B623-41F6-818F-5CACAC8E5A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038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A822-045D-4802-9FAF-987AC4D29334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51976-B623-41F6-818F-5CACAC8E5A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235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A822-045D-4802-9FAF-987AC4D29334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51976-B623-41F6-818F-5CACAC8E5A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878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A822-045D-4802-9FAF-987AC4D29334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51976-B623-41F6-818F-5CACAC8E5A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96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B3FA822-045D-4802-9FAF-987AC4D29334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351976-B623-41F6-818F-5CACAC8E5A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4825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A822-045D-4802-9FAF-987AC4D29334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51976-B623-41F6-818F-5CACAC8E5A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98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B3FA822-045D-4802-9FAF-987AC4D29334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2351976-B623-41F6-818F-5CACAC8E5AFB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98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amily.tpprf.ru/semeinye-kompanii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4E5E8E-8754-42E6-A97C-7DE30181B5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Семейное предпринимательство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A42B1D5-4131-42CE-8CCC-1536C0EB32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/>
          </a:p>
          <a:p>
            <a:r>
              <a:rPr lang="ru-RU" dirty="0"/>
              <a:t>Марчук Иван ИУ6-21М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F60FED9-7EF2-4584-9B39-A53C34F9D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1652" y="628444"/>
            <a:ext cx="1902272" cy="2350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545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3350D8-4316-4D1C-82B2-C104AB170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 семейном предпринимательстве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CEAA03-2C3F-408C-ABA1-93B102B5A2E5}"/>
              </a:ext>
            </a:extLst>
          </p:cNvPr>
          <p:cNvSpPr txBox="1"/>
          <p:nvPr/>
        </p:nvSpPr>
        <p:spPr>
          <a:xfrm>
            <a:off x="978763" y="1799206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Семейное предприятие - субъект малого или среднего предпринимательства, чья собственность контролируется членами одной семьи (династии).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2A7BB3-CA34-459C-BDCE-96DBC6257030}"/>
              </a:ext>
            </a:extLst>
          </p:cNvPr>
          <p:cNvSpPr txBox="1"/>
          <p:nvPr/>
        </p:nvSpPr>
        <p:spPr>
          <a:xfrm>
            <a:off x="978763" y="2894638"/>
            <a:ext cx="609452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Семейное предприятие должно соответствовать одному из следующих условий: в обществе с ограниченной ответственностью, акционерном обществе или хозяйственном товариществе члены одной семьи должны владеть более чем 50% долей или акций. Для производственного или потребительского кооператива, а также индивидуального предпринимателя необходимо, чтобы не менее 50% его участников или работников были членами одной семьи.</a:t>
            </a:r>
          </a:p>
          <a:p>
            <a:endParaRPr lang="ru-RU" dirty="0"/>
          </a:p>
          <a:p>
            <a:r>
              <a:rPr lang="ru-RU" dirty="0"/>
              <a:t>Источник: </a:t>
            </a:r>
            <a:r>
              <a:rPr lang="fr-FR" dirty="0">
                <a:hlinkClick r:id="rId3"/>
              </a:rPr>
              <a:t>https://family.tpprf.ru/semeinye-kompanii/</a:t>
            </a:r>
            <a:r>
              <a:rPr lang="ru-RU" dirty="0"/>
              <a:t>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C8A5432-A550-4923-B7C4-4EFF4A2BB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731" y="2164807"/>
            <a:ext cx="4018625" cy="252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478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3350D8-4316-4D1C-82B2-C104AB170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35177"/>
            <a:ext cx="10058400" cy="774951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История семейного предпринимательства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FE8FB4-FE00-4E1C-939D-E18C771CF479}"/>
              </a:ext>
            </a:extLst>
          </p:cNvPr>
          <p:cNvSpPr txBox="1"/>
          <p:nvPr/>
        </p:nvSpPr>
        <p:spPr>
          <a:xfrm>
            <a:off x="348447" y="1752834"/>
            <a:ext cx="644296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/>
              <a:t>История российского предпринимательства началась в Киевской Руси и Новгородском государстве, активно развивавших торговлю. Первые семейные династии предпринимателей формировались в Московском государстве при Иване Грозном. В 15 веке появилась династия Строгановых, а также известные купеческие фамилии: Никитниковы, </a:t>
            </a:r>
            <a:r>
              <a:rPr lang="ru-RU" sz="1400" dirty="0" err="1"/>
              <a:t>Шорины</a:t>
            </a:r>
            <a:r>
              <a:rPr lang="ru-RU" sz="1400" dirty="0"/>
              <a:t>, </a:t>
            </a:r>
            <a:r>
              <a:rPr lang="ru-RU" sz="1400" dirty="0" err="1"/>
              <a:t>Светешниковы</a:t>
            </a:r>
            <a:r>
              <a:rPr lang="ru-RU" sz="1400" dirty="0"/>
              <a:t>, Веневитиновы.</a:t>
            </a:r>
          </a:p>
          <a:p>
            <a:r>
              <a:rPr lang="ru-RU" sz="1400" dirty="0"/>
              <a:t>В России при Петре Первом начался новый этап предпринимательства, развивались купеческие династии. Демидовы, дело которых начал кузнец Никита Демидов, развили металлургические заводы, став одной из богатейших семей.</a:t>
            </a:r>
          </a:p>
          <a:p>
            <a:r>
              <a:rPr lang="ru-RU" sz="1400" dirty="0"/>
              <a:t>Династия Елисеевых началась с Петра Елисеева, садовника, </a:t>
            </a:r>
            <a:r>
              <a:rPr lang="ru-RU" sz="1400" dirty="0" err="1"/>
              <a:t>выращившего</a:t>
            </a:r>
            <a:r>
              <a:rPr lang="ru-RU" sz="1400" dirty="0"/>
              <a:t> землянику. Их торговый бизнес процветал благодаря первой лавочке на Невском проспекте. В конце 19 века компания владела складами и представительствами за рубежом. Первая мировая война и революция прервали династию, оставив лишь название магазина.</a:t>
            </a:r>
          </a:p>
          <a:p>
            <a:r>
              <a:rPr lang="ru-RU" sz="1400" dirty="0"/>
              <a:t>Для многих купеческих семей 1917 год стал переломным: некоторые эмигрировали, другие остались. Революция замедлила развитие предпринимательства, но не угасила желание передавать семейные традиции. Сегодня многие предприниматели осознают свою связь с дореволюционными предками.</a:t>
            </a:r>
          </a:p>
          <a:p>
            <a:r>
              <a:rPr lang="ru-RU" sz="1400" dirty="0"/>
              <a:t>Философия семейного предприятия заключается в передаче дела по наследству и создании наследия для будущих поколений.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B4323B6-75E4-4A15-82A9-A1DC9495F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599" y="2873412"/>
            <a:ext cx="3444721" cy="254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0EF889-7755-43B7-991F-A5AC8E669C4B}"/>
              </a:ext>
            </a:extLst>
          </p:cNvPr>
          <p:cNvSpPr txBox="1"/>
          <p:nvPr/>
        </p:nvSpPr>
        <p:spPr>
          <a:xfrm>
            <a:off x="8186599" y="5350969"/>
            <a:ext cx="34447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Семья </a:t>
            </a:r>
            <a:r>
              <a:rPr lang="ru-RU" dirty="0" err="1"/>
              <a:t>третьяковых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4570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3350D8-4316-4D1C-82B2-C104AB170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Особенности управления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F2D897-90B5-416C-858B-5DEC8923419E}"/>
              </a:ext>
            </a:extLst>
          </p:cNvPr>
          <p:cNvSpPr txBox="1"/>
          <p:nvPr/>
        </p:nvSpPr>
        <p:spPr>
          <a:xfrm>
            <a:off x="745724" y="1690688"/>
            <a:ext cx="6338657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1. Ценности и культура: Основаны на семейных ценностях, передаются поколениями, формируют основу для решений.</a:t>
            </a:r>
          </a:p>
          <a:p>
            <a:r>
              <a:rPr lang="ru-RU" dirty="0"/>
              <a:t>2. Отношения и доверие: Особая динамика отношений влияет на управление; доверие очень важно.</a:t>
            </a:r>
          </a:p>
          <a:p>
            <a:r>
              <a:rPr lang="ru-RU" dirty="0"/>
              <a:t>3. Долгосрочная перспектива: Ориентированы на долгосрочное развитие и сохранение бизнеса в семье, влияет на стратегические решения.</a:t>
            </a:r>
          </a:p>
          <a:p>
            <a:r>
              <a:rPr lang="ru-RU" dirty="0"/>
              <a:t>4. Гибкость и реакция: Гибкие и быстро реагируют на изменения, принимают оперативные решения.</a:t>
            </a:r>
          </a:p>
          <a:p>
            <a:r>
              <a:rPr lang="ru-RU" dirty="0"/>
              <a:t>5. Роли и ответственности: Члены семьи могут занимать разные роли, что имеет как плюсы, так и минусы.</a:t>
            </a:r>
          </a:p>
          <a:p>
            <a:r>
              <a:rPr lang="ru-RU" dirty="0"/>
              <a:t>6. Передача власти: Одна из сложностей - передача управления на следующее поколение, требует грамотного планирования.</a:t>
            </a:r>
          </a:p>
          <a:p>
            <a:endParaRPr lang="ru-RU" dirty="0"/>
          </a:p>
          <a:p>
            <a:r>
              <a:rPr lang="ru-RU" dirty="0"/>
              <a:t>Семейные бизнесы уникальны и требуют особого подхода для успешного развития.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8268E89-D215-49BC-A976-1D353F0EE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381" y="2543791"/>
            <a:ext cx="4807258" cy="267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6900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3350D8-4316-4D1C-82B2-C104AB170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Вызовы с которыми сталкивается семейный бизнес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C18550-6B87-47D8-847C-050E46838377}"/>
              </a:ext>
            </a:extLst>
          </p:cNvPr>
          <p:cNvSpPr txBox="1"/>
          <p:nvPr/>
        </p:nvSpPr>
        <p:spPr>
          <a:xfrm>
            <a:off x="838200" y="1691561"/>
            <a:ext cx="627281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Управление семейными отношениями и бизнесом: Сложность управления отношениями и бизнесом может вызывать конфликты и негативно сказываться на успехе бизнеса.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Проблемы с передачей власти и наследованием: Передача власти и наследование требуют грамотного планирования и согласия всех заинтересованных сторон.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Ограниченные ресурсы и доступ к финансированию: Ограниченные ресурсы могут затруднить развитие и конкурентоспособность бизнеса.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Недостаток профессиональных навыков и опыта: Отсутствие профессионального менеджмента и опыта работы в отрасли может ограничить способность к инновациям и адаптации.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Риск конфликта интересов: Риск конфликта интересов между семейными и бизнесовыми целями может привести к конфликтам и негативно сказаться на бизнесе.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9FB5775-A973-4F1A-B4BF-003F3C842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424" y="2664966"/>
            <a:ext cx="4320803" cy="2430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615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3350D8-4316-4D1C-82B2-C104AB170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Чем занимаются семейные предприятия в России сегодня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597A6F-6502-4DD2-ADDB-5CB6ABCED684}"/>
              </a:ext>
            </a:extLst>
          </p:cNvPr>
          <p:cNvSpPr txBox="1"/>
          <p:nvPr/>
        </p:nvSpPr>
        <p:spPr>
          <a:xfrm>
            <a:off x="838200" y="1840260"/>
            <a:ext cx="541168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74% МСП в России - Семейные компании,</a:t>
            </a:r>
            <a:r>
              <a:rPr lang="en-US" dirty="0"/>
              <a:t> </a:t>
            </a:r>
            <a:r>
              <a:rPr lang="ru-RU" dirty="0"/>
              <a:t>в которых работают супруги и родственники.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30% всего хлеба в России выпекают семейные пекарни;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99% фермерской продукции выращено семейными с/х предприятиями;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90% антивирусных продуктов в IT созданы частными </a:t>
            </a:r>
            <a:r>
              <a:rPr lang="ru-RU" dirty="0" err="1"/>
              <a:t>семейнымикомпаниями</a:t>
            </a:r>
            <a:r>
              <a:rPr lang="ru-RU" dirty="0"/>
              <a:t>;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80% гостиницы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60% предприятий общественного питания - это </a:t>
            </a:r>
            <a:r>
              <a:rPr lang="ru-RU" dirty="0" err="1"/>
              <a:t>семейныйбизнес</a:t>
            </a:r>
            <a:r>
              <a:rPr lang="ru-RU" dirty="0"/>
              <a:t>;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35% российской косметики создано на производствах, которыми </a:t>
            </a:r>
            <a:r>
              <a:rPr lang="ru-RU" dirty="0" err="1"/>
              <a:t>руководятродственники</a:t>
            </a:r>
            <a:r>
              <a:rPr lang="ru-RU" dirty="0"/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52% Семейных компаний имеют годовой оборот до 500 млн рублей.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4B97D6-2271-444C-9928-1825A5FD2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880" y="2279905"/>
            <a:ext cx="5227838" cy="348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231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3350D8-4316-4D1C-82B2-C104AB170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Заключение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55AA9A-0B4A-412B-ADF1-78ADEA4DF407}"/>
              </a:ext>
            </a:extLst>
          </p:cNvPr>
          <p:cNvSpPr txBox="1"/>
          <p:nvPr/>
        </p:nvSpPr>
        <p:spPr>
          <a:xfrm>
            <a:off x="838200" y="1982304"/>
            <a:ext cx="459493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Семейные предприятия имеют значимое место для экономического развития на мировом уровне. Они обладают своими характерными чертами, плюсами и минусами. Управление такими бизнесами требует соблюдения определенных принципов. Несмотря на вызовы и трудности, с которыми они сталкиваются, многие из них добиваются успеха и вносят значительный вклад в экономику. Для поддержки и развития семейных предприятий необходимо обеспечивать необходимые ресурсы и создавать благоприятные условия.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3703ABD-BEC5-4677-A4B1-1D461A83E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330" y="2265169"/>
            <a:ext cx="4602273" cy="306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3845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1164</TotalTime>
  <Words>679</Words>
  <Application>Microsoft Office PowerPoint</Application>
  <PresentationFormat>Широкоэкранный</PresentationFormat>
  <Paragraphs>43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Ретро</vt:lpstr>
      <vt:lpstr>Семейное предпринимательство</vt:lpstr>
      <vt:lpstr>О семейном предпринимательстве</vt:lpstr>
      <vt:lpstr>История семейного предпринимательства</vt:lpstr>
      <vt:lpstr>Особенности управления</vt:lpstr>
      <vt:lpstr>Вызовы с которыми сталкивается семейный бизнес</vt:lpstr>
      <vt:lpstr>Чем занимаются семейные предприятия в России сегодня 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Ivan</dc:creator>
  <cp:lastModifiedBy>Ivan</cp:lastModifiedBy>
  <cp:revision>15</cp:revision>
  <dcterms:created xsi:type="dcterms:W3CDTF">2024-02-24T15:41:06Z</dcterms:created>
  <dcterms:modified xsi:type="dcterms:W3CDTF">2024-02-29T11:43:05Z</dcterms:modified>
</cp:coreProperties>
</file>