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8" autoAdjust="0"/>
    <p:restoredTop sz="75500" autoAdjust="0"/>
  </p:normalViewPr>
  <p:slideViewPr>
    <p:cSldViewPr snapToGrid="0">
      <p:cViewPr varScale="1">
        <p:scale>
          <a:sx n="54" d="100"/>
          <a:sy n="54" d="100"/>
        </p:scale>
        <p:origin x="9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6C7F4-C34B-4A6E-970D-14F50758A537}" type="datetimeFigureOut">
              <a:rPr lang="ru-RU" smtClean="0"/>
              <a:t>30.03.2024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28370-9DD7-4351-9B1A-C7EDE77D9E1C}" type="slidenum">
              <a:rPr lang="ru-RU" smtClean="0"/>
              <a:t>‹#›</a:t>
            </a:fld>
            <a:endParaRPr lang="ru-RU"/>
          </a:p>
        </p:txBody>
      </p:sp>
    </p:spTree>
    <p:extLst>
      <p:ext uri="{BB962C8B-B14F-4D97-AF65-F5344CB8AC3E}">
        <p14:creationId xmlns:p14="http://schemas.microsoft.com/office/powerpoint/2010/main" val="26532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Сегодня я хотел бы рассказать о важном аспекте деятельности предпринимателей в России - промышленную и производственную безопасность. Мы все знаем, что эта область имеет ключевое значение для обеспечения жизненной безопасности работников, сохранности имущества и окружающей среды. На протяжении многих лет в России уделяется большое внимание созданию соответствующей законодательной базы, определяющей требования к безопасности на производстве.</a:t>
            </a:r>
          </a:p>
        </p:txBody>
      </p:sp>
      <p:sp>
        <p:nvSpPr>
          <p:cNvPr id="4" name="Номер слайда 3"/>
          <p:cNvSpPr>
            <a:spLocks noGrp="1"/>
          </p:cNvSpPr>
          <p:nvPr>
            <p:ph type="sldNum" sz="quarter" idx="5"/>
          </p:nvPr>
        </p:nvSpPr>
        <p:spPr/>
        <p:txBody>
          <a:bodyPr/>
          <a:lstStyle/>
          <a:p>
            <a:fld id="{29728370-9DD7-4351-9B1A-C7EDE77D9E1C}" type="slidenum">
              <a:rPr lang="ru-RU" smtClean="0"/>
              <a:t>1</a:t>
            </a:fld>
            <a:endParaRPr lang="ru-RU"/>
          </a:p>
        </p:txBody>
      </p:sp>
    </p:spTree>
    <p:extLst>
      <p:ext uri="{BB962C8B-B14F-4D97-AF65-F5344CB8AC3E}">
        <p14:creationId xmlns:p14="http://schemas.microsoft.com/office/powerpoint/2010/main" val="1781808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9728370-9DD7-4351-9B1A-C7EDE77D9E1C}" type="slidenum">
              <a:rPr lang="ru-RU" smtClean="0"/>
              <a:t>2</a:t>
            </a:fld>
            <a:endParaRPr lang="ru-RU"/>
          </a:p>
        </p:txBody>
      </p:sp>
    </p:spTree>
    <p:extLst>
      <p:ext uri="{BB962C8B-B14F-4D97-AF65-F5344CB8AC3E}">
        <p14:creationId xmlns:p14="http://schemas.microsoft.com/office/powerpoint/2010/main" val="232115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9728370-9DD7-4351-9B1A-C7EDE77D9E1C}" type="slidenum">
              <a:rPr lang="ru-RU" smtClean="0"/>
              <a:t>3</a:t>
            </a:fld>
            <a:endParaRPr lang="ru-RU"/>
          </a:p>
        </p:txBody>
      </p:sp>
    </p:spTree>
    <p:extLst>
      <p:ext uri="{BB962C8B-B14F-4D97-AF65-F5344CB8AC3E}">
        <p14:creationId xmlns:p14="http://schemas.microsoft.com/office/powerpoint/2010/main" val="232040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9728370-9DD7-4351-9B1A-C7EDE77D9E1C}" type="slidenum">
              <a:rPr lang="ru-RU" smtClean="0"/>
              <a:t>4</a:t>
            </a:fld>
            <a:endParaRPr lang="ru-RU"/>
          </a:p>
        </p:txBody>
      </p:sp>
    </p:spTree>
    <p:extLst>
      <p:ext uri="{BB962C8B-B14F-4D97-AF65-F5344CB8AC3E}">
        <p14:creationId xmlns:p14="http://schemas.microsoft.com/office/powerpoint/2010/main" val="243383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9728370-9DD7-4351-9B1A-C7EDE77D9E1C}" type="slidenum">
              <a:rPr lang="ru-RU" smtClean="0"/>
              <a:t>5</a:t>
            </a:fld>
            <a:endParaRPr lang="ru-RU"/>
          </a:p>
        </p:txBody>
      </p:sp>
    </p:spTree>
    <p:extLst>
      <p:ext uri="{BB962C8B-B14F-4D97-AF65-F5344CB8AC3E}">
        <p14:creationId xmlns:p14="http://schemas.microsoft.com/office/powerpoint/2010/main" val="330054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наконец, на последнем слайде мы заключаем нашу презентацию, подчеркивая, что безопасность всегда должна быть нашим приоритетом. Наши усилия в области промышленной и производственной безопасности не только защищают наших сотрудников и имущество, но и способствуют устойчивому развитию нашего бизнеса и страны в целом.</a:t>
            </a:r>
          </a:p>
        </p:txBody>
      </p:sp>
      <p:sp>
        <p:nvSpPr>
          <p:cNvPr id="4" name="Номер слайда 3"/>
          <p:cNvSpPr>
            <a:spLocks noGrp="1"/>
          </p:cNvSpPr>
          <p:nvPr>
            <p:ph type="sldNum" sz="quarter" idx="5"/>
          </p:nvPr>
        </p:nvSpPr>
        <p:spPr/>
        <p:txBody>
          <a:bodyPr/>
          <a:lstStyle/>
          <a:p>
            <a:fld id="{29728370-9DD7-4351-9B1A-C7EDE77D9E1C}" type="slidenum">
              <a:rPr lang="ru-RU" smtClean="0"/>
              <a:t>6</a:t>
            </a:fld>
            <a:endParaRPr lang="ru-RU"/>
          </a:p>
        </p:txBody>
      </p:sp>
    </p:spTree>
    <p:extLst>
      <p:ext uri="{BB962C8B-B14F-4D97-AF65-F5344CB8AC3E}">
        <p14:creationId xmlns:p14="http://schemas.microsoft.com/office/powerpoint/2010/main" val="416589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73557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51EBD6-BCC8-44BC-8AAE-0B4A6AEB214B}" type="datetimeFigureOut">
              <a:rPr lang="ru-RU" smtClean="0"/>
              <a:t>30.03.2024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80164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038622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141758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760910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930598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262825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840251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15223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269937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51EBD6-BCC8-44BC-8AAE-0B4A6AEB214B}" type="datetimeFigureOut">
              <a:rPr lang="ru-RU" smtClean="0"/>
              <a:t>30.03.2024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381647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D51EBD6-BCC8-44BC-8AAE-0B4A6AEB214B}" type="datetimeFigureOut">
              <a:rPr lang="ru-RU" smtClean="0"/>
              <a:t>30.03.2024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82777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D51EBD6-BCC8-44BC-8AAE-0B4A6AEB214B}" type="datetimeFigureOut">
              <a:rPr lang="ru-RU" smtClean="0"/>
              <a:t>30.03.2024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298674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D51EBD6-BCC8-44BC-8AAE-0B4A6AEB214B}" type="datetimeFigureOut">
              <a:rPr lang="ru-RU" smtClean="0"/>
              <a:t>30.03.2024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70430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1EBD6-BCC8-44BC-8AAE-0B4A6AEB214B}" type="datetimeFigureOut">
              <a:rPr lang="ru-RU" smtClean="0"/>
              <a:t>30.03.2024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2298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51EBD6-BCC8-44BC-8AAE-0B4A6AEB214B}" type="datetimeFigureOut">
              <a:rPr lang="ru-RU" smtClean="0"/>
              <a:t>30.03.2024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31539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6399212" y="5883275"/>
            <a:ext cx="914400" cy="365125"/>
          </a:xfrm>
        </p:spPr>
        <p:txBody>
          <a:bodyPr/>
          <a:lstStyle/>
          <a:p>
            <a:fld id="{DD51EBD6-BCC8-44BC-8AAE-0B4A6AEB214B}" type="datetimeFigureOut">
              <a:rPr lang="ru-RU" smtClean="0"/>
              <a:t>30.03.2024</a:t>
            </a:fld>
            <a:endParaRPr lang="ru-RU"/>
          </a:p>
        </p:txBody>
      </p:sp>
      <p:sp>
        <p:nvSpPr>
          <p:cNvPr id="6" name="Footer Placeholder 5"/>
          <p:cNvSpPr>
            <a:spLocks noGrp="1"/>
          </p:cNvSpPr>
          <p:nvPr>
            <p:ph type="ftr" sz="quarter" idx="11"/>
          </p:nvPr>
        </p:nvSpPr>
        <p:spPr>
          <a:xfrm>
            <a:off x="1141412" y="5883275"/>
            <a:ext cx="5105400" cy="365125"/>
          </a:xfrm>
        </p:spPr>
        <p:txBody>
          <a:bodyPr/>
          <a:lstStyle/>
          <a:p>
            <a:endParaRPr lang="ru-RU"/>
          </a:p>
        </p:txBody>
      </p:sp>
      <p:sp>
        <p:nvSpPr>
          <p:cNvPr id="7" name="Slide Number Placeholder 6"/>
          <p:cNvSpPr>
            <a:spLocks noGrp="1"/>
          </p:cNvSpPr>
          <p:nvPr>
            <p:ph type="sldNum" sz="quarter" idx="12"/>
          </p:nvPr>
        </p:nvSpPr>
        <p:spPr>
          <a:xfrm>
            <a:off x="10742612" y="5883275"/>
            <a:ext cx="322567" cy="365125"/>
          </a:xfrm>
        </p:spPr>
        <p:txBody>
          <a:bodyPr/>
          <a:lstStyle/>
          <a:p>
            <a:fld id="{D176D67F-871C-428D-9479-E224BFD61AB2}" type="slidenum">
              <a:rPr lang="ru-RU" smtClean="0"/>
              <a:t>‹#›</a:t>
            </a:fld>
            <a:endParaRPr lang="ru-RU"/>
          </a:p>
        </p:txBody>
      </p:sp>
    </p:spTree>
    <p:extLst>
      <p:ext uri="{BB962C8B-B14F-4D97-AF65-F5344CB8AC3E}">
        <p14:creationId xmlns:p14="http://schemas.microsoft.com/office/powerpoint/2010/main" val="12772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D51EBD6-BCC8-44BC-8AAE-0B4A6AEB214B}" type="datetimeFigureOut">
              <a:rPr lang="ru-RU" smtClean="0"/>
              <a:t>30.03.2024</a:t>
            </a:fld>
            <a:endParaRPr lang="ru-RU"/>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ru-RU"/>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176D67F-871C-428D-9479-E224BFD61AB2}" type="slidenum">
              <a:rPr lang="ru-RU" smtClean="0"/>
              <a:t>‹#›</a:t>
            </a:fld>
            <a:endParaRPr lang="ru-RU"/>
          </a:p>
        </p:txBody>
      </p:sp>
    </p:spTree>
    <p:extLst>
      <p:ext uri="{BB962C8B-B14F-4D97-AF65-F5344CB8AC3E}">
        <p14:creationId xmlns:p14="http://schemas.microsoft.com/office/powerpoint/2010/main" val="10488577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A5B228-3F1D-459A-99F6-E238358CAD0B}"/>
              </a:ext>
            </a:extLst>
          </p:cNvPr>
          <p:cNvSpPr>
            <a:spLocks noGrp="1"/>
          </p:cNvSpPr>
          <p:nvPr>
            <p:ph type="ctrTitle"/>
          </p:nvPr>
        </p:nvSpPr>
        <p:spPr>
          <a:xfrm>
            <a:off x="645111" y="-533400"/>
            <a:ext cx="10901778" cy="3200400"/>
          </a:xfrm>
        </p:spPr>
        <p:txBody>
          <a:bodyPr>
            <a:normAutofit fontScale="90000"/>
          </a:bodyPr>
          <a:lstStyle/>
          <a:p>
            <a:r>
              <a:rPr lang="ru-RU" dirty="0"/>
              <a:t>требования для предпринимателей в отношении промышленной и</a:t>
            </a:r>
            <a:br>
              <a:rPr lang="ru-RU" dirty="0"/>
            </a:br>
            <a:r>
              <a:rPr lang="ru-RU" dirty="0"/>
              <a:t>производственной безопасности</a:t>
            </a:r>
          </a:p>
        </p:txBody>
      </p:sp>
      <p:sp>
        <p:nvSpPr>
          <p:cNvPr id="3" name="Подзаголовок 2">
            <a:extLst>
              <a:ext uri="{FF2B5EF4-FFF2-40B4-BE49-F238E27FC236}">
                <a16:creationId xmlns:a16="http://schemas.microsoft.com/office/drawing/2014/main" id="{BE6F4100-6C80-4F3F-95DA-3CC6BA473D9C}"/>
              </a:ext>
            </a:extLst>
          </p:cNvPr>
          <p:cNvSpPr>
            <a:spLocks noGrp="1"/>
          </p:cNvSpPr>
          <p:nvPr>
            <p:ph type="subTitle" idx="1"/>
          </p:nvPr>
        </p:nvSpPr>
        <p:spPr>
          <a:xfrm>
            <a:off x="1757889" y="2912423"/>
            <a:ext cx="8676222" cy="1905000"/>
          </a:xfrm>
        </p:spPr>
        <p:txBody>
          <a:bodyPr/>
          <a:lstStyle/>
          <a:p>
            <a:r>
              <a:rPr lang="ru-RU" dirty="0"/>
              <a:t>Марчук Иван</a:t>
            </a:r>
          </a:p>
        </p:txBody>
      </p:sp>
      <p:pic>
        <p:nvPicPr>
          <p:cNvPr id="5" name="Рисунок 4">
            <a:extLst>
              <a:ext uri="{FF2B5EF4-FFF2-40B4-BE49-F238E27FC236}">
                <a16:creationId xmlns:a16="http://schemas.microsoft.com/office/drawing/2014/main" id="{3983BC99-20A4-458B-81B3-132B782130B2}"/>
              </a:ext>
            </a:extLst>
          </p:cNvPr>
          <p:cNvPicPr>
            <a:picLocks noChangeAspect="1"/>
          </p:cNvPicPr>
          <p:nvPr/>
        </p:nvPicPr>
        <p:blipFill>
          <a:blip r:embed="rId3"/>
          <a:stretch>
            <a:fillRect/>
          </a:stretch>
        </p:blipFill>
        <p:spPr>
          <a:xfrm>
            <a:off x="762371" y="3194586"/>
            <a:ext cx="2746213" cy="2596614"/>
          </a:xfrm>
          <a:prstGeom prst="rect">
            <a:avLst/>
          </a:prstGeom>
        </p:spPr>
      </p:pic>
      <p:pic>
        <p:nvPicPr>
          <p:cNvPr id="1026" name="Picture 2">
            <a:extLst>
              <a:ext uri="{FF2B5EF4-FFF2-40B4-BE49-F238E27FC236}">
                <a16:creationId xmlns:a16="http://schemas.microsoft.com/office/drawing/2014/main" id="{88C4A58C-51CA-43F3-AED1-0E834FD6B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6114" y="3075710"/>
            <a:ext cx="1881343" cy="259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9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FB75D-410B-4E61-A508-DC54DB1F4341}"/>
              </a:ext>
            </a:extLst>
          </p:cNvPr>
          <p:cNvSpPr>
            <a:spLocks noGrp="1"/>
          </p:cNvSpPr>
          <p:nvPr>
            <p:ph type="title"/>
          </p:nvPr>
        </p:nvSpPr>
        <p:spPr>
          <a:xfrm>
            <a:off x="212320" y="0"/>
            <a:ext cx="9905998" cy="1905000"/>
          </a:xfrm>
        </p:spPr>
        <p:txBody>
          <a:bodyPr>
            <a:normAutofit/>
          </a:bodyPr>
          <a:lstStyle/>
          <a:p>
            <a:r>
              <a:rPr lang="ru-RU" dirty="0"/>
              <a:t>Законодательная </a:t>
            </a:r>
            <a:br>
              <a:rPr lang="ru-RU" dirty="0"/>
            </a:br>
            <a:r>
              <a:rPr lang="ru-RU" dirty="0"/>
              <a:t>база</a:t>
            </a:r>
          </a:p>
        </p:txBody>
      </p:sp>
      <p:pic>
        <p:nvPicPr>
          <p:cNvPr id="6" name="Рисунок 5">
            <a:extLst>
              <a:ext uri="{FF2B5EF4-FFF2-40B4-BE49-F238E27FC236}">
                <a16:creationId xmlns:a16="http://schemas.microsoft.com/office/drawing/2014/main" id="{B7E66E14-B1F5-41B1-AFCD-4B4F5E154781}"/>
              </a:ext>
            </a:extLst>
          </p:cNvPr>
          <p:cNvPicPr>
            <a:picLocks noChangeAspect="1"/>
          </p:cNvPicPr>
          <p:nvPr/>
        </p:nvPicPr>
        <p:blipFill>
          <a:blip r:embed="rId3"/>
          <a:stretch>
            <a:fillRect/>
          </a:stretch>
        </p:blipFill>
        <p:spPr>
          <a:xfrm>
            <a:off x="4631376" y="434598"/>
            <a:ext cx="7149487" cy="5988804"/>
          </a:xfrm>
          <a:prstGeom prst="rect">
            <a:avLst/>
          </a:prstGeom>
        </p:spPr>
      </p:pic>
      <p:sp>
        <p:nvSpPr>
          <p:cNvPr id="8" name="TextBox 7">
            <a:extLst>
              <a:ext uri="{FF2B5EF4-FFF2-40B4-BE49-F238E27FC236}">
                <a16:creationId xmlns:a16="http://schemas.microsoft.com/office/drawing/2014/main" id="{41BF7191-0978-4AB6-9E5A-49E0FF2C67B3}"/>
              </a:ext>
            </a:extLst>
          </p:cNvPr>
          <p:cNvSpPr txBox="1"/>
          <p:nvPr/>
        </p:nvSpPr>
        <p:spPr>
          <a:xfrm>
            <a:off x="212320" y="1674674"/>
            <a:ext cx="4074672" cy="2585323"/>
          </a:xfrm>
          <a:prstGeom prst="rect">
            <a:avLst/>
          </a:prstGeom>
          <a:noFill/>
        </p:spPr>
        <p:txBody>
          <a:bodyPr wrap="square">
            <a:spAutoFit/>
          </a:bodyPr>
          <a:lstStyle/>
          <a:p>
            <a:r>
              <a:rPr lang="ru-RU" dirty="0"/>
              <a:t>Законодательная база в этой области является обширной и включает в себя ряд федеральных законов, постановлений и нормативных документов, которые регулируют деятельность предприятий и устанавливают обязательные требования к безопасности.</a:t>
            </a:r>
          </a:p>
        </p:txBody>
      </p:sp>
    </p:spTree>
    <p:extLst>
      <p:ext uri="{BB962C8B-B14F-4D97-AF65-F5344CB8AC3E}">
        <p14:creationId xmlns:p14="http://schemas.microsoft.com/office/powerpoint/2010/main" val="260908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70CCF9-846F-47F0-8705-8A036D5A69C6}"/>
              </a:ext>
            </a:extLst>
          </p:cNvPr>
          <p:cNvSpPr>
            <a:spLocks noGrp="1"/>
          </p:cNvSpPr>
          <p:nvPr>
            <p:ph type="title"/>
          </p:nvPr>
        </p:nvSpPr>
        <p:spPr>
          <a:xfrm>
            <a:off x="200892" y="-212194"/>
            <a:ext cx="9905998" cy="1905000"/>
          </a:xfrm>
        </p:spPr>
        <p:txBody>
          <a:bodyPr/>
          <a:lstStyle/>
          <a:p>
            <a:r>
              <a:rPr lang="ru-RU" dirty="0"/>
              <a:t>Обязательные </a:t>
            </a:r>
            <a:br>
              <a:rPr lang="ru-RU" dirty="0"/>
            </a:br>
            <a:r>
              <a:rPr lang="ru-RU" dirty="0"/>
              <a:t>требования</a:t>
            </a:r>
          </a:p>
        </p:txBody>
      </p:sp>
      <p:pic>
        <p:nvPicPr>
          <p:cNvPr id="5" name="Рисунок 4">
            <a:extLst>
              <a:ext uri="{FF2B5EF4-FFF2-40B4-BE49-F238E27FC236}">
                <a16:creationId xmlns:a16="http://schemas.microsoft.com/office/drawing/2014/main" id="{55F92D33-671D-4703-9832-C0C1742E180F}"/>
              </a:ext>
            </a:extLst>
          </p:cNvPr>
          <p:cNvPicPr>
            <a:picLocks noChangeAspect="1"/>
          </p:cNvPicPr>
          <p:nvPr/>
        </p:nvPicPr>
        <p:blipFill>
          <a:blip r:embed="rId3"/>
          <a:stretch>
            <a:fillRect/>
          </a:stretch>
        </p:blipFill>
        <p:spPr>
          <a:xfrm>
            <a:off x="5391397" y="446469"/>
            <a:ext cx="6149872" cy="5801931"/>
          </a:xfrm>
          <a:prstGeom prst="rect">
            <a:avLst/>
          </a:prstGeom>
        </p:spPr>
      </p:pic>
      <p:sp>
        <p:nvSpPr>
          <p:cNvPr id="8" name="TextBox 7">
            <a:extLst>
              <a:ext uri="{FF2B5EF4-FFF2-40B4-BE49-F238E27FC236}">
                <a16:creationId xmlns:a16="http://schemas.microsoft.com/office/drawing/2014/main" id="{FC258B0A-9D13-4917-A2F1-90E728CAD23E}"/>
              </a:ext>
            </a:extLst>
          </p:cNvPr>
          <p:cNvSpPr txBox="1"/>
          <p:nvPr/>
        </p:nvSpPr>
        <p:spPr>
          <a:xfrm>
            <a:off x="217416" y="1287371"/>
            <a:ext cx="4936475" cy="5355312"/>
          </a:xfrm>
          <a:prstGeom prst="rect">
            <a:avLst/>
          </a:prstGeom>
          <a:noFill/>
        </p:spPr>
        <p:txBody>
          <a:bodyPr wrap="square">
            <a:spAutoFit/>
          </a:bodyPr>
          <a:lstStyle/>
          <a:p>
            <a:r>
              <a:rPr lang="ru-RU" dirty="0"/>
              <a:t>В центре безопасности труда всегда ставится человек. Как то или иное воздействие производство будет воздействовать на человека? Будет ли оно ему вредить? Какие из травмоопасных сценариев наиболее вероятны? Для каждой производственной области всегда есть базовый свод обязательных правил, присущих конкретному типу производства.</a:t>
            </a:r>
          </a:p>
          <a:p>
            <a:r>
              <a:rPr lang="ru-RU" dirty="0"/>
              <a:t>Но практически никогда одними базовыми правилами ни одно предприятие не ограничивается, и для каждой единицы оборудования и каждого технологического процесса есть свои нюансы и тонкости позволяющие сотруднику безопасно работать.</a:t>
            </a:r>
          </a:p>
        </p:txBody>
      </p:sp>
    </p:spTree>
    <p:extLst>
      <p:ext uri="{BB962C8B-B14F-4D97-AF65-F5344CB8AC3E}">
        <p14:creationId xmlns:p14="http://schemas.microsoft.com/office/powerpoint/2010/main" val="269040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4EE09C-09DF-4124-B325-6453FBC058D8}"/>
              </a:ext>
            </a:extLst>
          </p:cNvPr>
          <p:cNvSpPr>
            <a:spLocks noGrp="1"/>
          </p:cNvSpPr>
          <p:nvPr>
            <p:ph type="title"/>
          </p:nvPr>
        </p:nvSpPr>
        <p:spPr>
          <a:xfrm>
            <a:off x="1141413" y="-482931"/>
            <a:ext cx="9905998" cy="1905000"/>
          </a:xfrm>
        </p:spPr>
        <p:txBody>
          <a:bodyPr/>
          <a:lstStyle/>
          <a:p>
            <a:r>
              <a:rPr lang="ru-RU" dirty="0"/>
              <a:t>Сертификация и лицензирование</a:t>
            </a:r>
          </a:p>
        </p:txBody>
      </p:sp>
      <p:pic>
        <p:nvPicPr>
          <p:cNvPr id="5" name="Рисунок 4">
            <a:extLst>
              <a:ext uri="{FF2B5EF4-FFF2-40B4-BE49-F238E27FC236}">
                <a16:creationId xmlns:a16="http://schemas.microsoft.com/office/drawing/2014/main" id="{1D23C957-527D-47CE-8DAA-55A943F997AF}"/>
              </a:ext>
            </a:extLst>
          </p:cNvPr>
          <p:cNvPicPr>
            <a:picLocks noChangeAspect="1"/>
          </p:cNvPicPr>
          <p:nvPr/>
        </p:nvPicPr>
        <p:blipFill>
          <a:blip r:embed="rId3"/>
          <a:stretch>
            <a:fillRect/>
          </a:stretch>
        </p:blipFill>
        <p:spPr>
          <a:xfrm>
            <a:off x="970169" y="782752"/>
            <a:ext cx="2272023" cy="3371723"/>
          </a:xfrm>
          <a:prstGeom prst="rect">
            <a:avLst/>
          </a:prstGeom>
        </p:spPr>
      </p:pic>
      <p:pic>
        <p:nvPicPr>
          <p:cNvPr id="2050" name="Picture 2">
            <a:extLst>
              <a:ext uri="{FF2B5EF4-FFF2-40B4-BE49-F238E27FC236}">
                <a16:creationId xmlns:a16="http://schemas.microsoft.com/office/drawing/2014/main" id="{8B222AB6-BAAF-4288-90DC-104882B11C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5250" y="782752"/>
            <a:ext cx="2519934" cy="35645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53B9F3-00CE-4C39-94F7-857A6DF2C30A}"/>
              </a:ext>
            </a:extLst>
          </p:cNvPr>
          <p:cNvSpPr txBox="1"/>
          <p:nvPr/>
        </p:nvSpPr>
        <p:spPr>
          <a:xfrm>
            <a:off x="917550" y="4229099"/>
            <a:ext cx="2148052" cy="646331"/>
          </a:xfrm>
          <a:prstGeom prst="rect">
            <a:avLst/>
          </a:prstGeom>
          <a:noFill/>
        </p:spPr>
        <p:txBody>
          <a:bodyPr wrap="square" rtlCol="0">
            <a:spAutoFit/>
          </a:bodyPr>
          <a:lstStyle/>
          <a:p>
            <a:pPr algn="ctr"/>
            <a:r>
              <a:rPr lang="ru-RU" dirty="0"/>
              <a:t>Персональный допуск</a:t>
            </a:r>
          </a:p>
        </p:txBody>
      </p:sp>
      <p:sp>
        <p:nvSpPr>
          <p:cNvPr id="7" name="TextBox 6">
            <a:extLst>
              <a:ext uri="{FF2B5EF4-FFF2-40B4-BE49-F238E27FC236}">
                <a16:creationId xmlns:a16="http://schemas.microsoft.com/office/drawing/2014/main" id="{CEF7442C-3522-48D2-AE0B-3D835517DC96}"/>
              </a:ext>
            </a:extLst>
          </p:cNvPr>
          <p:cNvSpPr txBox="1"/>
          <p:nvPr/>
        </p:nvSpPr>
        <p:spPr>
          <a:xfrm>
            <a:off x="3614467" y="4367598"/>
            <a:ext cx="3741500" cy="369332"/>
          </a:xfrm>
          <a:prstGeom prst="rect">
            <a:avLst/>
          </a:prstGeom>
          <a:noFill/>
        </p:spPr>
        <p:txBody>
          <a:bodyPr wrap="square" rtlCol="0">
            <a:spAutoFit/>
          </a:bodyPr>
          <a:lstStyle/>
          <a:p>
            <a:pPr algn="ctr"/>
            <a:r>
              <a:rPr lang="ru-RU" dirty="0"/>
              <a:t>Сертификация продукции</a:t>
            </a:r>
          </a:p>
        </p:txBody>
      </p:sp>
      <p:pic>
        <p:nvPicPr>
          <p:cNvPr id="9" name="Рисунок 8">
            <a:extLst>
              <a:ext uri="{FF2B5EF4-FFF2-40B4-BE49-F238E27FC236}">
                <a16:creationId xmlns:a16="http://schemas.microsoft.com/office/drawing/2014/main" id="{1519411C-AA95-4880-A206-B618994E9F50}"/>
              </a:ext>
            </a:extLst>
          </p:cNvPr>
          <p:cNvPicPr>
            <a:picLocks noChangeAspect="1"/>
          </p:cNvPicPr>
          <p:nvPr/>
        </p:nvPicPr>
        <p:blipFill>
          <a:blip r:embed="rId5"/>
          <a:stretch>
            <a:fillRect/>
          </a:stretch>
        </p:blipFill>
        <p:spPr>
          <a:xfrm>
            <a:off x="8284207" y="782752"/>
            <a:ext cx="2284832" cy="3266463"/>
          </a:xfrm>
          <a:prstGeom prst="rect">
            <a:avLst/>
          </a:prstGeom>
        </p:spPr>
      </p:pic>
      <p:sp>
        <p:nvSpPr>
          <p:cNvPr id="11" name="TextBox 10">
            <a:extLst>
              <a:ext uri="{FF2B5EF4-FFF2-40B4-BE49-F238E27FC236}">
                <a16:creationId xmlns:a16="http://schemas.microsoft.com/office/drawing/2014/main" id="{959FE20B-F698-4E4F-B06C-AE42ABC48FEB}"/>
              </a:ext>
            </a:extLst>
          </p:cNvPr>
          <p:cNvSpPr txBox="1"/>
          <p:nvPr/>
        </p:nvSpPr>
        <p:spPr>
          <a:xfrm>
            <a:off x="7788727" y="4114569"/>
            <a:ext cx="3741500" cy="1200329"/>
          </a:xfrm>
          <a:prstGeom prst="rect">
            <a:avLst/>
          </a:prstGeom>
          <a:noFill/>
        </p:spPr>
        <p:txBody>
          <a:bodyPr wrap="square" rtlCol="0">
            <a:spAutoFit/>
          </a:bodyPr>
          <a:lstStyle/>
          <a:p>
            <a:pPr algn="ctr"/>
            <a:r>
              <a:rPr lang="ru-RU" dirty="0"/>
              <a:t>Уведомление о добавлении юр лица в реестр промышленной безопасности</a:t>
            </a:r>
          </a:p>
        </p:txBody>
      </p:sp>
      <p:sp>
        <p:nvSpPr>
          <p:cNvPr id="12" name="TextBox 11">
            <a:extLst>
              <a:ext uri="{FF2B5EF4-FFF2-40B4-BE49-F238E27FC236}">
                <a16:creationId xmlns:a16="http://schemas.microsoft.com/office/drawing/2014/main" id="{2D2B6CA4-BB98-435E-9C09-7F954253C2A2}"/>
              </a:ext>
            </a:extLst>
          </p:cNvPr>
          <p:cNvSpPr txBox="1"/>
          <p:nvPr/>
        </p:nvSpPr>
        <p:spPr>
          <a:xfrm>
            <a:off x="307687" y="5475083"/>
            <a:ext cx="11128249" cy="1200329"/>
          </a:xfrm>
          <a:prstGeom prst="rect">
            <a:avLst/>
          </a:prstGeom>
          <a:noFill/>
        </p:spPr>
        <p:txBody>
          <a:bodyPr wrap="square">
            <a:spAutoFit/>
          </a:bodyPr>
          <a:lstStyle/>
          <a:p>
            <a:r>
              <a:rPr lang="ru-RU" dirty="0"/>
              <a:t>Для того чтобы заниматься деятельностью в сфере промышленной безопасности, предпринимателям также требуется соответствующая сертификация и лицензирование. Сертификация необходима на всех уровнях работы предприятия, как для сотрудников, так и для продукции, которую предприятие выпускает.</a:t>
            </a:r>
          </a:p>
        </p:txBody>
      </p:sp>
    </p:spTree>
    <p:extLst>
      <p:ext uri="{BB962C8B-B14F-4D97-AF65-F5344CB8AC3E}">
        <p14:creationId xmlns:p14="http://schemas.microsoft.com/office/powerpoint/2010/main" val="406933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5E1DD3-A5E1-4FD3-8ADB-FE6345D37D31}"/>
              </a:ext>
            </a:extLst>
          </p:cNvPr>
          <p:cNvSpPr>
            <a:spLocks noGrp="1"/>
          </p:cNvSpPr>
          <p:nvPr>
            <p:ph type="title"/>
          </p:nvPr>
        </p:nvSpPr>
        <p:spPr>
          <a:xfrm>
            <a:off x="1141413" y="0"/>
            <a:ext cx="9905998" cy="1905000"/>
          </a:xfrm>
        </p:spPr>
        <p:txBody>
          <a:bodyPr/>
          <a:lstStyle/>
          <a:p>
            <a:r>
              <a:rPr lang="ru-RU" dirty="0"/>
              <a:t>Меры по обеспечению безопасности</a:t>
            </a:r>
          </a:p>
        </p:txBody>
      </p:sp>
      <p:pic>
        <p:nvPicPr>
          <p:cNvPr id="1026" name="Picture 2">
            <a:extLst>
              <a:ext uri="{FF2B5EF4-FFF2-40B4-BE49-F238E27FC236}">
                <a16:creationId xmlns:a16="http://schemas.microsoft.com/office/drawing/2014/main" id="{E7CB6C2F-BDE0-4E96-AB8D-5DC30DDBC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24"/>
          <a:stretch/>
        </p:blipFill>
        <p:spPr bwMode="auto">
          <a:xfrm>
            <a:off x="4381995" y="1389413"/>
            <a:ext cx="7524998" cy="4776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F40578-9938-4D71-B1A3-6CDF0EB1AF79}"/>
              </a:ext>
            </a:extLst>
          </p:cNvPr>
          <p:cNvSpPr txBox="1"/>
          <p:nvPr/>
        </p:nvSpPr>
        <p:spPr>
          <a:xfrm>
            <a:off x="495796" y="1377036"/>
            <a:ext cx="3601191" cy="4801314"/>
          </a:xfrm>
          <a:prstGeom prst="rect">
            <a:avLst/>
          </a:prstGeom>
          <a:noFill/>
        </p:spPr>
        <p:txBody>
          <a:bodyPr wrap="square">
            <a:spAutoFit/>
          </a:bodyPr>
          <a:lstStyle/>
          <a:p>
            <a:r>
              <a:rPr lang="ru-RU" dirty="0"/>
              <a:t>Методов и мер по обеспечению безопасности обычно не меньше чем опасных ситуаций, которые могут возникнуть на предприятии. Предприниматель обязательно должен заложить ресурсы на обеспечение безопасной среды для работы своих сотрудников. Это может включать в себя обучение и инструктаж персонала, а также внедрение специальных технических средств и систем контроля.</a:t>
            </a:r>
          </a:p>
        </p:txBody>
      </p:sp>
    </p:spTree>
    <p:extLst>
      <p:ext uri="{BB962C8B-B14F-4D97-AF65-F5344CB8AC3E}">
        <p14:creationId xmlns:p14="http://schemas.microsoft.com/office/powerpoint/2010/main" val="230741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AE20CB-5DC3-40D7-95DB-DC726D354A70}"/>
              </a:ext>
            </a:extLst>
          </p:cNvPr>
          <p:cNvSpPr>
            <a:spLocks noGrp="1"/>
          </p:cNvSpPr>
          <p:nvPr>
            <p:ph type="title"/>
          </p:nvPr>
        </p:nvSpPr>
        <p:spPr/>
        <p:txBody>
          <a:bodyPr/>
          <a:lstStyle/>
          <a:p>
            <a:r>
              <a:rPr lang="ru-RU" dirty="0"/>
              <a:t>Заключение</a:t>
            </a:r>
          </a:p>
        </p:txBody>
      </p:sp>
      <p:sp>
        <p:nvSpPr>
          <p:cNvPr id="5" name="TextBox 4">
            <a:extLst>
              <a:ext uri="{FF2B5EF4-FFF2-40B4-BE49-F238E27FC236}">
                <a16:creationId xmlns:a16="http://schemas.microsoft.com/office/drawing/2014/main" id="{897184F3-F084-4750-A338-9E8B51506991}"/>
              </a:ext>
            </a:extLst>
          </p:cNvPr>
          <p:cNvSpPr txBox="1"/>
          <p:nvPr/>
        </p:nvSpPr>
        <p:spPr>
          <a:xfrm>
            <a:off x="650174" y="1997839"/>
            <a:ext cx="6097978" cy="2862322"/>
          </a:xfrm>
          <a:prstGeom prst="rect">
            <a:avLst/>
          </a:prstGeom>
          <a:noFill/>
        </p:spPr>
        <p:txBody>
          <a:bodyPr wrap="square">
            <a:spAutoFit/>
          </a:bodyPr>
          <a:lstStyle/>
          <a:p>
            <a:r>
              <a:rPr lang="ru-RU" dirty="0"/>
              <a:t>Главное, что хочется подчеркнуть, что соблюдение мер безопасности, присущих конкретной сфере деятельности, является ключевым фактором для успешного развития предприятия. Предприниматель, организующий производство, обязан не только соответствовать требованиям безопасности, но и заботиться о комфорте и благополучии своих сотрудников. Только такая забота обеспечит процветание и стабильность предприятия в долгосрочной перспективе.</a:t>
            </a:r>
          </a:p>
        </p:txBody>
      </p:sp>
      <p:pic>
        <p:nvPicPr>
          <p:cNvPr id="2050" name="Picture 2">
            <a:extLst>
              <a:ext uri="{FF2B5EF4-FFF2-40B4-BE49-F238E27FC236}">
                <a16:creationId xmlns:a16="http://schemas.microsoft.com/office/drawing/2014/main" id="{9DC83471-B1D4-407D-9891-159517D20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542" y="1562100"/>
            <a:ext cx="4673917" cy="4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57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етка">
  <a:themeElements>
    <a:clrScheme name="Сетка">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Сетка">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Сетка">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TM03457485[[fn=Сетка]]</Template>
  <TotalTime>773</TotalTime>
  <Words>416</Words>
  <Application>Microsoft Office PowerPoint</Application>
  <PresentationFormat>Широкоэкранный</PresentationFormat>
  <Paragraphs>24</Paragraphs>
  <Slides>6</Slides>
  <Notes>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Calibri</vt:lpstr>
      <vt:lpstr>Century Gothic</vt:lpstr>
      <vt:lpstr>Сетка</vt:lpstr>
      <vt:lpstr>требования для предпринимателей в отношении промышленной и производственной безопасности</vt:lpstr>
      <vt:lpstr>Законодательная  база</vt:lpstr>
      <vt:lpstr>Обязательные  требования</vt:lpstr>
      <vt:lpstr>Сертификация и лицензирование</vt:lpstr>
      <vt:lpstr>Меры по обеспечению безопасности</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Характеристика требований, предъявляемых к предпринимателям в отношении промышленной и производственной безопасности</dc:title>
  <dc:creator>Ivan</dc:creator>
  <cp:lastModifiedBy>Ivan</cp:lastModifiedBy>
  <cp:revision>12</cp:revision>
  <dcterms:created xsi:type="dcterms:W3CDTF">2024-03-28T20:32:15Z</dcterms:created>
  <dcterms:modified xsi:type="dcterms:W3CDTF">2024-03-29T21:54:47Z</dcterms:modified>
</cp:coreProperties>
</file>