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72" r:id="rId10"/>
    <p:sldId id="277" r:id="rId11"/>
    <p:sldId id="278" r:id="rId12"/>
    <p:sldId id="279" r:id="rId13"/>
    <p:sldId id="280" r:id="rId14"/>
    <p:sldId id="281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72"/>
    <p:restoredTop sz="96405"/>
  </p:normalViewPr>
  <p:slideViewPr>
    <p:cSldViewPr snapToGrid="0">
      <p:cViewPr varScale="1">
        <p:scale>
          <a:sx n="158" d="100"/>
          <a:sy n="158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AE95D-AEB5-974D-8930-03652CC193E9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8A938-1A52-E548-9804-35CC085C47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6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D8A938-1A52-E548-9804-35CC085C47C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5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94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133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278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28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30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663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07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89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8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22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0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29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338F-C384-44A7-814E-0D77DE1D2C00}" type="datetimeFigureOut">
              <a:rPr lang="ru-RU" smtClean="0"/>
              <a:t>07.04.2021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DC34A3-EBAD-48B5-B9AB-F32078E35D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95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B4980-A964-4E88-8E7C-01BC80582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11208"/>
            <a:ext cx="7873239" cy="1685457"/>
          </a:xfrm>
        </p:spPr>
        <p:txBody>
          <a:bodyPr/>
          <a:lstStyle/>
          <a:p>
            <a:pPr algn="ctr"/>
            <a:r>
              <a:rPr lang="ru-RU" sz="2800" b="1" dirty="0"/>
              <a:t>МЕТОДЫ И АППАРАТНО-ПРОГРАММНЫЕ СРЕДСТВА 3</a:t>
            </a:r>
            <a:r>
              <a:rPr lang="en-US" sz="2800" b="1" dirty="0"/>
              <a:t>D</a:t>
            </a:r>
            <a:r>
              <a:rPr lang="ru-RU" sz="2800" b="1" dirty="0"/>
              <a:t> ВИЗУАЛИЗАЦИИ ДЛЯ СИСТЕМ</a:t>
            </a:r>
            <a:r>
              <a:rPr lang="en-US" sz="2800" b="1" dirty="0"/>
              <a:t> </a:t>
            </a:r>
            <a:r>
              <a:rPr lang="ru-RU" sz="2800" b="1" dirty="0"/>
              <a:t>КОМПЬЮТЕРНОЙ ГРАФИКИ </a:t>
            </a: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77EE25-6633-4EFE-A447-99260746D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492621"/>
            <a:ext cx="7766936" cy="1096899"/>
          </a:xfrm>
        </p:spPr>
        <p:txBody>
          <a:bodyPr/>
          <a:lstStyle/>
          <a:p>
            <a:r>
              <a:rPr lang="ru-RU" dirty="0"/>
              <a:t>Брызгалов Марк</a:t>
            </a:r>
          </a:p>
          <a:p>
            <a:r>
              <a:rPr lang="ru-RU" dirty="0"/>
              <a:t>ИУ6-43М</a:t>
            </a:r>
          </a:p>
        </p:txBody>
      </p:sp>
    </p:spTree>
    <p:extLst>
      <p:ext uri="{BB962C8B-B14F-4D97-AF65-F5344CB8AC3E}">
        <p14:creationId xmlns:p14="http://schemas.microsoft.com/office/powerpoint/2010/main" val="306703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Синтез изображений в программной системе 3D-стереовизуализации методом трассировки лучей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098574" y="5409378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работы программной системы 3D- стереовизуализации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D1DEB-0E3A-EF43-B800-2A8308F3CE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94" y="1790382"/>
            <a:ext cx="6119495" cy="32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9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Синтез изображений в программной системе 3D-стереовизуализации методом трассировки лучей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098574" y="5409378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работы программной системы 3D- стереовизуализации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6D1DEB-0E3A-EF43-B800-2A8308F3CE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94" y="1790382"/>
            <a:ext cx="6119495" cy="32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2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Синтез изображений в программной системе 3D-стереовизуализации методом трассировки лучей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098574" y="5409378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работы программной системы 3D-стереовизуализации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F38FDB-6A09-2A4D-82A7-58696B23DD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48" y="1940977"/>
            <a:ext cx="6119495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0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Синтез изображений в программной системе 3D-стереовизуализации методом трассировки лучей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098574" y="5817940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Схема работы модуля анаглифного преобразования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F56326-F380-1F4F-B580-D24CE8DF4D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1206500"/>
            <a:ext cx="4610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3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>
            <a:normAutofit fontScale="90000"/>
          </a:bodyPr>
          <a:lstStyle/>
          <a:p>
            <a:pPr algn="just"/>
            <a:r>
              <a:rPr lang="ru-RU" b="1" dirty="0"/>
              <a:t>Синтез изображений в программной системе 3D-стереовизуализации методом трассировки лучей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1098574" y="5817940"/>
            <a:ext cx="8435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Результат работы программы анаглифного преобразования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0EE7F0-0091-4F4F-9176-E0717529EA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14" y="1722073"/>
            <a:ext cx="4575175" cy="374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6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D44FC-42E9-4579-A9CD-0DD3B268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809618-0425-4809-A69A-2A0690C6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985"/>
            <a:ext cx="8596668" cy="4470399"/>
          </a:xfrm>
        </p:spPr>
        <p:txBody>
          <a:bodyPr>
            <a:normAutofit fontScale="92500"/>
          </a:bodyPr>
          <a:lstStyle/>
          <a:p>
            <a:r>
              <a:rPr lang="ru-RU" dirty="0"/>
              <a:t>Анализ методов и средств объемной пространственной визуализации дал возможность определить их основные классы, тенденции развития и сформулировать основные требования к системам визуализации на их основе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Повышение реалистичности пространственного 3</a:t>
            </a:r>
            <a:r>
              <a:rPr lang="en-US" dirty="0"/>
              <a:t>D- </a:t>
            </a:r>
            <a:r>
              <a:rPr lang="ru-RU" dirty="0"/>
              <a:t>синтеза графических сцен в системах трехмерной компьютерной графики предусматривает принципиально новую организацию процесса, отличную от стандартного графического 3</a:t>
            </a:r>
            <a:r>
              <a:rPr lang="en-US" dirty="0"/>
              <a:t>D </a:t>
            </a:r>
            <a:r>
              <a:rPr lang="ru-RU" dirty="0"/>
              <a:t>конвейера, с применением сложных методов синтеза и визуализации и их модификации для пространственного объемного синтеза. </a:t>
            </a:r>
          </a:p>
          <a:p>
            <a:r>
              <a:rPr lang="ru-RU" dirty="0"/>
              <a:t>Решение задачи повышения производительности и качества формирования трехмерных объемных изображений является важной проблемой, что порождает новые направления прикладных исследований по созданию эффективных методов и параллельных архитектур вычислительных комплексов для реализации систем реалистической пространственной визуализации с использованием технологий объемного отображения.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5750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9BBA3-6B0B-4CFF-B362-CCC81841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4800"/>
            <a:ext cx="8596668" cy="4978400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</a:rPr>
              <a:t>«High-Rank 3D Display using Content-Adaptive Parallax Barriers», 2010.</a:t>
            </a:r>
          </a:p>
          <a:p>
            <a:pPr>
              <a:buFont typeface="+mj-lt"/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Груц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Ю.Н. Стереоскопическая машинная графика / Ю.Н.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Груц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– </a:t>
            </a:r>
            <a:r>
              <a:rPr lang="ru-RU" sz="2400">
                <a:latin typeface="Times New Roman" panose="02020603050405020304" pitchFamily="18" charset="0"/>
                <a:ea typeface="Times New Roman" panose="02020603050405020304" pitchFamily="18" charset="0"/>
              </a:rPr>
              <a:t>К.:Наукова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думка, 1989. – 160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c. 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Самарин А. Современные технологии дисплеев объемного изображения / А. Самарин. // Современная электроника. – 2005. –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No2. –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С. 2 – 7.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Blundell B.G. An Introduction to Computer Graphics and Creative 3 – D Environments / Blundell B.G. // Springer – Verlag London Limited, 2008. – 501 p.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Brown M.A. Some Experiences with Three – Dimensional Display Design: An Air Traffic Control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Visualisation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 M.A. Brown, M. Slater // IEEE International Workshop on Robot and Human Communication, IEEE. – 1997. – P. 296 – 301.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none" strike="noStrike" baseline="0" dirty="0">
              <a:solidFill>
                <a:schemeClr val="tx1"/>
              </a:solidFill>
              <a:latin typeface="F42"/>
            </a:endParaRPr>
          </a:p>
          <a:p>
            <a:pPr algn="l"/>
            <a:endParaRPr lang="en-US" sz="1800" b="0" i="0" u="none" strike="noStrike" baseline="0" dirty="0">
              <a:latin typeface="F42"/>
            </a:endParaRPr>
          </a:p>
        </p:txBody>
      </p:sp>
    </p:spTree>
    <p:extLst>
      <p:ext uri="{BB962C8B-B14F-4D97-AF65-F5344CB8AC3E}">
        <p14:creationId xmlns:p14="http://schemas.microsoft.com/office/powerpoint/2010/main" val="211332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000E1D-048B-465B-AF94-9F0B4ECA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BBBD0-35EF-4C8B-8FB7-A17CEEF6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2320"/>
            <a:ext cx="8918729" cy="5515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Объёмная визуализация </a:t>
            </a:r>
            <a:r>
              <a:rPr lang="ru-RU" dirty="0"/>
              <a:t>позволяет повысить реалистичность погружения в виртуальную реальность и качество визуальных ощущений от взаимодействия с ней. К сферам применений объемной визуализации относятся не только традиционные для компьютерной графики области, так и области научной, исследовательской и практической деятельности человека. Сюда можно отнести: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компьютерной графики, синтеза и обработки изображений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трехмерного компьютерного моделирования в различных областях;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виртуальной и расширенной реальности; </a:t>
            </a:r>
          </a:p>
          <a:p>
            <a:pPr>
              <a:lnSpc>
                <a:spcPct val="120000"/>
              </a:lnSpc>
            </a:pPr>
            <a:r>
              <a:rPr lang="ru-RU" dirty="0"/>
              <a:t>Многоцелевые симуляторы и имитаторы;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медицинской диагностики и автоматизации выполнения операций;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визуализации многомерных и пространственных научных данных в астрономии, метеорологии, географии, геологии и других научных областях; </a:t>
            </a:r>
          </a:p>
          <a:p>
            <a:pPr>
              <a:lnSpc>
                <a:spcPct val="120000"/>
              </a:lnSpc>
            </a:pPr>
            <a:r>
              <a:rPr lang="ru-RU" dirty="0"/>
              <a:t>системы моделирования и визуализации в химии, физике, кристаллографии; </a:t>
            </a:r>
            <a:br>
              <a:rPr lang="ru-RU" dirty="0"/>
            </a:br>
            <a:r>
              <a:rPr lang="ru-RU" dirty="0"/>
              <a:t>и многие другие.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024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4BDB3-A0DF-47B7-8F7E-E0FEB8B7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решения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9E1E5-E860-44C0-A576-3920119A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0356"/>
            <a:ext cx="944434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настоящее время сложилась следующая укрупненная классификация способов решения основных задач синтеза и визуализации изображений, реализуемых системами компьютерной графики и отображения информации – СКГ/СОИ</a:t>
            </a:r>
            <a:r>
              <a:rPr lang="en-US" dirty="0"/>
              <a:t>[1].</a:t>
            </a:r>
            <a:endParaRPr lang="ru-RU" dirty="0"/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73C59-8653-452B-BDF1-35CD6BBA5A51}"/>
              </a:ext>
            </a:extLst>
          </p:cNvPr>
          <p:cNvSpPr txBox="1"/>
          <p:nvPr/>
        </p:nvSpPr>
        <p:spPr>
          <a:xfrm rot="10800000" flipV="1">
            <a:off x="2481832" y="5098312"/>
            <a:ext cx="7175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Укрупненная классификация систем компьютерной графики </a:t>
            </a:r>
            <a:endParaRPr lang="ru-RU" sz="1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42072B-D0B9-B549-A224-648863039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78" y="2415126"/>
            <a:ext cx="5309099" cy="251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22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16EEB-68BF-4113-BE53-41BD653F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6584"/>
            <a:ext cx="10562595" cy="1320800"/>
          </a:xfrm>
        </p:spPr>
        <p:txBody>
          <a:bodyPr/>
          <a:lstStyle/>
          <a:p>
            <a:r>
              <a:rPr lang="ru-RU" dirty="0"/>
              <a:t>Трехмерная пространственная визуализация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94D2C-EA57-4FCA-A90A-556D699B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60" y="1156984"/>
            <a:ext cx="8507763" cy="1990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решении задачи трехмерной пространственной визуализации и организации выполнения процедур пространственного 3</a:t>
            </a:r>
            <a:r>
              <a:rPr lang="en-US" dirty="0"/>
              <a:t>D- </a:t>
            </a:r>
            <a:r>
              <a:rPr lang="ru-RU" dirty="0"/>
              <a:t>синтеза принципиальными являются способы задания информации об объектах визуализации (сцене), а также способ пространственной объемной визуализации устройства отображения (3</a:t>
            </a:r>
            <a:r>
              <a:rPr lang="en-US" dirty="0"/>
              <a:t>D- </a:t>
            </a:r>
            <a:r>
              <a:rPr lang="ru-RU" dirty="0"/>
              <a:t>дисплея), на котором будет выполняться 3</a:t>
            </a:r>
            <a:r>
              <a:rPr lang="en-US" dirty="0"/>
              <a:t>D-</a:t>
            </a:r>
            <a:r>
              <a:rPr lang="ru-RU" dirty="0"/>
              <a:t>визуализация</a:t>
            </a:r>
            <a:r>
              <a:rPr lang="en-US" dirty="0"/>
              <a:t>[1].</a:t>
            </a:r>
            <a:r>
              <a:rPr lang="ru-RU" dirty="0"/>
              <a:t> 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AC42EF-3CD0-994E-8D29-E06E69013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68" y="2863285"/>
            <a:ext cx="5469345" cy="369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1BEF5-CDD1-4323-ABC0-DEEC4E74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21" y="311650"/>
            <a:ext cx="9339969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способы выполнения пространственного 3</a:t>
            </a:r>
            <a:r>
              <a:rPr lang="en-US" dirty="0"/>
              <a:t>D- </a:t>
            </a:r>
            <a:r>
              <a:rPr lang="ru-RU" dirty="0"/>
              <a:t>синтеза и визуализации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85C864-58D0-7840-9BF4-64FF96705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15" y="1848207"/>
            <a:ext cx="7369291" cy="41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2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535F-D338-4D40-BEFF-505CECD5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32" y="147957"/>
            <a:ext cx="10069436" cy="1404136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этапы формирования графических изображений в системах компьютерной графики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DE1BF-52F2-4639-AAC1-ABA0358E222F}"/>
              </a:ext>
            </a:extLst>
          </p:cNvPr>
          <p:cNvSpPr txBox="1"/>
          <p:nvPr/>
        </p:nvSpPr>
        <p:spPr>
          <a:xfrm>
            <a:off x="2322316" y="2219165"/>
            <a:ext cx="473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этапы графического конвейера </a:t>
            </a:r>
          </a:p>
          <a:p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DE8A4A-4038-D14D-BF75-ACF672F2B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40" y="1480050"/>
            <a:ext cx="4733135" cy="8235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CB061BE-9203-2240-A4FB-5C7E1EBE9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16" y="2508529"/>
            <a:ext cx="4684659" cy="8213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50D9A6-F1CE-124D-9E2D-7BC9298A3B4F}"/>
              </a:ext>
            </a:extLst>
          </p:cNvPr>
          <p:cNvSpPr txBox="1"/>
          <p:nvPr/>
        </p:nvSpPr>
        <p:spPr>
          <a:xfrm>
            <a:off x="2337033" y="3251167"/>
            <a:ext cx="4996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функции сценарной подсистемы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AA4511-3E4F-9A46-932A-A0B797EF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16" y="3596171"/>
            <a:ext cx="4996406" cy="8789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02E5F3-1328-7841-B685-B763FA2C98AB}"/>
              </a:ext>
            </a:extLst>
          </p:cNvPr>
          <p:cNvSpPr txBox="1"/>
          <p:nvPr/>
        </p:nvSpPr>
        <p:spPr>
          <a:xfrm>
            <a:off x="2337033" y="5324803"/>
            <a:ext cx="571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функции подсистемы рендеринга </a:t>
            </a:r>
            <a:endParaRPr lang="ru-RU" sz="14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45D0C8B-DDDC-FE46-9E6E-A650A5C851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16" y="4540278"/>
            <a:ext cx="4996406" cy="71932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6C1ECDE-B51D-7C45-AB85-FC3135BE8B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34" y="5685804"/>
            <a:ext cx="4606746" cy="5724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0C3FEE-B234-1D4D-AF75-A6245766C975}"/>
              </a:ext>
            </a:extLst>
          </p:cNvPr>
          <p:cNvSpPr txBox="1"/>
          <p:nvPr/>
        </p:nvSpPr>
        <p:spPr>
          <a:xfrm>
            <a:off x="2337033" y="4273832"/>
            <a:ext cx="571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функции геометрической подсистемы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360D5B-5AB2-F146-9E76-57BB28194210}"/>
              </a:ext>
            </a:extLst>
          </p:cNvPr>
          <p:cNvSpPr txBox="1"/>
          <p:nvPr/>
        </p:nvSpPr>
        <p:spPr>
          <a:xfrm>
            <a:off x="2337034" y="6375774"/>
            <a:ext cx="571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Основные функции подсистемы отображения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7413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" y="0"/>
            <a:ext cx="8938518" cy="17388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Этапы синтеза объемного изображения методами создания визуального образа сцены в</a:t>
            </a:r>
            <a:r>
              <a:rPr lang="en-US" dirty="0"/>
              <a:t> </a:t>
            </a:r>
            <a:r>
              <a:rPr lang="ru-RU" dirty="0"/>
              <a:t>видеопамяти дисплея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18E70-79FF-4B11-9989-9687EDD5F4A8}"/>
              </a:ext>
            </a:extLst>
          </p:cNvPr>
          <p:cNvSpPr txBox="1"/>
          <p:nvPr/>
        </p:nvSpPr>
        <p:spPr>
          <a:xfrm>
            <a:off x="339047" y="4464747"/>
            <a:ext cx="99659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Особенностью реализации основных этапов синтеза 3</a:t>
            </a:r>
            <a:r>
              <a:rPr lang="en-US" dirty="0"/>
              <a:t>D- </a:t>
            </a:r>
            <a:r>
              <a:rPr lang="ru-RU" dirty="0"/>
              <a:t>объемного изображения этим способом по сравнению с рассмотренным выше классическим графическим 3</a:t>
            </a:r>
            <a:r>
              <a:rPr lang="en-US" dirty="0"/>
              <a:t>D- </a:t>
            </a:r>
            <a:r>
              <a:rPr lang="ru-RU" dirty="0"/>
              <a:t>конвейером будет принципиально другая организация вычислительного процесса, связанная с необходимостью выполнения процедур пространственной аппроксимации 3</a:t>
            </a:r>
            <a:r>
              <a:rPr lang="en-US" dirty="0"/>
              <a:t>D- </a:t>
            </a:r>
            <a:r>
              <a:rPr lang="ru-RU" dirty="0"/>
              <a:t>моделей объектов сцены 3</a:t>
            </a:r>
            <a:r>
              <a:rPr lang="en-US" dirty="0"/>
              <a:t>D- </a:t>
            </a:r>
            <a:r>
              <a:rPr lang="ru-RU" dirty="0"/>
              <a:t>примитивами, созданием и 3</a:t>
            </a:r>
            <a:r>
              <a:rPr lang="en-US" dirty="0"/>
              <a:t>D- </a:t>
            </a:r>
            <a:r>
              <a:rPr lang="ru-RU" dirty="0"/>
              <a:t>обработкой </a:t>
            </a:r>
            <a:r>
              <a:rPr lang="ru-RU" dirty="0" err="1"/>
              <a:t>дискретизированного</a:t>
            </a:r>
            <a:r>
              <a:rPr lang="ru-RU" dirty="0"/>
              <a:t> пространственного визуального образа модели сцены в </a:t>
            </a:r>
            <a:endParaRPr lang="ru-RU" sz="1600" dirty="0"/>
          </a:p>
          <a:p>
            <a:r>
              <a:rPr lang="ru-RU" dirty="0"/>
              <a:t>пространстве 3</a:t>
            </a:r>
            <a:r>
              <a:rPr lang="en-US" dirty="0"/>
              <a:t>D- </a:t>
            </a:r>
            <a:r>
              <a:rPr lang="ru-RU" dirty="0"/>
              <a:t>памяти 3</a:t>
            </a:r>
            <a:r>
              <a:rPr lang="en-US" dirty="0"/>
              <a:t>D- </a:t>
            </a:r>
            <a:r>
              <a:rPr lang="ru-RU" dirty="0"/>
              <a:t>дисплея</a:t>
            </a:r>
            <a:r>
              <a:rPr lang="en-US" dirty="0"/>
              <a:t>[3].</a:t>
            </a:r>
            <a:endParaRPr lang="ru-RU" sz="1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70C376-18A6-DF44-91B6-1EED6058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7" y="2295535"/>
            <a:ext cx="8698078" cy="161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66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 и устройства отображения 3</a:t>
            </a:r>
            <a:r>
              <a:rPr lang="en-US" dirty="0"/>
              <a:t>D </a:t>
            </a:r>
            <a:r>
              <a:rPr lang="ru-RU" dirty="0"/>
              <a:t>контекста </a:t>
            </a:r>
            <a:br>
              <a:rPr lang="ru-RU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7271A-55DB-427A-BC20-D934FBC05C7E}"/>
              </a:ext>
            </a:extLst>
          </p:cNvPr>
          <p:cNvSpPr txBox="1"/>
          <p:nvPr/>
        </p:nvSpPr>
        <p:spPr>
          <a:xfrm>
            <a:off x="677334" y="6372228"/>
            <a:ext cx="10943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Классификация технологий и устройств отображения 3</a:t>
            </a:r>
            <a:r>
              <a:rPr lang="en-US" dirty="0"/>
              <a:t>D- </a:t>
            </a:r>
            <a:r>
              <a:rPr lang="ru-RU" dirty="0"/>
              <a:t>контента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43CAE3-EBE2-EC47-87CE-2DBF66702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96" y="1433964"/>
            <a:ext cx="5335943" cy="50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8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44BE6-94CF-44BF-B9C9-224694E0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8" y="210016"/>
            <a:ext cx="8596668" cy="1320800"/>
          </a:xfrm>
        </p:spPr>
        <p:txBody>
          <a:bodyPr/>
          <a:lstStyle/>
          <a:p>
            <a:pPr algn="just"/>
            <a:r>
              <a:rPr lang="ru-RU" dirty="0"/>
              <a:t>Области интенсивного применения тренажеров - симуляторов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AE71E5-A8EF-6343-A701-E62D83F05C59}"/>
              </a:ext>
            </a:extLst>
          </p:cNvPr>
          <p:cNvSpPr/>
          <p:nvPr/>
        </p:nvSpPr>
        <p:spPr>
          <a:xfrm>
            <a:off x="492399" y="5594312"/>
            <a:ext cx="84358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NewRomanPSMT"/>
              </a:rPr>
              <a:t>Области применения симуляторов-тренажеров сегодня чрезвычайно широки. Однако первые места на сегодняшний день занимают такие области, как авиация, водный и автомобильный транспорт, военное дело, горное дело, медицина.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0D97EB-1741-0941-B44A-D311B2D68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721" y="1848064"/>
            <a:ext cx="655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848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3009</TotalTime>
  <Words>738</Words>
  <Application>Microsoft Macintosh PowerPoint</Application>
  <PresentationFormat>Широкоэкранный</PresentationFormat>
  <Paragraphs>52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F42</vt:lpstr>
      <vt:lpstr>Times New Roman</vt:lpstr>
      <vt:lpstr>TimesNewRomanPSMT</vt:lpstr>
      <vt:lpstr>Trebuchet MS</vt:lpstr>
      <vt:lpstr>Wingdings 3</vt:lpstr>
      <vt:lpstr>Аспект</vt:lpstr>
      <vt:lpstr>МЕТОДЫ И АППАРАТНО-ПРОГРАММНЫЕ СРЕДСТВА 3D ВИЗУАЛИЗАЦИИ ДЛЯ СИСТЕМ КОМПЬЮТЕРНОЙ ГРАФИКИ </vt:lpstr>
      <vt:lpstr>Введение</vt:lpstr>
      <vt:lpstr>Способы решения задачи</vt:lpstr>
      <vt:lpstr>Трехмерная пространственная визуализация </vt:lpstr>
      <vt:lpstr>Основные способы выполнения пространственного 3D- синтеза и визуализации </vt:lpstr>
      <vt:lpstr>Основные этапы формирования графических изображений в системах компьютерной графики </vt:lpstr>
      <vt:lpstr>Этапы синтеза объемного изображения методами создания визуального образа сцены в видеопамяти дисплея </vt:lpstr>
      <vt:lpstr>Технологии и устройства отображения 3D контекста  </vt:lpstr>
      <vt:lpstr>Области интенсивного применения тренажеров - симуляторов </vt:lpstr>
      <vt:lpstr>Синтез изображений в программной системе 3D-стереовизуализации методом трассировки лучей</vt:lpstr>
      <vt:lpstr>Синтез изображений в программной системе 3D-стереовизуализации методом трассировки лучей</vt:lpstr>
      <vt:lpstr>Синтез изображений в программной системе 3D-стереовизуализации методом трассировки лучей</vt:lpstr>
      <vt:lpstr>Синтез изображений в программной системе 3D-стереовизуализации методом трассировки лучей</vt:lpstr>
      <vt:lpstr>Синтез изображений в программной системе 3D-стереовизуализации методом трассировки лучей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SLAM-система мобильного робота</dc:title>
  <dc:creator>Антон Галичин</dc:creator>
  <cp:lastModifiedBy>Microsoft Office User</cp:lastModifiedBy>
  <cp:revision>31</cp:revision>
  <dcterms:created xsi:type="dcterms:W3CDTF">2020-12-25T09:29:31Z</dcterms:created>
  <dcterms:modified xsi:type="dcterms:W3CDTF">2021-04-09T16:27:16Z</dcterms:modified>
</cp:coreProperties>
</file>