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5" r:id="rId7"/>
    <p:sldId id="267" r:id="rId8"/>
    <p:sldId id="272" r:id="rId9"/>
    <p:sldId id="277" r:id="rId10"/>
    <p:sldId id="278" r:id="rId11"/>
    <p:sldId id="281" r:id="rId12"/>
    <p:sldId id="260" r:id="rId13"/>
    <p:sldId id="276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72"/>
    <p:restoredTop sz="96405"/>
  </p:normalViewPr>
  <p:slideViewPr>
    <p:cSldViewPr snapToGrid="0">
      <p:cViewPr varScale="1">
        <p:scale>
          <a:sx n="42" d="100"/>
          <a:sy n="42" d="100"/>
        </p:scale>
        <p:origin x="62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AE95D-AEB5-974D-8930-03652CC193E9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8A938-1A52-E548-9804-35CC085C4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60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A938-1A52-E548-9804-35CC085C47C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85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94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1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9133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278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9286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306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663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07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89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89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0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22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07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29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66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338F-C384-44A7-814E-0D77DE1D2C00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95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B4980-A964-4E88-8E7C-01BC80582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111208"/>
            <a:ext cx="7873239" cy="1685457"/>
          </a:xfrm>
        </p:spPr>
        <p:txBody>
          <a:bodyPr/>
          <a:lstStyle/>
          <a:p>
            <a:pPr algn="ctr"/>
            <a:r>
              <a:rPr lang="ru-RU" sz="2800" dirty="0"/>
              <a:t>Разработка веб-приложения облачного моделирования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77EE25-6633-4EFE-A447-99260746D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92621"/>
            <a:ext cx="7766936" cy="1096899"/>
          </a:xfrm>
        </p:spPr>
        <p:txBody>
          <a:bodyPr/>
          <a:lstStyle/>
          <a:p>
            <a:r>
              <a:rPr lang="ru-RU" dirty="0"/>
              <a:t>Федотов </a:t>
            </a:r>
            <a:r>
              <a:rPr lang="ru-RU" dirty="0" err="1"/>
              <a:t>Айсен</a:t>
            </a:r>
            <a:endParaRPr lang="ru-RU" dirty="0"/>
          </a:p>
          <a:p>
            <a:r>
              <a:rPr lang="ru-RU" dirty="0"/>
              <a:t>ИУ6-41М</a:t>
            </a:r>
          </a:p>
        </p:txBody>
      </p:sp>
    </p:spTree>
    <p:extLst>
      <p:ext uri="{BB962C8B-B14F-4D97-AF65-F5344CB8AC3E}">
        <p14:creationId xmlns:p14="http://schemas.microsoft.com/office/powerpoint/2010/main" val="306703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44BE6-94CF-44BF-B9C9-224694E0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8" y="210016"/>
            <a:ext cx="8596668" cy="1320800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Сравнение архитектур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AE71E5-A8EF-6343-A701-E62D83F05C59}"/>
              </a:ext>
            </a:extLst>
          </p:cNvPr>
          <p:cNvSpPr/>
          <p:nvPr/>
        </p:nvSpPr>
        <p:spPr>
          <a:xfrm>
            <a:off x="2634766" y="6278652"/>
            <a:ext cx="8435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Таблица сравнений архитектур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6B5264A-0F1B-D1B0-52B4-DF0F29EC8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92996"/>
              </p:ext>
            </p:extLst>
          </p:nvPr>
        </p:nvGraphicFramePr>
        <p:xfrm>
          <a:off x="451728" y="982446"/>
          <a:ext cx="9698112" cy="5296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704">
                  <a:extLst>
                    <a:ext uri="{9D8B030D-6E8A-4147-A177-3AD203B41FA5}">
                      <a16:colId xmlns:a16="http://schemas.microsoft.com/office/drawing/2014/main" val="3960206730"/>
                    </a:ext>
                  </a:extLst>
                </a:gridCol>
                <a:gridCol w="3232704">
                  <a:extLst>
                    <a:ext uri="{9D8B030D-6E8A-4147-A177-3AD203B41FA5}">
                      <a16:colId xmlns:a16="http://schemas.microsoft.com/office/drawing/2014/main" val="3542713238"/>
                    </a:ext>
                  </a:extLst>
                </a:gridCol>
                <a:gridCol w="3232704">
                  <a:extLst>
                    <a:ext uri="{9D8B030D-6E8A-4147-A177-3AD203B41FA5}">
                      <a16:colId xmlns:a16="http://schemas.microsoft.com/office/drawing/2014/main" val="1201434239"/>
                    </a:ext>
                  </a:extLst>
                </a:gridCol>
              </a:tblGrid>
              <a:tr h="972922">
                <a:tc>
                  <a:txBody>
                    <a:bodyPr/>
                    <a:lstStyle/>
                    <a:p>
                      <a:r>
                        <a:rPr lang="ru-RU" dirty="0"/>
                        <a:t>Архитектура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Преимущества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Недостатки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17863"/>
                  </a:ext>
                </a:extLst>
              </a:tr>
              <a:tr h="972922">
                <a:tc>
                  <a:txBody>
                    <a:bodyPr/>
                    <a:lstStyle/>
                    <a:p>
                      <a:r>
                        <a:rPr lang="ru-RU" b="1" dirty="0"/>
                        <a:t>Монолитная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Простота разработки и отладки. Единое приложение.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Сложно поддерживать и масштабировать. При сбое падает вся система.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518285"/>
                  </a:ext>
                </a:extLst>
              </a:tr>
              <a:tr h="972922">
                <a:tc>
                  <a:txBody>
                    <a:bodyPr/>
                    <a:lstStyle/>
                    <a:p>
                      <a:r>
                        <a:rPr lang="ru-RU" b="1" dirty="0"/>
                        <a:t>Клиент-серверная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Чёткое разделение интерфейса и логики. Широко используется.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Сервер — единственная точка отказа. Ограниченная масштабируемость.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123788"/>
                  </a:ext>
                </a:extLst>
              </a:tr>
              <a:tr h="972922">
                <a:tc>
                  <a:txBody>
                    <a:bodyPr/>
                    <a:lstStyle/>
                    <a:p>
                      <a:r>
                        <a:rPr lang="ru-RU" b="1" dirty="0" err="1"/>
                        <a:t>Микросервисная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Высокая гибкость. Лёгкость обновления и масштабирования отдельных сервисов.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Повышенная сложность в разработке и взаимодействии сервисов.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206470"/>
                  </a:ext>
                </a:extLst>
              </a:tr>
              <a:tr h="972922">
                <a:tc>
                  <a:txBody>
                    <a:bodyPr/>
                    <a:lstStyle/>
                    <a:p>
                      <a:r>
                        <a:rPr lang="ru-RU" b="1" dirty="0"/>
                        <a:t>Потоковая (реактивная)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Подходит для </a:t>
                      </a:r>
                      <a:r>
                        <a:rPr lang="ru-RU" dirty="0" err="1"/>
                        <a:t>real-time</a:t>
                      </a:r>
                      <a:r>
                        <a:rPr lang="ru-RU" dirty="0"/>
                        <a:t> расчётов. Высокая скорость отклика.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Требует сложной реализации. Необходима продвинутая система очередей и потоков.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528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52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44BE6-94CF-44BF-B9C9-224694E0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8" y="210016"/>
            <a:ext cx="8596668" cy="1320800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Аргументация выбора архитектуры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AE71E5-A8EF-6343-A701-E62D83F05C59}"/>
              </a:ext>
            </a:extLst>
          </p:cNvPr>
          <p:cNvSpPr/>
          <p:nvPr/>
        </p:nvSpPr>
        <p:spPr>
          <a:xfrm>
            <a:off x="180818" y="1161484"/>
            <a:ext cx="925579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В процессе проектирования архитектуры веб-приложения </a:t>
            </a:r>
            <a:r>
              <a:rPr lang="ru-RU" sz="2000" dirty="0" err="1"/>
              <a:t>Simodo</a:t>
            </a:r>
            <a:r>
              <a:rPr lang="ru-RU" sz="2000" dirty="0"/>
              <a:t> были проанализированы различные подходы — от классической монолитной модели до современных потоковых и </a:t>
            </a:r>
            <a:r>
              <a:rPr lang="ru-RU" sz="2000" dirty="0" err="1"/>
              <a:t>микросервисных</a:t>
            </a:r>
            <a:r>
              <a:rPr lang="ru-RU" sz="2000" dirty="0"/>
              <a:t> решений. Каждый из них имеет свои преимущества и ограничения, однако, учитывая специфику задач численного моделирования, требования к масштабируемости, скорости обработки и удобству поддержки, наилучшим выбором стала гибридная архитектура, ориентированная на </a:t>
            </a:r>
            <a:r>
              <a:rPr lang="ru-RU" sz="2000" dirty="0" err="1"/>
              <a:t>микросервисный</a:t>
            </a:r>
            <a:r>
              <a:rPr lang="ru-RU" sz="2000" dirty="0"/>
              <a:t> подход с элементами потоковой обработки данных.</a:t>
            </a:r>
          </a:p>
          <a:p>
            <a:pPr algn="just"/>
            <a:br>
              <a:rPr lang="ru-RU" sz="2000" dirty="0"/>
            </a:br>
            <a:r>
              <a:rPr lang="ru-RU" sz="2000" dirty="0"/>
              <a:t>Архитектура </a:t>
            </a:r>
            <a:r>
              <a:rPr lang="ru-RU" sz="2000" dirty="0" err="1"/>
              <a:t>Simodo</a:t>
            </a:r>
            <a:r>
              <a:rPr lang="ru-RU" sz="2000" dirty="0"/>
              <a:t> строится как гибридная </a:t>
            </a:r>
            <a:r>
              <a:rPr lang="ru-RU" sz="2000" dirty="0" err="1"/>
              <a:t>микросервисная</a:t>
            </a:r>
            <a:r>
              <a:rPr lang="ru-RU" sz="2000" dirty="0"/>
              <a:t> система с поддержкой потоковой обработки, обеспечивая баланс между отказоустойчивостью, масштабируемостью и возможностью поддержки сложных моделей моделирования в облачной среде. Такой подход позволяет системе эволюционировать по мере увеличения нагрузки и требований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97436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1BEF5-CDD1-4323-ABC0-DEEC4E74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21" y="311650"/>
            <a:ext cx="9339969" cy="1320800"/>
          </a:xfrm>
        </p:spPr>
        <p:txBody>
          <a:bodyPr>
            <a:normAutofit/>
          </a:bodyPr>
          <a:lstStyle/>
          <a:p>
            <a:r>
              <a:rPr lang="ru-RU" dirty="0"/>
              <a:t>Структурная схема системы облачного моделирования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62869E-43FB-1492-7E8F-CBBC5932C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183" y="1632450"/>
            <a:ext cx="7924044" cy="4472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B2BEF-F6D3-6FF5-73BC-C23B64BBEBB6}"/>
              </a:ext>
            </a:extLst>
          </p:cNvPr>
          <p:cNvSpPr txBox="1"/>
          <p:nvPr/>
        </p:nvSpPr>
        <p:spPr>
          <a:xfrm>
            <a:off x="2337167" y="6178550"/>
            <a:ext cx="5712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Структурная схема разрабатываемой системы облачного моделирования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71172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D44FC-42E9-4579-A9CD-0DD3B268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809618-0425-4809-A69A-2A0690C6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4985"/>
            <a:ext cx="8596668" cy="44703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В рамках выполнения проекта была сформирована исследовательская и архитектурная основа для построения веб-приложения облачного моделирования </a:t>
            </a:r>
            <a:r>
              <a:rPr lang="ru-RU" dirty="0" err="1"/>
              <a:t>Simodo</a:t>
            </a:r>
            <a:r>
              <a:rPr lang="ru-RU" dirty="0"/>
              <a:t>. В процессе работы проведён анализ современных архитектурных решений, включая монолитные, клиент-серверные, </a:t>
            </a:r>
            <a:r>
              <a:rPr lang="ru-RU" dirty="0" err="1"/>
              <a:t>микросервисные</a:t>
            </a:r>
            <a:r>
              <a:rPr lang="ru-RU" dirty="0"/>
              <a:t> и потоковые архитектуры. Особое внимание было уделено сравнительным характеристикам архитектур в контексте задач численного моделирования, требований к масштабируемости, отказоустойчивости и гибкости системы.</a:t>
            </a:r>
          </a:p>
          <a:p>
            <a:r>
              <a:rPr lang="ru-RU" dirty="0"/>
              <a:t>В результате анализа была обоснована целесообразность использования гибридной архитектуры с опорой на </a:t>
            </a:r>
            <a:r>
              <a:rPr lang="ru-RU" dirty="0" err="1"/>
              <a:t>микросервисный</a:t>
            </a:r>
            <a:r>
              <a:rPr lang="ru-RU" dirty="0"/>
              <a:t> подход и потоковую обработку данных. Это позволило реализовать структуру, способную эффективно обрабатывать сложные модели, масштабироваться в зависимости от нагрузки и легко адаптироваться под разные задачи моделирования.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3575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44BE6-94CF-44BF-B9C9-224694E0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A9BBA3-6B0B-4CFF-B362-CCC81841B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4800"/>
            <a:ext cx="8596668" cy="49784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1800" b="0" i="0" u="none" strike="noStrike" baseline="0" dirty="0">
              <a:solidFill>
                <a:schemeClr val="tx1"/>
              </a:solidFill>
              <a:latin typeface="F42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F42"/>
              </a:rPr>
              <a:t>Wang Z., Wang P., Liu K., Wang P., Fu Y., Lu C.-T., Aggarwal C. C., Pei J., Zhou Y. A Comprehensive Survey on Data Augmentation // ACM Reference Format. – 2024. – Vol. 1, No. 1. – 36 p. DOI: 10.48550/arXiv.2405.09591. </a:t>
            </a:r>
            <a:endParaRPr lang="ru-RU" sz="1800" b="0" i="0" u="none" strike="noStrike" baseline="0" dirty="0">
              <a:latin typeface="F42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ru-RU" sz="1800" b="0" i="0" u="none" strike="noStrike" baseline="0" dirty="0" err="1">
                <a:latin typeface="F42"/>
              </a:rPr>
              <a:t>Насибулин</a:t>
            </a:r>
            <a:r>
              <a:rPr lang="ru-RU" sz="1800" b="0" i="0" u="none" strike="noStrike" baseline="0" dirty="0">
                <a:latin typeface="F42"/>
              </a:rPr>
              <a:t> А. Г., </a:t>
            </a:r>
            <a:r>
              <a:rPr lang="ru-RU" sz="1800" b="0" i="0" u="none" strike="noStrike" baseline="0" dirty="0" err="1">
                <a:latin typeface="F42"/>
              </a:rPr>
              <a:t>Гольдт</a:t>
            </a:r>
            <a:r>
              <a:rPr lang="ru-RU" sz="1800" b="0" i="0" u="none" strike="noStrike" baseline="0" dirty="0">
                <a:latin typeface="F42"/>
              </a:rPr>
              <a:t> А. Е., Оверченко М. Н. Способ скрытой маркировки промышленных взрывчатых веществ с использованием химического штрихкода // Безопасность труда в промышленности. – 2017. – №12. – С. 35–40. </a:t>
            </a:r>
            <a:r>
              <a:rPr lang="en-US" sz="1800" b="0" i="0" u="none" strike="noStrike" baseline="0" dirty="0">
                <a:latin typeface="F42"/>
              </a:rPr>
              <a:t>DOI: 10.24000/0409-2961-2017-12-35-40. </a:t>
            </a:r>
            <a:endParaRPr lang="ru-RU" sz="1800" b="0" i="0" u="none" strike="noStrike" baseline="0" dirty="0">
              <a:latin typeface="F42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ru-RU" sz="1800" b="0" i="0" u="none" strike="noStrike" baseline="0" dirty="0" err="1">
                <a:latin typeface="F42"/>
              </a:rPr>
              <a:t>Альбахари</a:t>
            </a:r>
            <a:r>
              <a:rPr lang="ru-RU" sz="1800" b="0" i="0" u="none" strike="noStrike" baseline="0" dirty="0">
                <a:latin typeface="F42"/>
              </a:rPr>
              <a:t> Дж., </a:t>
            </a:r>
            <a:r>
              <a:rPr lang="ru-RU" sz="1800" b="0" i="0" u="none" strike="noStrike" baseline="0" dirty="0" err="1">
                <a:latin typeface="F42"/>
              </a:rPr>
              <a:t>Альбахари</a:t>
            </a:r>
            <a:r>
              <a:rPr lang="ru-RU" sz="1800" b="0" i="0" u="none" strike="noStrike" baseline="0" dirty="0">
                <a:latin typeface="F42"/>
              </a:rPr>
              <a:t> Б. </a:t>
            </a:r>
            <a:r>
              <a:rPr lang="en-US" sz="1800" b="0" i="0" u="none" strike="noStrike" baseline="0" dirty="0">
                <a:latin typeface="F42"/>
              </a:rPr>
              <a:t>C# 10.0. </a:t>
            </a:r>
            <a:r>
              <a:rPr lang="ru-RU" sz="1800" b="0" i="0" u="none" strike="noStrike" baseline="0" dirty="0">
                <a:latin typeface="F42"/>
              </a:rPr>
              <a:t>Карманный справочник. – 7-е изд. – СПб.: Питер, 2022. – 432 с. </a:t>
            </a:r>
            <a:r>
              <a:rPr lang="ru-RU" sz="1800" b="0" i="0" u="none" strike="noStrike" baseline="0" dirty="0" err="1">
                <a:latin typeface="F42"/>
              </a:rPr>
              <a:t>Дейтел</a:t>
            </a:r>
            <a:r>
              <a:rPr lang="ru-RU" sz="1800" b="0" i="0" u="none" strike="noStrike" baseline="0" dirty="0">
                <a:latin typeface="F42"/>
              </a:rPr>
              <a:t> Х.М.,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ru-RU" sz="1800" b="0" i="0" u="none" strike="noStrike" baseline="0" dirty="0" err="1">
                <a:latin typeface="F42"/>
              </a:rPr>
              <a:t>Дейтел</a:t>
            </a:r>
            <a:r>
              <a:rPr lang="ru-RU" sz="1800" b="0" i="0" u="none" strike="noStrike" baseline="0" dirty="0">
                <a:latin typeface="F42"/>
              </a:rPr>
              <a:t> </a:t>
            </a:r>
            <a:r>
              <a:rPr lang="ru-RU" sz="1800" b="0" i="0" u="none" strike="noStrike" baseline="0" dirty="0" err="1">
                <a:latin typeface="F42"/>
              </a:rPr>
              <a:t>П.Дж</a:t>
            </a:r>
            <a:r>
              <a:rPr lang="ru-RU" sz="1800" b="0" i="0" u="none" strike="noStrike" baseline="0" dirty="0">
                <a:latin typeface="F42"/>
              </a:rPr>
              <a:t>. Введение в операционные системы. – М.: Вильямс, 2020. – 848 с.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F42"/>
              </a:rPr>
              <a:t>Sommerville I. Software Engineering. – 10th ed. – Pearson Education Limited, 2015. – 792 p.</a:t>
            </a:r>
          </a:p>
        </p:txBody>
      </p:sp>
    </p:spTree>
    <p:extLst>
      <p:ext uri="{BB962C8B-B14F-4D97-AF65-F5344CB8AC3E}">
        <p14:creationId xmlns:p14="http://schemas.microsoft.com/office/powerpoint/2010/main" val="211332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00E1D-048B-465B-AF94-9F0B4ECA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BBBD0-35EF-4C8B-8FB7-A17CEEF6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42320"/>
            <a:ext cx="8918729" cy="55156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dirty="0"/>
              <a:t>Современные задачи моделирования требуют высокой вычислительной мощности и возможности удалённого доступа к результатам моделирования.</a:t>
            </a:r>
            <a:br>
              <a:rPr lang="ru-RU" dirty="0"/>
            </a:br>
            <a:r>
              <a:rPr lang="ru-RU" dirty="0"/>
              <a:t>Разработка веб-приложений для облачного моделирования позволяет: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/>
              <a:t>избавиться от необходимости локальной установки сложных программных пакетов;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/>
              <a:t>ускорить процесс настройки и запуска моделей;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/>
              <a:t>обеспечить доступ к вычислениям с любых устройств через браузер;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/>
              <a:t>упростить демонстрацию и проверку научных моделей.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dirty="0"/>
              <a:t>Разрабатываемое веб-приложение — шаг к облачной среде, где сложные численные модели можно запускать и анализировать через интуитивно понятный интерфейс.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24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4BDB3-A0DF-47B7-8F7E-E0FEB8B7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9E1E5-E860-44C0-A576-3920119A1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0356"/>
            <a:ext cx="9444349" cy="38807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/>
              <a:t>Цель работы:</a:t>
            </a:r>
            <a:br>
              <a:rPr lang="ru-RU" dirty="0"/>
            </a:br>
            <a:r>
              <a:rPr lang="ru-RU" dirty="0"/>
              <a:t>Исследование и реализация прототипа веб-приложения для облачного моделирования с возможностью запуска и анализа сложных численных моделей.</a:t>
            </a:r>
          </a:p>
          <a:p>
            <a:pPr>
              <a:buNone/>
            </a:pPr>
            <a:r>
              <a:rPr lang="ru-RU" b="1" dirty="0"/>
              <a:t>Задачи: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Проанализировать существующие решения в области численного моделирования.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Изучить возможности распределённых вычислений и потоковой обработки.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Разработать архитектуру клиент-серверного взаимодействия.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Реализовать пользовательский интерфейс для запуска моделей.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Интегрировать выполнение скриптов моделей и визуализацию результатов.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22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16EEB-68BF-4113-BE53-41BD653F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6584"/>
            <a:ext cx="10562595" cy="1320800"/>
          </a:xfrm>
        </p:spPr>
        <p:txBody>
          <a:bodyPr/>
          <a:lstStyle/>
          <a:p>
            <a:r>
              <a:rPr lang="ru-RU" dirty="0"/>
              <a:t>Объект и предмет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94D2C-EA57-4FCA-A90A-556D699B4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60" y="1156984"/>
            <a:ext cx="8507763" cy="1990171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None/>
            </a:pPr>
            <a:r>
              <a:rPr lang="ru-RU" b="1" dirty="0"/>
              <a:t>Объект исследования:</a:t>
            </a:r>
            <a:br>
              <a:rPr lang="ru-RU" dirty="0"/>
            </a:br>
            <a:r>
              <a:rPr lang="ru-RU" dirty="0"/>
              <a:t>Процесс численного моделирования в условиях распределённых вычислений.</a:t>
            </a:r>
          </a:p>
          <a:p>
            <a:pPr>
              <a:lnSpc>
                <a:spcPct val="160000"/>
              </a:lnSpc>
              <a:buNone/>
            </a:pPr>
            <a:r>
              <a:rPr lang="ru-RU" b="1" dirty="0"/>
              <a:t>Предмет исследования:</a:t>
            </a:r>
            <a:br>
              <a:rPr lang="ru-RU" dirty="0"/>
            </a:br>
            <a:r>
              <a:rPr lang="ru-RU" dirty="0"/>
              <a:t>Методологические и архитектурные особенности построения веб-приложений, обеспечивающих запуск и визуализацию вычислительных моделей в облачной среде.</a:t>
            </a:r>
          </a:p>
          <a:p>
            <a:pPr>
              <a:lnSpc>
                <a:spcPct val="160000"/>
              </a:lnSpc>
              <a:buNone/>
            </a:pPr>
            <a:r>
              <a:rPr lang="ru-RU" dirty="0"/>
              <a:t>     Разрабатываемое приложение ориентировано на моделирование физических и математических процессов с использованием системной динамики и удобного графического интерфейса.</a:t>
            </a:r>
          </a:p>
        </p:txBody>
      </p:sp>
    </p:spTree>
    <p:extLst>
      <p:ext uri="{BB962C8B-B14F-4D97-AF65-F5344CB8AC3E}">
        <p14:creationId xmlns:p14="http://schemas.microsoft.com/office/powerpoint/2010/main" val="309736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5535F-D338-4D40-BEFF-505CECD5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32" y="147957"/>
            <a:ext cx="10069436" cy="1404136"/>
          </a:xfrm>
        </p:spPr>
        <p:txBody>
          <a:bodyPr>
            <a:normAutofit/>
          </a:bodyPr>
          <a:lstStyle/>
          <a:p>
            <a:r>
              <a:rPr lang="ru-RU" dirty="0"/>
              <a:t>Какие варианты организации системы существуют?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60D5B-5AB2-F146-9E76-57BB28194210}"/>
              </a:ext>
            </a:extLst>
          </p:cNvPr>
          <p:cNvSpPr txBox="1"/>
          <p:nvPr/>
        </p:nvSpPr>
        <p:spPr>
          <a:xfrm>
            <a:off x="1524726" y="6181344"/>
            <a:ext cx="692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Архитектурные подходы к организации системы численного моделирования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C2054D-DA0B-1ED7-BB04-3FDD98760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52" y="2106238"/>
            <a:ext cx="8605960" cy="3925683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33B57392-0682-0EFB-6C0A-68D134C5D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52" y="1494842"/>
            <a:ext cx="8009466" cy="822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Для реализации системы облачного моделирования рассматривались следующие архитектурные подходы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13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44BE6-94CF-44BF-B9C9-224694E0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47" y="0"/>
            <a:ext cx="8938518" cy="1738888"/>
          </a:xfrm>
        </p:spPr>
        <p:txBody>
          <a:bodyPr>
            <a:normAutofit/>
          </a:bodyPr>
          <a:lstStyle/>
          <a:p>
            <a:r>
              <a:rPr lang="ru-RU" dirty="0"/>
              <a:t>Монолитная архитектура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61487-860C-4990-FCC7-2DC47B08734A}"/>
              </a:ext>
            </a:extLst>
          </p:cNvPr>
          <p:cNvSpPr txBox="1"/>
          <p:nvPr/>
        </p:nvSpPr>
        <p:spPr>
          <a:xfrm>
            <a:off x="3805679" y="6488668"/>
            <a:ext cx="10943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Структура монолитной архитектуры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51E7D-062D-ADC6-632A-69852BE5A91E}"/>
              </a:ext>
            </a:extLst>
          </p:cNvPr>
          <p:cNvSpPr txBox="1"/>
          <p:nvPr/>
        </p:nvSpPr>
        <p:spPr>
          <a:xfrm>
            <a:off x="339047" y="815558"/>
            <a:ext cx="90975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Монолитная архитектура представляет собой единое приложение, где все компоненты (интерфейс, логика, обработка моделей и БД) находятся в одном исполняемом блоке. Все модули тесно связаны и запускаются как единое целое.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69A3AC-1CE6-C614-30A5-4A02F8181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952" y="1729872"/>
            <a:ext cx="5802708" cy="47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3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44BE6-94CF-44BF-B9C9-224694E0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4665"/>
            <a:ext cx="8596668" cy="1320800"/>
          </a:xfrm>
        </p:spPr>
        <p:txBody>
          <a:bodyPr>
            <a:normAutofit/>
          </a:bodyPr>
          <a:lstStyle/>
          <a:p>
            <a:r>
              <a:rPr lang="ru-RU" dirty="0"/>
              <a:t>Клиент-серверная архитектура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7271A-55DB-427A-BC20-D934FBC05C7E}"/>
              </a:ext>
            </a:extLst>
          </p:cNvPr>
          <p:cNvSpPr txBox="1"/>
          <p:nvPr/>
        </p:nvSpPr>
        <p:spPr>
          <a:xfrm>
            <a:off x="2079055" y="6433335"/>
            <a:ext cx="10943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Структура клиент-серверной архитектуры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C679D-A16A-BCD2-B51A-75AA5C00F2A6}"/>
              </a:ext>
            </a:extLst>
          </p:cNvPr>
          <p:cNvSpPr txBox="1"/>
          <p:nvPr/>
        </p:nvSpPr>
        <p:spPr>
          <a:xfrm>
            <a:off x="677334" y="1085065"/>
            <a:ext cx="90975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Клиент-серверная архитектура — это модель взаимодействия компонентов программного обеспечения, в которой задачи и функции делятся между поставщиком ресурсов или услуг (сервером) и их потребителем (клиентом).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8FFCFE-3914-FC23-98F9-B40EA1632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97" y="2009972"/>
            <a:ext cx="8890305" cy="44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8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44BE6-94CF-44BF-B9C9-224694E0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84" y="210016"/>
            <a:ext cx="8596668" cy="1320800"/>
          </a:xfrm>
        </p:spPr>
        <p:txBody>
          <a:bodyPr/>
          <a:lstStyle/>
          <a:p>
            <a:pPr algn="just"/>
            <a:r>
              <a:rPr lang="ru-RU" dirty="0" err="1"/>
              <a:t>Микросервисная</a:t>
            </a:r>
            <a:r>
              <a:rPr lang="ru-RU" dirty="0"/>
              <a:t> архитектура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13FA1-CE23-9C87-C57F-17B94CB45962}"/>
              </a:ext>
            </a:extLst>
          </p:cNvPr>
          <p:cNvSpPr txBox="1"/>
          <p:nvPr/>
        </p:nvSpPr>
        <p:spPr>
          <a:xfrm>
            <a:off x="2402143" y="6372129"/>
            <a:ext cx="10943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Структура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73119-D48D-7046-8569-B357D3D95013}"/>
              </a:ext>
            </a:extLst>
          </p:cNvPr>
          <p:cNvSpPr txBox="1"/>
          <p:nvPr/>
        </p:nvSpPr>
        <p:spPr>
          <a:xfrm>
            <a:off x="705584" y="930651"/>
            <a:ext cx="90975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Микросервисная</a:t>
            </a:r>
            <a:r>
              <a:rPr lang="ru-RU" dirty="0"/>
              <a:t> архитектура — это подход к проектированию программных систем, при котором приложение состоит из набора небольших, автономных сервисов, каждый из которых отвечает за выполнение определённой бизнес-функции.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52B734A-34F1-BCCB-5D44-FCCC7CB8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787" y="1802448"/>
            <a:ext cx="5572765" cy="45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5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44BE6-94CF-44BF-B9C9-224694E0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8" y="210016"/>
            <a:ext cx="8596668" cy="1320800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Потоковая архитектура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AE71E5-A8EF-6343-A701-E62D83F05C59}"/>
              </a:ext>
            </a:extLst>
          </p:cNvPr>
          <p:cNvSpPr/>
          <p:nvPr/>
        </p:nvSpPr>
        <p:spPr>
          <a:xfrm>
            <a:off x="2561614" y="6278652"/>
            <a:ext cx="8435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Структура потоковая архитектура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BE99574-82F5-B724-1D7C-9AACA2CC20D5}"/>
              </a:ext>
            </a:extLst>
          </p:cNvPr>
          <p:cNvSpPr/>
          <p:nvPr/>
        </p:nvSpPr>
        <p:spPr>
          <a:xfrm>
            <a:off x="180818" y="870416"/>
            <a:ext cx="947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Потоковая архитектура — это способ построения систем, при котором данные обрабатываются непрерывно в режиме реального времени сразу после поступления.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5A7BB5-82F0-FEC2-E2F0-73873EED6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23" y="1849722"/>
            <a:ext cx="8891693" cy="41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9465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3375</TotalTime>
  <Words>868</Words>
  <Application>Microsoft Office PowerPoint</Application>
  <PresentationFormat>Широкоэкранный</PresentationFormat>
  <Paragraphs>70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F42</vt:lpstr>
      <vt:lpstr>Trebuchet MS</vt:lpstr>
      <vt:lpstr>Wingdings</vt:lpstr>
      <vt:lpstr>Wingdings 3</vt:lpstr>
      <vt:lpstr>Аспект</vt:lpstr>
      <vt:lpstr>Разработка веб-приложения облачного моделирования</vt:lpstr>
      <vt:lpstr>Актуальность темы</vt:lpstr>
      <vt:lpstr>Цель и задачи работы</vt:lpstr>
      <vt:lpstr>Объект и предмет исследования</vt:lpstr>
      <vt:lpstr>Какие варианты организации системы существуют? </vt:lpstr>
      <vt:lpstr>Монолитная архитектура</vt:lpstr>
      <vt:lpstr>Клиент-серверная архитектура</vt:lpstr>
      <vt:lpstr>Микросервисная архитектура </vt:lpstr>
      <vt:lpstr>Потоковая архитектура</vt:lpstr>
      <vt:lpstr>Сравнение архитектур</vt:lpstr>
      <vt:lpstr>Аргументация выбора архитектуры</vt:lpstr>
      <vt:lpstr>Структурная схема системы облачного моделирования</vt:lpstr>
      <vt:lpstr>Заключение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SLAM-система мобильного робота</dc:title>
  <dc:creator>Антон Галичин</dc:creator>
  <cp:lastModifiedBy>Aisen_Fedotov Aisen_Fedotov</cp:lastModifiedBy>
  <cp:revision>37</cp:revision>
  <dcterms:created xsi:type="dcterms:W3CDTF">2020-12-25T09:29:31Z</dcterms:created>
  <dcterms:modified xsi:type="dcterms:W3CDTF">2025-04-09T20:03:35Z</dcterms:modified>
</cp:coreProperties>
</file>