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1" r:id="rId11"/>
  </p:sldIdLst>
  <p:sldSz cx="18288000" cy="10287000"/>
  <p:notesSz cx="6858000" cy="9144000"/>
  <p:embeddedFontLst>
    <p:embeddedFont>
      <p:font typeface="Barlow Light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 Bold" panose="020B0604020202020204" charset="0"/>
      <p:regular r:id="rId17"/>
    </p:embeddedFont>
    <p:embeddedFont>
      <p:font typeface="Barlow Bold" panose="020B0604020202020204" charset="0"/>
      <p:regular r:id="rId18"/>
    </p:embeddedFont>
    <p:embeddedFont>
      <p:font typeface="Poppins" panose="020B0604020202020204" charset="0"/>
      <p:regular r:id="rId19"/>
    </p:embeddedFont>
    <p:embeddedFont>
      <p:font typeface="Barlow Condensed Bold" panose="020B0604020202020204" charset="0"/>
      <p:regular r:id="rId20"/>
    </p:embeddedFont>
    <p:embeddedFont>
      <p:font typeface="Barlow Condensed Semi-Bold" panose="020B0604020202020204" charset="0"/>
      <p:regular r:id="rId21"/>
    </p:embeddedFont>
    <p:embeddedFont>
      <p:font typeface="Poppins Light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93155" y="3169727"/>
            <a:ext cx="13701691" cy="3061571"/>
          </a:xfrm>
          <a:custGeom>
            <a:avLst/>
            <a:gdLst/>
            <a:ahLst/>
            <a:cxnLst/>
            <a:rect l="l" t="t" r="r" b="b"/>
            <a:pathLst>
              <a:path w="13701691" h="3061571">
                <a:moveTo>
                  <a:pt x="0" y="0"/>
                </a:moveTo>
                <a:lnTo>
                  <a:pt x="13701690" y="0"/>
                </a:lnTo>
                <a:lnTo>
                  <a:pt x="13701690" y="3061571"/>
                </a:lnTo>
                <a:lnTo>
                  <a:pt x="0" y="306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80924" y="9254491"/>
            <a:ext cx="6109246" cy="581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2999" dirty="0" err="1">
                <a:solidFill>
                  <a:srgbClr val="FFFFFF"/>
                </a:solidFill>
                <a:latin typeface="Poppins"/>
              </a:rPr>
              <a:t>Farg‘ona</a:t>
            </a:r>
            <a:r>
              <a:rPr lang="en-US" sz="2999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Poppins"/>
              </a:rPr>
              <a:t>Yoshlar</a:t>
            </a:r>
            <a:r>
              <a:rPr lang="en-US" sz="2999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Poppins"/>
              </a:rPr>
              <a:t>Hakaton</a:t>
            </a:r>
            <a:r>
              <a:rPr lang="en-US" sz="2999" dirty="0">
                <a:solidFill>
                  <a:srgbClr val="FFFFFF"/>
                </a:solidFill>
                <a:latin typeface="Poppins"/>
              </a:rPr>
              <a:t> 2024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93155" y="9311641"/>
            <a:ext cx="5081505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FFFFFF"/>
                </a:solidFill>
                <a:latin typeface="Popper"/>
              </a:rPr>
              <a:t>Jamoa</a:t>
            </a:r>
            <a:r>
              <a:rPr lang="en-US" sz="3000" dirty="0">
                <a:solidFill>
                  <a:srgbClr val="FFFFFF"/>
                </a:solidFill>
                <a:latin typeface="Popper"/>
              </a:rPr>
              <a:t>: </a:t>
            </a:r>
            <a:r>
              <a:rPr lang="en-US" sz="3000" dirty="0" err="1">
                <a:solidFill>
                  <a:srgbClr val="FFFFFF"/>
                </a:solidFill>
                <a:latin typeface="Popper"/>
              </a:rPr>
              <a:t>Texnovoy</a:t>
            </a:r>
            <a:endParaRPr lang="en-US" sz="3000" dirty="0">
              <a:solidFill>
                <a:srgbClr val="FFFFFF"/>
              </a:solidFill>
              <a:latin typeface="Popp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343400" cy="10287000"/>
          </a:xfrm>
          <a:custGeom>
            <a:avLst/>
            <a:gdLst/>
            <a:ahLst/>
            <a:cxnLst/>
            <a:rect l="l" t="t" r="r" b="b"/>
            <a:pathLst>
              <a:path w="4343400" h="10287000">
                <a:moveTo>
                  <a:pt x="0" y="0"/>
                </a:moveTo>
                <a:lnTo>
                  <a:pt x="4343400" y="0"/>
                </a:lnTo>
                <a:lnTo>
                  <a:pt x="434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947" r="-289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07869" y="1130465"/>
            <a:ext cx="10744200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9444"/>
                </a:solidFill>
                <a:latin typeface="Barlow Bold"/>
              </a:rPr>
              <a:t>Grafik dizayner:</a:t>
            </a:r>
            <a:r>
              <a:rPr lang="en-US" sz="4299">
                <a:solidFill>
                  <a:srgbClr val="009444"/>
                </a:solidFill>
                <a:latin typeface="Barlow Light"/>
              </a:rPr>
              <a:t> </a:t>
            </a:r>
            <a:r>
              <a:rPr lang="en-US" sz="4299">
                <a:solidFill>
                  <a:srgbClr val="FFFFFF"/>
                </a:solidFill>
                <a:latin typeface="Barlow Light"/>
              </a:rPr>
              <a:t>Turdiboyev Fayzullo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07869" y="3887966"/>
            <a:ext cx="10744200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9444"/>
                </a:solidFill>
                <a:latin typeface="Barlow Bold"/>
              </a:rPr>
              <a:t>Veb dasturchi:</a:t>
            </a:r>
            <a:r>
              <a:rPr lang="en-US" sz="4299">
                <a:solidFill>
                  <a:srgbClr val="009444"/>
                </a:solidFill>
                <a:latin typeface="Barlow Light"/>
              </a:rPr>
              <a:t> </a:t>
            </a:r>
            <a:r>
              <a:rPr lang="en-US" sz="4299">
                <a:solidFill>
                  <a:srgbClr val="FFFFFF"/>
                </a:solidFill>
                <a:latin typeface="Barlow Light"/>
              </a:rPr>
              <a:t>Saydullaxonov Hasanxon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07869" y="6689950"/>
            <a:ext cx="10744200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9444"/>
                </a:solidFill>
                <a:latin typeface="Barlow Bold"/>
              </a:rPr>
              <a:t>Full stack:</a:t>
            </a:r>
            <a:r>
              <a:rPr lang="en-US" sz="4299">
                <a:solidFill>
                  <a:srgbClr val="009444"/>
                </a:solidFill>
                <a:latin typeface="Barlow Light"/>
              </a:rPr>
              <a:t> </a:t>
            </a:r>
            <a:r>
              <a:rPr lang="en-US" sz="4299">
                <a:solidFill>
                  <a:srgbClr val="FFFFFF"/>
                </a:solidFill>
                <a:latin typeface="Barlow Light"/>
              </a:rPr>
              <a:t>Azamatjon Muhammadjonov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701735" y="2273550"/>
            <a:ext cx="162052" cy="162052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701735" y="2875666"/>
            <a:ext cx="162052" cy="16205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701735" y="3477782"/>
            <a:ext cx="162052" cy="16205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068865" y="2038457"/>
            <a:ext cx="2316039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Poppins Light"/>
              </a:rPr>
              <a:t>Photoshop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55157" y="2613474"/>
            <a:ext cx="1943457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CorallDraw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95876" y="3249155"/>
            <a:ext cx="2888218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Adobe Illustrator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782761" y="4983913"/>
            <a:ext cx="162052" cy="162052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782761" y="5586029"/>
            <a:ext cx="162052" cy="162052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782761" y="6188145"/>
            <a:ext cx="162052" cy="162052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7432445" y="4721721"/>
            <a:ext cx="875467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HTML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32445" y="5340620"/>
            <a:ext cx="636865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Css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432445" y="5960380"/>
            <a:ext cx="1827967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Javascript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6782761" y="7747797"/>
            <a:ext cx="162052" cy="162052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6782761" y="8349913"/>
            <a:ext cx="162052" cy="162052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6782761" y="8952029"/>
            <a:ext cx="162052" cy="162052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7432445" y="7485605"/>
            <a:ext cx="875467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Poppins Light"/>
              </a:rPr>
              <a:t>C++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429588" y="8104504"/>
            <a:ext cx="87832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Poppins Light"/>
              </a:rPr>
              <a:t>PHP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96590" y="8723403"/>
            <a:ext cx="118101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Poppins Light"/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82135"/>
            <a:ext cx="188935" cy="162052"/>
            <a:chOff x="0" y="0"/>
            <a:chExt cx="7403395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103254"/>
            <a:ext cx="188935" cy="162052"/>
            <a:chOff x="0" y="0"/>
            <a:chExt cx="7403395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5860936"/>
            <a:ext cx="188935" cy="162052"/>
            <a:chOff x="0" y="0"/>
            <a:chExt cx="740339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6680213"/>
            <a:ext cx="188935" cy="162052"/>
            <a:chOff x="0" y="0"/>
            <a:chExt cx="7403395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8700" y="7442340"/>
            <a:ext cx="188935" cy="162052"/>
            <a:chOff x="0" y="0"/>
            <a:chExt cx="7403395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8160525"/>
            <a:ext cx="188935" cy="162052"/>
            <a:chOff x="0" y="0"/>
            <a:chExt cx="7403395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3037927" y="7631753"/>
            <a:ext cx="4221373" cy="943244"/>
          </a:xfrm>
          <a:custGeom>
            <a:avLst/>
            <a:gdLst/>
            <a:ahLst/>
            <a:cxnLst/>
            <a:rect l="l" t="t" r="r" b="b"/>
            <a:pathLst>
              <a:path w="4221373" h="943244">
                <a:moveTo>
                  <a:pt x="0" y="0"/>
                </a:moveTo>
                <a:lnTo>
                  <a:pt x="4221373" y="0"/>
                </a:lnTo>
                <a:lnTo>
                  <a:pt x="4221373" y="943244"/>
                </a:lnTo>
                <a:lnTo>
                  <a:pt x="0" y="943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1028700" y="952500"/>
            <a:ext cx="13909499" cy="232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7400">
                <a:solidFill>
                  <a:srgbClr val="FFFFFF"/>
                </a:solidFill>
                <a:latin typeface="Poppins Bold"/>
              </a:rPr>
              <a:t>Nework  platformasini </a:t>
            </a:r>
          </a:p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Poppins Bold"/>
              </a:rPr>
              <a:t>ishga tushirish bosqichlari: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15749" y="4033914"/>
            <a:ext cx="6445242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Platforma uchun nom topish;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15749" y="4855032"/>
            <a:ext cx="541229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Logotiv yaratish;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15749" y="5619699"/>
            <a:ext cx="693302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Mobil ilova va saytga dizayn chizish;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5749" y="6440120"/>
            <a:ext cx="541229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Veb saytni frontend qismi;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15749" y="7203390"/>
            <a:ext cx="541229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Mobil ilova ishlab chiqish;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15749" y="7912303"/>
            <a:ext cx="541229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 dirty="0" err="1" smtClean="0">
                <a:solidFill>
                  <a:srgbClr val="FFFFFF"/>
                </a:solidFill>
                <a:latin typeface="Poppins Light"/>
              </a:rPr>
              <a:t>Ma’lumotlar</a:t>
            </a:r>
            <a:r>
              <a:rPr lang="en-US" sz="2799" dirty="0" smtClean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799" dirty="0" err="1" smtClean="0">
                <a:solidFill>
                  <a:srgbClr val="FFFFFF"/>
                </a:solidFill>
                <a:latin typeface="Poppins Light"/>
              </a:rPr>
              <a:t>bazasi</a:t>
            </a:r>
            <a:r>
              <a:rPr lang="en-US" sz="2799" dirty="0" smtClean="0">
                <a:solidFill>
                  <a:srgbClr val="FFFFFF"/>
                </a:solidFill>
                <a:latin typeface="Poppins Light"/>
              </a:rPr>
              <a:t>.</a:t>
            </a:r>
            <a:endParaRPr lang="en-US" sz="2799" dirty="0">
              <a:solidFill>
                <a:srgbClr val="FFFFFF"/>
              </a:solidFill>
              <a:latin typeface="Poppi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14600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0"/>
              </a:lnSpc>
            </a:pPr>
            <a:r>
              <a:rPr lang="en-US" sz="4700">
                <a:solidFill>
                  <a:srgbClr val="FFFFFF"/>
                </a:solidFill>
                <a:latin typeface="Barlow Condensed Semi-Bold"/>
              </a:rPr>
              <a:t>Yoshlarini kasb-hunarga o’qitish, ish bilan taminlash va ishsizlik kabi masalalarga zamonaviy yechimlar topish.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5900007"/>
            <a:ext cx="4779441" cy="2452445"/>
            <a:chOff x="0" y="0"/>
            <a:chExt cx="6372588" cy="326992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6372588" cy="1409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009444"/>
                  </a:solidFill>
                  <a:latin typeface="Barlow Condensed Semi-Bold"/>
                </a:rPr>
                <a:t>OPTIMAL FRILANSERLIK PLATFORMASI YO’Q.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44234"/>
              <a:ext cx="6372588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Frilanserlik uchun veb sayt va mobil ilovalar ko’p lekin, ularda umumiy hamma moumoni yechib bo’lmaydi.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57396" y="5900007"/>
            <a:ext cx="5173207" cy="2049093"/>
            <a:chOff x="0" y="0"/>
            <a:chExt cx="6897610" cy="2732124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6897610" cy="1409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9444"/>
                  </a:solidFill>
                  <a:latin typeface="Barlow Condensed Semi-Bold"/>
                </a:rPr>
                <a:t>FRILANSERLIK PLARFORMALARI FAQAT ZAMAONAVIY KASBLAR UCHUN.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41369"/>
              <a:ext cx="6897610" cy="990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Ko’p frilanserlik veb sayt va mobil ilovalari faqat IT yo’nalishlariga yo’naltirilgan.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479859" y="5900007"/>
            <a:ext cx="4951714" cy="2434279"/>
            <a:chOff x="0" y="0"/>
            <a:chExt cx="6602285" cy="324570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6602285" cy="1409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9444"/>
                  </a:solidFill>
                  <a:latin typeface="Barlow Condensed Semi-Bold"/>
                </a:rPr>
                <a:t>VEB SAYTLARDA PORTIFOLIONI KO’RISH IMKONIYATI YO’Q.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741369"/>
              <a:ext cx="6602285" cy="1504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Ko’plab ishchi topish platformalarida to’g’ridan to’g’ri portifollioni ko’rish imkoniyati yo’q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754280" y="4214875"/>
            <a:ext cx="927320" cy="927320"/>
            <a:chOff x="0" y="0"/>
            <a:chExt cx="1236427" cy="1236427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0"/>
              <a:ext cx="1236427" cy="1236427"/>
              <a:chOff x="0" y="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9444"/>
              </a:solidFill>
            </p:spPr>
          </p:sp>
        </p:grpSp>
        <p:sp>
          <p:nvSpPr>
            <p:cNvPr id="15" name="Freeform 15"/>
            <p:cNvSpPr/>
            <p:nvPr/>
          </p:nvSpPr>
          <p:spPr>
            <a:xfrm>
              <a:off x="457602" y="345571"/>
              <a:ext cx="321222" cy="545285"/>
            </a:xfrm>
            <a:custGeom>
              <a:avLst/>
              <a:gdLst/>
              <a:ahLst/>
              <a:cxnLst/>
              <a:rect l="l" t="t" r="r" b="b"/>
              <a:pathLst>
                <a:path w="321222" h="545285">
                  <a:moveTo>
                    <a:pt x="0" y="0"/>
                  </a:moveTo>
                  <a:lnTo>
                    <a:pt x="321223" y="0"/>
                  </a:lnTo>
                  <a:lnTo>
                    <a:pt x="321223" y="545285"/>
                  </a:lnTo>
                  <a:lnTo>
                    <a:pt x="0" y="545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246632" y="4214875"/>
            <a:ext cx="927320" cy="927320"/>
            <a:chOff x="0" y="0"/>
            <a:chExt cx="1236427" cy="1236427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236427" cy="1236427"/>
              <a:chOff x="0" y="0"/>
              <a:chExt cx="6355080" cy="635508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9444"/>
              </a:solidFill>
            </p:spPr>
          </p:sp>
        </p:grpSp>
        <p:sp>
          <p:nvSpPr>
            <p:cNvPr id="19" name="Freeform 19"/>
            <p:cNvSpPr/>
            <p:nvPr/>
          </p:nvSpPr>
          <p:spPr>
            <a:xfrm>
              <a:off x="320785" y="345661"/>
              <a:ext cx="594857" cy="545106"/>
            </a:xfrm>
            <a:custGeom>
              <a:avLst/>
              <a:gdLst/>
              <a:ahLst/>
              <a:cxnLst/>
              <a:rect l="l" t="t" r="r" b="b"/>
              <a:pathLst>
                <a:path w="594857" h="545106">
                  <a:moveTo>
                    <a:pt x="0" y="0"/>
                  </a:moveTo>
                  <a:lnTo>
                    <a:pt x="594857" y="0"/>
                  </a:lnTo>
                  <a:lnTo>
                    <a:pt x="594857" y="545105"/>
                  </a:lnTo>
                  <a:lnTo>
                    <a:pt x="0" y="545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12479859" y="4214875"/>
            <a:ext cx="927320" cy="927320"/>
            <a:chOff x="0" y="0"/>
            <a:chExt cx="1236427" cy="1236427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236427" cy="1236427"/>
              <a:chOff x="0" y="0"/>
              <a:chExt cx="6355080" cy="635508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9444"/>
              </a:solidFill>
            </p:spPr>
          </p:sp>
        </p:grpSp>
        <p:sp>
          <p:nvSpPr>
            <p:cNvPr id="23" name="Freeform 23"/>
            <p:cNvSpPr/>
            <p:nvPr/>
          </p:nvSpPr>
          <p:spPr>
            <a:xfrm>
              <a:off x="317706" y="345571"/>
              <a:ext cx="601015" cy="545285"/>
            </a:xfrm>
            <a:custGeom>
              <a:avLst/>
              <a:gdLst/>
              <a:ahLst/>
              <a:cxnLst/>
              <a:rect l="l" t="t" r="r" b="b"/>
              <a:pathLst>
                <a:path w="601015" h="545285">
                  <a:moveTo>
                    <a:pt x="0" y="0"/>
                  </a:moveTo>
                  <a:lnTo>
                    <a:pt x="601015" y="0"/>
                  </a:lnTo>
                  <a:lnTo>
                    <a:pt x="601015" y="545285"/>
                  </a:lnTo>
                  <a:lnTo>
                    <a:pt x="0" y="545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1028700" y="1019175"/>
            <a:ext cx="162306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0"/>
              </a:lnSpc>
            </a:pPr>
            <a:r>
              <a:rPr lang="en-US" sz="4700">
                <a:solidFill>
                  <a:srgbClr val="009444"/>
                </a:solidFill>
                <a:latin typeface="Barlow Condensed Semi-Bold"/>
              </a:rPr>
              <a:t>Muommo: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1412" y="1238187"/>
            <a:ext cx="162052" cy="16205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301412" y="4473243"/>
            <a:ext cx="162052" cy="16205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301412" y="7317774"/>
            <a:ext cx="162052" cy="162052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55706" y="7435565"/>
            <a:ext cx="4221373" cy="943244"/>
          </a:xfrm>
          <a:custGeom>
            <a:avLst/>
            <a:gdLst/>
            <a:ahLst/>
            <a:cxnLst/>
            <a:rect l="l" t="t" r="r" b="b"/>
            <a:pathLst>
              <a:path w="4221373" h="943244">
                <a:moveTo>
                  <a:pt x="0" y="0"/>
                </a:moveTo>
                <a:lnTo>
                  <a:pt x="4221374" y="0"/>
                </a:lnTo>
                <a:lnTo>
                  <a:pt x="4221374" y="943243"/>
                </a:lnTo>
                <a:lnTo>
                  <a:pt x="0" y="943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144000" y="1028700"/>
            <a:ext cx="8115300" cy="1759487"/>
            <a:chOff x="0" y="0"/>
            <a:chExt cx="10820400" cy="234598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10820400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009444"/>
                  </a:solidFill>
                  <a:latin typeface="Barlow Condensed Semi-Bold"/>
                </a:rPr>
                <a:t>TUSHUNARLI, OSON , XAVFSIZ, QULAY IMKONIYATLAR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20290"/>
              <a:ext cx="10820400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Ham veb sayt ham mobil ilova ko’rinishidagi  insonlar uchun tushunarli va shaxsiy ma’lumotlari o’zlari belgilagan tartibda chiqish imkononiyati.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44000" y="4263756"/>
            <a:ext cx="8115300" cy="1759487"/>
            <a:chOff x="0" y="0"/>
            <a:chExt cx="10820400" cy="234598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10820400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009444"/>
                  </a:solidFill>
                  <a:latin typeface="Barlow Condensed Semi-Bold"/>
                </a:rPr>
                <a:t>BIZDA UMUMIY KASB VA HUNARLAR MAVJUD.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0290"/>
              <a:ext cx="10820400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Oddiy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kasb-hunardan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tortib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,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zamonaviy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kasb-hunarlar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bo’yicha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ishchi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topish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mumkin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.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Oddiy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inson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ham,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imkoniyati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cheklangan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inson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ham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bu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platformada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o’z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ishlarini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ko’rsatishi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Barlow Light"/>
                </a:rPr>
                <a:t>mumkin</a:t>
              </a:r>
              <a:r>
                <a:rPr lang="en-US" sz="2200" dirty="0">
                  <a:solidFill>
                    <a:srgbClr val="FFFFFF"/>
                  </a:solidFill>
                  <a:latin typeface="Barlow Light"/>
                </a:rPr>
                <a:t>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7009846"/>
            <a:ext cx="8115300" cy="1368962"/>
            <a:chOff x="0" y="0"/>
            <a:chExt cx="10820400" cy="182528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10820400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009444"/>
                  </a:solidFill>
                  <a:latin typeface="Barlow Condensed Semi-Bold"/>
                </a:rPr>
                <a:t>PORTFOLIO KO’RISH IMKONIYATI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20290"/>
              <a:ext cx="1082040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Har bir yo’nalish bo’yicha portfolio va ishchi tajribasi bilan tanishish, shunga qarab ishchi tanlash.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639530"/>
            <a:ext cx="5959003" cy="2537826"/>
            <a:chOff x="0" y="0"/>
            <a:chExt cx="7945337" cy="3383769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7945337" cy="1508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 dirty="0" err="1">
                  <a:solidFill>
                    <a:srgbClr val="FFFFFF"/>
                  </a:solidFill>
                  <a:latin typeface="Barlow Condensed Bold"/>
                </a:rPr>
                <a:t>Yechimlar</a:t>
              </a:r>
              <a:r>
                <a:rPr lang="en-US" sz="7400" dirty="0">
                  <a:solidFill>
                    <a:srgbClr val="FFFFFF"/>
                  </a:solidFill>
                  <a:latin typeface="Barlow Condensed Bold"/>
                </a:rPr>
                <a:t>: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29084"/>
              <a:ext cx="794533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8953500"/>
            <a:ext cx="2728160" cy="609593"/>
          </a:xfrm>
          <a:custGeom>
            <a:avLst/>
            <a:gdLst/>
            <a:ahLst/>
            <a:cxnLst/>
            <a:rect l="l" t="t" r="r" b="b"/>
            <a:pathLst>
              <a:path w="2728160" h="609593">
                <a:moveTo>
                  <a:pt x="0" y="0"/>
                </a:moveTo>
                <a:lnTo>
                  <a:pt x="2728160" y="0"/>
                </a:lnTo>
                <a:lnTo>
                  <a:pt x="2728160" y="609593"/>
                </a:lnTo>
                <a:lnTo>
                  <a:pt x="0" y="609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39185"/>
              </p:ext>
            </p:extLst>
          </p:nvPr>
        </p:nvGraphicFramePr>
        <p:xfrm>
          <a:off x="1295400" y="1390651"/>
          <a:ext cx="16078200" cy="6993468"/>
        </p:xfrm>
        <a:graphic>
          <a:graphicData uri="http://schemas.openxmlformats.org/drawingml/2006/table">
            <a:tbl>
              <a:tblPr/>
              <a:tblGrid>
                <a:gridCol w="5739131"/>
                <a:gridCol w="10339069"/>
              </a:tblGrid>
              <a:tr h="1535605"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400" dirty="0" err="1">
                          <a:solidFill>
                            <a:srgbClr val="FFFFFF"/>
                          </a:solidFill>
                          <a:latin typeface="Poppins"/>
                        </a:rPr>
                        <a:t>Auditoriya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400">
                          <a:solidFill>
                            <a:srgbClr val="FFFFFF"/>
                          </a:solidFill>
                          <a:latin typeface="Poppins"/>
                        </a:rPr>
                        <a:t>Kasb-hunarga ega insonlar, ish beruvchilar.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082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 dirty="0" err="1">
                          <a:solidFill>
                            <a:srgbClr val="FFFFFF"/>
                          </a:solidFill>
                          <a:latin typeface="Poppins"/>
                        </a:rPr>
                        <a:t>Istiqbol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Oddiy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kasb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-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hunar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egasi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ham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ishli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</a:t>
                      </a:r>
                      <a:r>
                        <a:rPr lang="en-US" sz="3500" dirty="0" err="1" smtClean="0">
                          <a:solidFill>
                            <a:srgbClr val="FFFFFF"/>
                          </a:solidFill>
                          <a:latin typeface="Poppins"/>
                        </a:rPr>
                        <a:t>bo’lishi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.</a:t>
                      </a:r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801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Reja: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Poppins"/>
                        </a:rPr>
                        <a:t>Kasb tanlash imkoniyatini qo’shish.</a:t>
                      </a: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FFFFFF"/>
                          </a:solidFill>
                          <a:latin typeface="Poppi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980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Daromad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Reklama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orqali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.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Sotilgan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mahsulotini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1%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1028700" y="495300"/>
            <a:ext cx="5959003" cy="2544970"/>
            <a:chOff x="0" y="-9525"/>
            <a:chExt cx="7945337" cy="339329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7945337" cy="1394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 dirty="0" err="1" smtClean="0">
                  <a:solidFill>
                    <a:srgbClr val="FFFFFF"/>
                  </a:solidFill>
                  <a:latin typeface="Barlow Condensed Bold"/>
                </a:rPr>
                <a:t>Dizayn</a:t>
              </a:r>
              <a:r>
                <a:rPr lang="en-US" sz="7400" dirty="0" smtClean="0">
                  <a:solidFill>
                    <a:srgbClr val="FFFFFF"/>
                  </a:solidFill>
                  <a:latin typeface="Barlow Condensed Bold"/>
                </a:rPr>
                <a:t>:</a:t>
              </a:r>
              <a:endParaRPr lang="en-US" sz="7400" dirty="0">
                <a:solidFill>
                  <a:srgbClr val="FFFFFF"/>
                </a:solidFill>
                <a:latin typeface="Barlow Condensed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29084"/>
              <a:ext cx="794533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Barlow Light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7" y="1790700"/>
            <a:ext cx="5960533" cy="3352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714500"/>
            <a:ext cx="6096000" cy="3429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51" y="5936035"/>
            <a:ext cx="5906249" cy="33222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912094"/>
            <a:ext cx="6084277" cy="34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1028700" y="495300"/>
            <a:ext cx="7277100" cy="2544970"/>
            <a:chOff x="0" y="-9525"/>
            <a:chExt cx="9702800" cy="339329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9702800" cy="13943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 dirty="0" err="1" smtClean="0">
                  <a:solidFill>
                    <a:srgbClr val="FFFFFF"/>
                  </a:solidFill>
                  <a:latin typeface="Barlow Condensed Bold"/>
                </a:rPr>
                <a:t>Veb</a:t>
              </a:r>
              <a:r>
                <a:rPr lang="en-US" sz="7400" dirty="0" smtClean="0">
                  <a:solidFill>
                    <a:srgbClr val="FFFFFF"/>
                  </a:solidFill>
                  <a:latin typeface="Barlow Condensed Bold"/>
                </a:rPr>
                <a:t> </a:t>
              </a:r>
              <a:r>
                <a:rPr lang="en-US" sz="7400" dirty="0" err="1" smtClean="0">
                  <a:solidFill>
                    <a:srgbClr val="FFFFFF"/>
                  </a:solidFill>
                  <a:latin typeface="Barlow Condensed Bold"/>
                </a:rPr>
                <a:t>sayt</a:t>
              </a:r>
              <a:r>
                <a:rPr lang="en-US" sz="7400" dirty="0" smtClean="0">
                  <a:solidFill>
                    <a:srgbClr val="FFFFFF"/>
                  </a:solidFill>
                  <a:latin typeface="Barlow Condensed Bold"/>
                </a:rPr>
                <a:t> </a:t>
              </a:r>
              <a:r>
                <a:rPr lang="en-US" sz="7400" dirty="0" err="1" smtClean="0">
                  <a:solidFill>
                    <a:srgbClr val="FFFFFF"/>
                  </a:solidFill>
                  <a:latin typeface="Barlow Condensed Bold"/>
                </a:rPr>
                <a:t>qismi</a:t>
              </a:r>
              <a:r>
                <a:rPr lang="en-US" sz="7400" dirty="0" smtClean="0">
                  <a:solidFill>
                    <a:srgbClr val="FFFFFF"/>
                  </a:solidFill>
                  <a:latin typeface="Barlow Condensed Bold"/>
                </a:rPr>
                <a:t>:</a:t>
              </a:r>
              <a:endParaRPr lang="en-US" sz="7400" dirty="0">
                <a:solidFill>
                  <a:srgbClr val="FFFFFF"/>
                </a:solidFill>
                <a:latin typeface="Barlow Condensed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29084"/>
              <a:ext cx="794533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Barlow Light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6" y="1541099"/>
            <a:ext cx="7315200" cy="4114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617299"/>
            <a:ext cx="7257888" cy="40825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6" y="5905500"/>
            <a:ext cx="7315200" cy="4114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57" y="5901700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1028700" y="495300"/>
            <a:ext cx="7277100" cy="2544970"/>
            <a:chOff x="0" y="-9525"/>
            <a:chExt cx="9702800" cy="339329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9702800" cy="15217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 dirty="0" smtClean="0">
                  <a:solidFill>
                    <a:srgbClr val="FFFFFF"/>
                  </a:solidFill>
                  <a:latin typeface="Barlow Condensed Bold"/>
                </a:rPr>
                <a:t>Mobil </a:t>
              </a:r>
              <a:r>
                <a:rPr lang="en-US" sz="7400" dirty="0" err="1" smtClean="0">
                  <a:solidFill>
                    <a:srgbClr val="FFFFFF"/>
                  </a:solidFill>
                  <a:latin typeface="Barlow Condensed Bold"/>
                </a:rPr>
                <a:t>qismi</a:t>
              </a:r>
              <a:r>
                <a:rPr lang="en-US" sz="7400" dirty="0" smtClean="0">
                  <a:solidFill>
                    <a:srgbClr val="FFFFFF"/>
                  </a:solidFill>
                  <a:latin typeface="Barlow Condensed Bold"/>
                </a:rPr>
                <a:t>:</a:t>
              </a:r>
              <a:endParaRPr lang="en-US" sz="7400" dirty="0">
                <a:solidFill>
                  <a:srgbClr val="FFFFFF"/>
                </a:solidFill>
                <a:latin typeface="Barlow Condensed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29084"/>
              <a:ext cx="794533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Barlow Light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47" y="2148838"/>
            <a:ext cx="3535986" cy="63403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1700"/>
            <a:ext cx="3444538" cy="63175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503" y="2150742"/>
            <a:ext cx="3629609" cy="63594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00" y="2145323"/>
            <a:ext cx="3562093" cy="62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1028700" y="495300"/>
            <a:ext cx="7277100" cy="2544970"/>
            <a:chOff x="0" y="-9525"/>
            <a:chExt cx="9702800" cy="339329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9702800" cy="15217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 dirty="0" err="1" smtClean="0">
                  <a:solidFill>
                    <a:srgbClr val="FFFFFF"/>
                  </a:solidFill>
                  <a:latin typeface="Barlow Condensed Bold"/>
                </a:rPr>
                <a:t>Ma’lumotlar</a:t>
              </a:r>
              <a:r>
                <a:rPr lang="en-US" sz="7400" dirty="0" smtClean="0">
                  <a:solidFill>
                    <a:srgbClr val="FFFFFF"/>
                  </a:solidFill>
                  <a:latin typeface="Barlow Condensed Bold"/>
                </a:rPr>
                <a:t> </a:t>
              </a:r>
              <a:r>
                <a:rPr lang="en-US" sz="7400" dirty="0" err="1" smtClean="0">
                  <a:solidFill>
                    <a:srgbClr val="FFFFFF"/>
                  </a:solidFill>
                  <a:latin typeface="Barlow Condensed Bold"/>
                </a:rPr>
                <a:t>bazasi</a:t>
              </a:r>
              <a:r>
                <a:rPr lang="en-US" sz="7400" dirty="0" smtClean="0">
                  <a:solidFill>
                    <a:srgbClr val="FFFFFF"/>
                  </a:solidFill>
                  <a:latin typeface="Barlow Condensed Bold"/>
                </a:rPr>
                <a:t>:</a:t>
              </a:r>
              <a:endParaRPr lang="en-US" sz="7400" dirty="0">
                <a:solidFill>
                  <a:srgbClr val="FFFFFF"/>
                </a:solidFill>
                <a:latin typeface="Barlow Condensed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29084"/>
              <a:ext cx="794533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Barlow Light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68876"/>
            <a:ext cx="14211300" cy="80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269</Words>
  <Application>Microsoft Office PowerPoint</Application>
  <PresentationFormat>Произвольный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Barlow Light</vt:lpstr>
      <vt:lpstr>Popper</vt:lpstr>
      <vt:lpstr>Calibri</vt:lpstr>
      <vt:lpstr>Poppins Bold</vt:lpstr>
      <vt:lpstr>Barlow Bold</vt:lpstr>
      <vt:lpstr>Poppins</vt:lpstr>
      <vt:lpstr>Barlow Condensed Bold</vt:lpstr>
      <vt:lpstr>Barlow Condensed Semi-Bold</vt:lpstr>
      <vt:lpstr>Arial</vt:lpstr>
      <vt:lpstr>Poppins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Nework</dc:title>
  <cp:lastModifiedBy>Azamatjon Muhammadjonov</cp:lastModifiedBy>
  <cp:revision>8</cp:revision>
  <dcterms:created xsi:type="dcterms:W3CDTF">2006-08-16T00:00:00Z</dcterms:created>
  <dcterms:modified xsi:type="dcterms:W3CDTF">2024-04-28T10:51:04Z</dcterms:modified>
  <dc:identifier>DAGDrM2aEtw</dc:identifier>
</cp:coreProperties>
</file>