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  <p:sldMasterId id="2147483720" r:id="rId2"/>
  </p:sldMasterIdLst>
  <p:notesMasterIdLst>
    <p:notesMasterId r:id="rId25"/>
  </p:notesMasterIdLst>
  <p:sldIdLst>
    <p:sldId id="361" r:id="rId3"/>
    <p:sldId id="493" r:id="rId4"/>
    <p:sldId id="494" r:id="rId5"/>
    <p:sldId id="502" r:id="rId6"/>
    <p:sldId id="495" r:id="rId7"/>
    <p:sldId id="485" r:id="rId8"/>
    <p:sldId id="496" r:id="rId9"/>
    <p:sldId id="503" r:id="rId10"/>
    <p:sldId id="506" r:id="rId11"/>
    <p:sldId id="497" r:id="rId12"/>
    <p:sldId id="507" r:id="rId13"/>
    <p:sldId id="513" r:id="rId14"/>
    <p:sldId id="511" r:id="rId15"/>
    <p:sldId id="510" r:id="rId16"/>
    <p:sldId id="515" r:id="rId17"/>
    <p:sldId id="517" r:id="rId18"/>
    <p:sldId id="516" r:id="rId19"/>
    <p:sldId id="498" r:id="rId20"/>
    <p:sldId id="508" r:id="rId21"/>
    <p:sldId id="504" r:id="rId22"/>
    <p:sldId id="518" r:id="rId23"/>
    <p:sldId id="500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EF7"/>
    <a:srgbClr val="96A2D0"/>
    <a:srgbClr val="8791BB"/>
    <a:srgbClr val="415BD6"/>
    <a:srgbClr val="665B93"/>
    <a:srgbClr val="6E54B8"/>
    <a:srgbClr val="CAC2E7"/>
    <a:srgbClr val="8974C5"/>
    <a:srgbClr val="BDB1E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7861" autoAdjust="0"/>
  </p:normalViewPr>
  <p:slideViewPr>
    <p:cSldViewPr>
      <p:cViewPr varScale="1">
        <p:scale>
          <a:sx n="132" d="100"/>
          <a:sy n="132" d="100"/>
        </p:scale>
        <p:origin x="108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3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0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1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3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57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7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8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1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4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2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8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08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论文开题绪论</a:t>
            </a: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研究方法思路</a:t>
            </a:r>
          </a:p>
        </p:txBody>
      </p:sp>
    </p:spTree>
    <p:extLst>
      <p:ext uri="{BB962C8B-B14F-4D97-AF65-F5344CB8AC3E}">
        <p14:creationId xmlns:p14="http://schemas.microsoft.com/office/powerpoint/2010/main" val="425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关键技术难点</a:t>
            </a:r>
          </a:p>
        </p:txBody>
      </p:sp>
    </p:spTree>
    <p:extLst>
      <p:ext uri="{BB962C8B-B14F-4D97-AF65-F5344CB8AC3E}">
        <p14:creationId xmlns:p14="http://schemas.microsoft.com/office/powerpoint/2010/main" val="7334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研究成果应用</a:t>
            </a:r>
          </a:p>
        </p:txBody>
      </p:sp>
    </p:spTree>
    <p:extLst>
      <p:ext uri="{BB962C8B-B14F-4D97-AF65-F5344CB8AC3E}">
        <p14:creationId xmlns:p14="http://schemas.microsoft.com/office/powerpoint/2010/main" val="10892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论文建议总结</a:t>
            </a:r>
          </a:p>
        </p:txBody>
      </p:sp>
    </p:spTree>
    <p:extLst>
      <p:ext uri="{BB962C8B-B14F-4D97-AF65-F5344CB8AC3E}">
        <p14:creationId xmlns:p14="http://schemas.microsoft.com/office/powerpoint/2010/main" val="25874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1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5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676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5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0" y="838200"/>
            <a:ext cx="9166034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0" y="1088968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blipFill dpi="0" rotWithShape="0">
            <a:blip r:embed="rId6"/>
            <a:srcRect/>
            <a:stretch>
              <a:fillRect l="-4000" t="-15000" r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3618" y="3843012"/>
            <a:ext cx="1215582" cy="1318320"/>
          </a:xfrm>
          <a:custGeom>
            <a:avLst/>
            <a:gdLst>
              <a:gd name="connsiteX0" fmla="*/ 0 w 1574136"/>
              <a:gd name="connsiteY0" fmla="*/ 1812774 h 1812774"/>
              <a:gd name="connsiteX1" fmla="*/ 1574136 w 1574136"/>
              <a:gd name="connsiteY1" fmla="*/ 1810598 h 1812774"/>
              <a:gd name="connsiteX2" fmla="*/ 1574136 w 1574136"/>
              <a:gd name="connsiteY2" fmla="*/ 0 h 1812774"/>
              <a:gd name="connsiteX3" fmla="*/ 1162760 w 1574136"/>
              <a:gd name="connsiteY3" fmla="*/ 0 h 181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136" h="1812774">
                <a:moveTo>
                  <a:pt x="0" y="1812774"/>
                </a:moveTo>
                <a:lnTo>
                  <a:pt x="1574136" y="1810598"/>
                </a:lnTo>
                <a:lnTo>
                  <a:pt x="1574136" y="0"/>
                </a:lnTo>
                <a:lnTo>
                  <a:pt x="116276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188113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PA_文本框 32"/>
          <p:cNvSpPr txBox="1"/>
          <p:nvPr>
            <p:custDataLst>
              <p:tags r:id="rId1"/>
            </p:custDataLst>
          </p:nvPr>
        </p:nvSpPr>
        <p:spPr>
          <a:xfrm flipH="1">
            <a:off x="4648200" y="209246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社群媒體分析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4" name="PA_文本框 32"/>
          <p:cNvSpPr txBox="1"/>
          <p:nvPr>
            <p:custDataLst>
              <p:tags r:id="rId2"/>
            </p:custDataLst>
          </p:nvPr>
        </p:nvSpPr>
        <p:spPr>
          <a:xfrm flipH="1">
            <a:off x="4640765" y="2998478"/>
            <a:ext cx="4343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第二組</a:t>
            </a:r>
            <a:endParaRPr lang="en-US" altLang="zh-TW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王莉筑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N094220029</a:t>
            </a:r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林映汝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N094220016</a:t>
            </a:r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    </a:t>
            </a:r>
            <a:endParaRPr lang="en-US" altLang="zh-TW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吳家羚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N094220011</a:t>
            </a:r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李宛珊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N094220021</a:t>
            </a:r>
          </a:p>
          <a:p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吳芷潁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N094220024</a:t>
            </a:r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李昀瑾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N094020022</a:t>
            </a:r>
          </a:p>
          <a:p>
            <a:r>
              <a:rPr lang="zh-TW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蘇則融 </a:t>
            </a:r>
            <a:r>
              <a:rPr lang="en-US" altLang="zh-TW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N094220025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6092" y="1733550"/>
            <a:ext cx="1543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32"/>
          <p:cNvSpPr txBox="1"/>
          <p:nvPr>
            <p:custDataLst>
              <p:tags r:id="rId3"/>
            </p:custDataLst>
          </p:nvPr>
        </p:nvSpPr>
        <p:spPr>
          <a:xfrm flipH="1">
            <a:off x="4665698" y="2690701"/>
            <a:ext cx="36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黃三益 老師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04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模型訓練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en-US" altLang="zh-TW" sz="2400" b="1" dirty="0"/>
              <a:t>Lexicon Based </a:t>
            </a:r>
            <a:r>
              <a:rPr lang="zh-TW" altLang="en-US" sz="2400" b="1" dirty="0"/>
              <a:t>情緒分析</a:t>
            </a:r>
            <a:endParaRPr lang="zh-TW" altLang="en-US" sz="2400" dirty="0"/>
          </a:p>
          <a:p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t="23219" r="24142" b="38391"/>
          <a:stretch/>
        </p:blipFill>
        <p:spPr bwMode="auto">
          <a:xfrm>
            <a:off x="1447798" y="59365"/>
            <a:ext cx="524115" cy="48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9" y="971550"/>
            <a:ext cx="8401052" cy="365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3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詞頻文字雲</a:t>
            </a:r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t="23219" r="24142" b="38391"/>
          <a:stretch/>
        </p:blipFill>
        <p:spPr bwMode="auto">
          <a:xfrm>
            <a:off x="1381822" y="186286"/>
            <a:ext cx="533400" cy="49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4" y="1200150"/>
            <a:ext cx="8858656" cy="26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9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en-US" altLang="zh-TW" sz="2400" b="1" dirty="0"/>
              <a:t>Corpus Based </a:t>
            </a:r>
            <a:r>
              <a:rPr lang="zh-TW" altLang="en-US" sz="2400" b="1" dirty="0"/>
              <a:t>情緒分析</a:t>
            </a:r>
            <a:endParaRPr lang="zh-TW" altLang="en-US" sz="2400" dirty="0"/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4" y="1200150"/>
            <a:ext cx="8426765" cy="25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3019" r="34710" b="38491"/>
          <a:stretch/>
        </p:blipFill>
        <p:spPr bwMode="auto">
          <a:xfrm>
            <a:off x="1447800" y="24434"/>
            <a:ext cx="410504" cy="56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6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正向</a:t>
            </a:r>
            <a:r>
              <a:rPr lang="en-US" altLang="zh-TW" sz="2400" b="1" dirty="0"/>
              <a:t>/</a:t>
            </a:r>
            <a:r>
              <a:rPr lang="zh-TW" altLang="en-US" sz="2400" b="1" dirty="0"/>
              <a:t>負向</a:t>
            </a:r>
            <a:r>
              <a:rPr lang="en-US" altLang="zh-TW" sz="2400" b="1" dirty="0"/>
              <a:t>/</a:t>
            </a:r>
            <a:r>
              <a:rPr lang="zh-TW" altLang="en-US" sz="2400" b="1" dirty="0"/>
              <a:t>每日情緒分析</a:t>
            </a:r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t="23219" r="24142" b="38391"/>
          <a:stretch/>
        </p:blipFill>
        <p:spPr bwMode="auto">
          <a:xfrm>
            <a:off x="1436459" y="173593"/>
            <a:ext cx="560903" cy="51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" y="2940484"/>
            <a:ext cx="3505200" cy="21786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56664"/>
            <a:ext cx="3904439" cy="2380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765036"/>
            <a:ext cx="3505200" cy="2186089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3633746" y="1123950"/>
            <a:ext cx="1346564" cy="1981200"/>
          </a:xfrm>
          <a:prstGeom prst="wedgeRectCallout">
            <a:avLst>
              <a:gd name="adj1" fmla="val -192496"/>
              <a:gd name="adj2" fmla="val 233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11/10</a:t>
            </a:r>
            <a:r>
              <a:rPr lang="zh-TW" altLang="en-US" sz="1200" dirty="0">
                <a:solidFill>
                  <a:schemeClr val="tx1"/>
                </a:solidFill>
              </a:rPr>
              <a:t> 發生台中逢甲大學一名男大生，遭受開瑪莎拉蒂跑車的一群人拿球棒毆打，一時間以上字詞都成了關鍵詞，網路負面情緒來到高峰</a:t>
            </a:r>
          </a:p>
        </p:txBody>
      </p:sp>
      <p:sp>
        <p:nvSpPr>
          <p:cNvPr id="10" name="矩形圖說文字 9"/>
          <p:cNvSpPr/>
          <p:nvPr/>
        </p:nvSpPr>
        <p:spPr>
          <a:xfrm>
            <a:off x="3657600" y="3427965"/>
            <a:ext cx="1322710" cy="1504360"/>
          </a:xfrm>
          <a:prstGeom prst="wedgeRectCallout">
            <a:avLst>
              <a:gd name="adj1" fmla="val -73278"/>
              <a:gd name="adj2" fmla="val -1408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11/29</a:t>
            </a:r>
            <a:r>
              <a:rPr lang="zh-TW" altLang="en-US" sz="1200" dirty="0">
                <a:solidFill>
                  <a:schemeClr val="tx1"/>
                </a:solidFill>
              </a:rPr>
              <a:t>立委高嘉瑜被男朋友林秉樞家暴，成了新聞焦點，網路上卻是正面情緒滿滿。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如右圖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19" y="3386426"/>
            <a:ext cx="4038600" cy="15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7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zh-TW" altLang="en-US" sz="2400" b="1" dirty="0"/>
              <a:t>字詞網路文字雲</a:t>
            </a:r>
            <a:endParaRPr lang="zh-TW" altLang="en-US" sz="2400" dirty="0"/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3019" r="34710" b="38491"/>
          <a:stretch/>
        </p:blipFill>
        <p:spPr bwMode="auto">
          <a:xfrm>
            <a:off x="1447800" y="24434"/>
            <a:ext cx="410504" cy="56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25" b="20976"/>
          <a:stretch/>
        </p:blipFill>
        <p:spPr bwMode="auto">
          <a:xfrm>
            <a:off x="304800" y="823954"/>
            <a:ext cx="2463861" cy="36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23954"/>
            <a:ext cx="4219575" cy="357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" y="2800350"/>
            <a:ext cx="1828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55844" y="1200150"/>
            <a:ext cx="1907156" cy="29854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我們選擇詞頻</a:t>
            </a:r>
            <a:r>
              <a:rPr lang="en-US" altLang="zh-TW" sz="1400" dirty="0"/>
              <a:t>:</a:t>
            </a:r>
            <a:r>
              <a:rPr lang="zh-TW" altLang="en-US" sz="1600" b="1" dirty="0"/>
              <a:t>暴力</a:t>
            </a:r>
            <a:endParaRPr lang="en-US" altLang="zh-TW" sz="1600" b="1" dirty="0"/>
          </a:p>
          <a:p>
            <a:r>
              <a:rPr lang="zh-TW" altLang="en-US" sz="1400" dirty="0"/>
              <a:t>設定網路節點數量</a:t>
            </a:r>
            <a:r>
              <a:rPr lang="en-US" altLang="zh-TW" sz="1400" dirty="0"/>
              <a:t>10</a:t>
            </a:r>
          </a:p>
          <a:p>
            <a:r>
              <a:rPr lang="zh-TW" altLang="en-US" sz="1400" dirty="0"/>
              <a:t>強度</a:t>
            </a:r>
            <a:r>
              <a:rPr lang="en-US" altLang="zh-TW" sz="1400" dirty="0"/>
              <a:t>0.4</a:t>
            </a:r>
          </a:p>
          <a:p>
            <a:endParaRPr lang="en-US" altLang="zh-TW" sz="1400" dirty="0"/>
          </a:p>
          <a:p>
            <a:r>
              <a:rPr lang="zh-TW" altLang="en-US" sz="1400" dirty="0"/>
              <a:t>觀察以暴力為中心展開之網路圖網，發現犯罪</a:t>
            </a:r>
            <a:r>
              <a:rPr lang="en-US" altLang="zh-TW" sz="1400" dirty="0"/>
              <a:t>.</a:t>
            </a:r>
            <a:r>
              <a:rPr lang="zh-TW" altLang="en-US" sz="1400" dirty="0"/>
              <a:t>社會</a:t>
            </a:r>
            <a:r>
              <a:rPr lang="en-US" altLang="zh-TW" sz="1400" dirty="0"/>
              <a:t>.</a:t>
            </a:r>
            <a:r>
              <a:rPr lang="zh-TW" altLang="en-US" sz="1400" dirty="0"/>
              <a:t>警方</a:t>
            </a:r>
            <a:r>
              <a:rPr lang="en-US" altLang="zh-TW" sz="1400" dirty="0"/>
              <a:t>.</a:t>
            </a:r>
            <a:r>
              <a:rPr lang="zh-TW" altLang="en-US" sz="1400" dirty="0"/>
              <a:t>台中</a:t>
            </a:r>
            <a:r>
              <a:rPr lang="en-US" altLang="zh-TW" sz="1400" dirty="0"/>
              <a:t>.</a:t>
            </a:r>
            <a:r>
              <a:rPr lang="zh-TW" altLang="en-US" sz="1400" dirty="0"/>
              <a:t>高嘉瑜都在其中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以線條來看</a:t>
            </a:r>
            <a:r>
              <a:rPr lang="en-US" altLang="zh-TW" sz="1400" dirty="0"/>
              <a:t>,</a:t>
            </a:r>
            <a:r>
              <a:rPr lang="zh-TW" altLang="en-US" sz="1400" dirty="0"/>
              <a:t>高嘉瑜</a:t>
            </a:r>
            <a:r>
              <a:rPr lang="en-US" altLang="zh-TW" sz="1400" dirty="0"/>
              <a:t>.</a:t>
            </a:r>
            <a:r>
              <a:rPr lang="zh-TW" altLang="en-US" sz="1400" dirty="0"/>
              <a:t>警方</a:t>
            </a:r>
            <a:r>
              <a:rPr lang="en-US" altLang="zh-TW" sz="1400" dirty="0"/>
              <a:t>.</a:t>
            </a:r>
            <a:r>
              <a:rPr lang="zh-TW" altLang="en-US" sz="1400" dirty="0"/>
              <a:t>表示</a:t>
            </a:r>
            <a:r>
              <a:rPr lang="en-US" altLang="zh-TW" sz="1400" dirty="0"/>
              <a:t>.</a:t>
            </a:r>
            <a:r>
              <a:rPr lang="zh-TW" altLang="en-US" sz="1400" dirty="0"/>
              <a:t>事件</a:t>
            </a:r>
            <a:r>
              <a:rPr lang="en-US" altLang="zh-TW" sz="1400" dirty="0"/>
              <a:t>.</a:t>
            </a:r>
            <a:r>
              <a:rPr lang="zh-TW" altLang="en-US" sz="1400" dirty="0"/>
              <a:t>發生都是高度相關</a:t>
            </a: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7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zh-TW" altLang="en-US" sz="2400" b="1" dirty="0"/>
              <a:t>字詞網路文字雲</a:t>
            </a:r>
            <a:endParaRPr lang="zh-TW" altLang="en-US" sz="2400" dirty="0"/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3019" r="34710" b="38491"/>
          <a:stretch/>
        </p:blipFill>
        <p:spPr bwMode="auto">
          <a:xfrm>
            <a:off x="1447800" y="24434"/>
            <a:ext cx="410504" cy="56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46458"/>
            <a:ext cx="26574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77588"/>
            <a:ext cx="38671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04800" y="2202843"/>
            <a:ext cx="21336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855844" y="1200150"/>
            <a:ext cx="1907156" cy="3170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我們選擇詞頻</a:t>
            </a:r>
            <a:r>
              <a:rPr lang="en-US" altLang="zh-TW" sz="1400" dirty="0"/>
              <a:t>:</a:t>
            </a:r>
            <a:r>
              <a:rPr lang="zh-TW" altLang="en-US" sz="1600" b="1" dirty="0"/>
              <a:t>家暴</a:t>
            </a:r>
            <a:endParaRPr lang="en-US" altLang="zh-TW" sz="1400" b="1" dirty="0"/>
          </a:p>
          <a:p>
            <a:r>
              <a:rPr lang="zh-TW" altLang="en-US" sz="1400" dirty="0"/>
              <a:t>設定網路節點數量</a:t>
            </a:r>
            <a:r>
              <a:rPr lang="en-US" altLang="zh-TW" sz="1400" dirty="0"/>
              <a:t>10</a:t>
            </a:r>
          </a:p>
          <a:p>
            <a:r>
              <a:rPr lang="zh-TW" altLang="en-US" sz="1400" dirty="0"/>
              <a:t>強度</a:t>
            </a:r>
            <a:r>
              <a:rPr lang="en-US" altLang="zh-TW" sz="1400" dirty="0"/>
              <a:t>0.4</a:t>
            </a:r>
          </a:p>
          <a:p>
            <a:endParaRPr lang="en-US" altLang="zh-TW" sz="1400" dirty="0"/>
          </a:p>
          <a:p>
            <a:r>
              <a:rPr lang="zh-TW" altLang="en-US" sz="1400" dirty="0"/>
              <a:t>觀察以暴力為中心展開之網路圖網，發現高嘉瑜</a:t>
            </a:r>
            <a:r>
              <a:rPr lang="en-US" altLang="zh-TW" sz="1400" dirty="0"/>
              <a:t>.</a:t>
            </a:r>
            <a:r>
              <a:rPr lang="zh-TW" altLang="en-US" sz="1400" dirty="0"/>
              <a:t>林秉樞</a:t>
            </a:r>
            <a:r>
              <a:rPr lang="en-US" altLang="zh-TW" sz="1400" dirty="0"/>
              <a:t>.</a:t>
            </a:r>
            <a:r>
              <a:rPr lang="zh-TW" altLang="en-US" sz="1400" dirty="0"/>
              <a:t>暴力</a:t>
            </a:r>
            <a:r>
              <a:rPr lang="en-US" altLang="zh-TW" sz="1400" dirty="0"/>
              <a:t>.</a:t>
            </a:r>
            <a:r>
              <a:rPr lang="zh-TW" altLang="en-US" sz="1400" dirty="0"/>
              <a:t>男友</a:t>
            </a:r>
            <a:r>
              <a:rPr lang="en-US" altLang="zh-TW" sz="1400" dirty="0"/>
              <a:t>…</a:t>
            </a:r>
            <a:r>
              <a:rPr lang="zh-TW" altLang="en-US" sz="1400" dirty="0"/>
              <a:t>都在其中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以線條來看</a:t>
            </a:r>
            <a:r>
              <a:rPr lang="en-US" altLang="zh-TW" sz="1400" dirty="0"/>
              <a:t>,</a:t>
            </a:r>
            <a:r>
              <a:rPr lang="zh-TW" altLang="en-US" sz="1400" dirty="0"/>
              <a:t>高嘉瑜</a:t>
            </a:r>
            <a:r>
              <a:rPr lang="en-US" altLang="zh-TW" sz="1400" dirty="0"/>
              <a:t>.</a:t>
            </a:r>
            <a:r>
              <a:rPr lang="zh-TW" altLang="en-US" sz="1400" dirty="0"/>
              <a:t>林秉樞呈現是最高度相關</a:t>
            </a:r>
            <a:r>
              <a:rPr lang="en-US" altLang="zh-TW" sz="1400" dirty="0"/>
              <a:t>,</a:t>
            </a:r>
            <a:r>
              <a:rPr lang="zh-TW" altLang="en-US" sz="1400" dirty="0"/>
              <a:t>是最近的新聞事件的風暴圈內核心人物</a:t>
            </a: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8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zh-TW" altLang="en-US" sz="2400" b="1" dirty="0"/>
              <a:t>關聯式文字雲</a:t>
            </a:r>
            <a:endParaRPr lang="zh-TW" altLang="en-US" sz="2400" dirty="0"/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3019" r="34710" b="38491"/>
          <a:stretch/>
        </p:blipFill>
        <p:spPr bwMode="auto">
          <a:xfrm>
            <a:off x="1447800" y="24434"/>
            <a:ext cx="410504" cy="56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80" r="955"/>
          <a:stretch/>
        </p:blipFill>
        <p:spPr bwMode="auto">
          <a:xfrm>
            <a:off x="302941" y="570495"/>
            <a:ext cx="6555059" cy="22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2718" y="2800350"/>
            <a:ext cx="6575503" cy="210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010400" y="1123950"/>
            <a:ext cx="1907156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在關聯式文字雲中</a:t>
            </a:r>
            <a:r>
              <a:rPr lang="en-US" altLang="zh-TW" dirty="0"/>
              <a:t>,</a:t>
            </a:r>
            <a:r>
              <a:rPr lang="zh-TW" altLang="en-US" dirty="0"/>
              <a:t>我們觀察到</a:t>
            </a:r>
            <a:endParaRPr lang="en-US" altLang="zh-TW" dirty="0"/>
          </a:p>
          <a:p>
            <a:r>
              <a:rPr lang="zh-TW" altLang="en-US" dirty="0"/>
              <a:t>分區的熱度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目前高嘉瑜</a:t>
            </a:r>
            <a:r>
              <a:rPr lang="en-US" altLang="zh-TW" dirty="0"/>
              <a:t>.</a:t>
            </a:r>
            <a:r>
              <a:rPr lang="zh-TW" altLang="en-US" dirty="0"/>
              <a:t>林秉樞</a:t>
            </a:r>
            <a:r>
              <a:rPr lang="en-US" altLang="zh-TW" dirty="0"/>
              <a:t>.</a:t>
            </a:r>
            <a:r>
              <a:rPr lang="zh-TW" altLang="en-US" dirty="0"/>
              <a:t>暴力</a:t>
            </a:r>
            <a:r>
              <a:rPr lang="en-US" altLang="zh-TW" dirty="0"/>
              <a:t>.</a:t>
            </a:r>
            <a:r>
              <a:rPr lang="zh-TW" altLang="en-US" dirty="0"/>
              <a:t>民進黨</a:t>
            </a:r>
            <a:r>
              <a:rPr lang="en-US" altLang="zh-TW" dirty="0"/>
              <a:t>.</a:t>
            </a:r>
            <a:r>
              <a:rPr lang="zh-TW" altLang="en-US" dirty="0"/>
              <a:t>犯罪</a:t>
            </a:r>
            <a:r>
              <a:rPr lang="en-US" altLang="zh-TW" dirty="0"/>
              <a:t>.</a:t>
            </a:r>
            <a:r>
              <a:rPr lang="zh-TW" altLang="en-US" dirty="0"/>
              <a:t>台中市</a:t>
            </a:r>
            <a:r>
              <a:rPr lang="en-US" altLang="zh-TW" dirty="0"/>
              <a:t>…</a:t>
            </a:r>
            <a:r>
              <a:rPr lang="zh-TW" altLang="en-US" dirty="0"/>
              <a:t>還是大家關注的焦點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62200" y="765036"/>
            <a:ext cx="1828800" cy="112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4847" y="1585615"/>
            <a:ext cx="1466353" cy="112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048000" y="3853332"/>
            <a:ext cx="1600200" cy="8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05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K-</a:t>
            </a:r>
            <a:r>
              <a:rPr lang="en-US" altLang="zh-TW" sz="51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Flod</a:t>
            </a:r>
            <a:r>
              <a:rPr lang="en-US" altLang="zh-TW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預測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152400" y="109294"/>
            <a:ext cx="728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   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</a:t>
            </a:r>
            <a:r>
              <a:rPr lang="en-US" altLang="zh-TW" sz="2400" b="1" dirty="0"/>
              <a:t> K-Flop</a:t>
            </a:r>
            <a:endParaRPr lang="zh-TW" altLang="en-US" sz="2400" dirty="0"/>
          </a:p>
          <a:p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05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8" t="22517" r="27932" b="35143"/>
          <a:stretch/>
        </p:blipFill>
        <p:spPr bwMode="auto">
          <a:xfrm>
            <a:off x="1377175" y="36241"/>
            <a:ext cx="527825" cy="61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7296"/>
            <a:ext cx="7848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3352800" cy="19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152900" y="1581150"/>
            <a:ext cx="141248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4800" y="2495550"/>
            <a:ext cx="141248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5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84758" y="16738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目</a:t>
            </a:r>
            <a:r>
              <a:rPr lang="zh-TW" altLang="en-US" sz="4800" b="1" dirty="0">
                <a:solidFill>
                  <a:schemeClr val="bg1"/>
                </a:solidFill>
              </a:rPr>
              <a:t>錄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4400" y="1809750"/>
            <a:ext cx="2564646" cy="430887"/>
            <a:chOff x="2411068" y="-685194"/>
            <a:chExt cx="2564646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研究主題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4400" y="2343150"/>
            <a:ext cx="2564646" cy="430887"/>
            <a:chOff x="2411068" y="-685194"/>
            <a:chExt cx="2564646" cy="430887"/>
          </a:xfrm>
        </p:grpSpPr>
        <p:sp>
          <p:nvSpPr>
            <p:cNvPr id="19" name="文本框 18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資料集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4400" y="2876550"/>
            <a:ext cx="2564646" cy="430887"/>
            <a:chOff x="2411068" y="-685194"/>
            <a:chExt cx="2564646" cy="430887"/>
          </a:xfrm>
        </p:grpSpPr>
        <p:sp>
          <p:nvSpPr>
            <p:cNvPr id="24" name="文本框 23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工作流程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71800" y="1842560"/>
            <a:ext cx="2564646" cy="430887"/>
            <a:chOff x="2411068" y="-685194"/>
            <a:chExt cx="2564646" cy="430887"/>
          </a:xfrm>
        </p:grpSpPr>
        <p:sp>
          <p:nvSpPr>
            <p:cNvPr id="27" name="文本框 26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模型訓練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71800" y="2375961"/>
            <a:ext cx="2564646" cy="430887"/>
            <a:chOff x="2411068" y="-685194"/>
            <a:chExt cx="2564646" cy="430887"/>
          </a:xfrm>
        </p:grpSpPr>
        <p:sp>
          <p:nvSpPr>
            <p:cNvPr id="30" name="文本框 29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K-</a:t>
              </a:r>
              <a:r>
                <a:rPr lang="en-US" altLang="zh-TW" sz="1700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Flod</a:t>
              </a:r>
              <a:r>
                <a:rPr lang="en-US" altLang="zh-TW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 </a:t>
              </a:r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預測訓練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28"/>
          <p:cNvGrpSpPr/>
          <p:nvPr/>
        </p:nvGrpSpPr>
        <p:grpSpPr>
          <a:xfrm>
            <a:off x="2971800" y="2876549"/>
            <a:ext cx="2564646" cy="430887"/>
            <a:chOff x="2411068" y="-685194"/>
            <a:chExt cx="2564646" cy="430887"/>
          </a:xfrm>
        </p:grpSpPr>
        <p:sp>
          <p:nvSpPr>
            <p:cNvPr id="33" name="文本框 29"/>
            <p:cNvSpPr txBox="1"/>
            <p:nvPr/>
          </p:nvSpPr>
          <p:spPr>
            <a:xfrm>
              <a:off x="2782822" y="-645452"/>
              <a:ext cx="2192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心得</a:t>
              </a:r>
              <a:endParaRPr lang="zh-CN" altLang="en-US" sz="17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34" name="文本框 30"/>
            <p:cNvSpPr txBox="1"/>
            <p:nvPr/>
          </p:nvSpPr>
          <p:spPr>
            <a:xfrm>
              <a:off x="2411068" y="-685194"/>
              <a:ext cx="564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</a:t>
            </a:r>
            <a:r>
              <a:rPr lang="en-US" altLang="zh-TW" sz="6000" b="1" dirty="0">
                <a:solidFill>
                  <a:schemeClr val="bg1"/>
                </a:solidFill>
              </a:rPr>
              <a:t>6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心得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381001" y="30337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心得</a:t>
            </a:r>
            <a:endParaRPr lang="zh-TW" altLang="en-US" sz="3200" dirty="0"/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6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868" y="1047750"/>
            <a:ext cx="8382332" cy="3263504"/>
          </a:xfrm>
        </p:spPr>
        <p:txBody>
          <a:bodyPr/>
          <a:lstStyle/>
          <a:p>
            <a:r>
              <a:rPr lang="zh-TW" altLang="en-US" dirty="0"/>
              <a:t> 本小組原想以</a:t>
            </a:r>
            <a:r>
              <a:rPr lang="en-US" altLang="zh-TW" dirty="0"/>
              <a:t>PTT</a:t>
            </a:r>
            <a:r>
              <a:rPr lang="zh-TW" altLang="en-US" dirty="0"/>
              <a:t>鄉民意見為分析，無奈資料格式無法進行分析。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資料清洗處理</a:t>
            </a:r>
            <a:r>
              <a:rPr lang="en-US" altLang="zh-TW" dirty="0"/>
              <a:t>”</a:t>
            </a:r>
            <a:r>
              <a:rPr lang="zh-TW" altLang="en-US" dirty="0"/>
              <a:t>以及</a:t>
            </a:r>
            <a:r>
              <a:rPr lang="en-US" altLang="zh-TW" dirty="0"/>
              <a:t>”</a:t>
            </a:r>
            <a:r>
              <a:rPr lang="zh-TW" altLang="en-US" dirty="0"/>
              <a:t>情緒標記</a:t>
            </a:r>
            <a:r>
              <a:rPr lang="en-US" altLang="zh-TW" dirty="0"/>
              <a:t>”</a:t>
            </a:r>
            <a:r>
              <a:rPr lang="zh-TW" altLang="en-US" dirty="0"/>
              <a:t>為資料分析過程中最耗時之步驟。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綜觀</a:t>
            </a:r>
            <a:r>
              <a:rPr lang="en-US" altLang="zh-TW" dirty="0"/>
              <a:t>11/1~12/3</a:t>
            </a:r>
            <a:r>
              <a:rPr lang="zh-TW" altLang="en-US" dirty="0"/>
              <a:t>的網路情緒變化，同樣是</a:t>
            </a:r>
            <a:r>
              <a:rPr lang="en-US" altLang="zh-TW" dirty="0"/>
              <a:t>”</a:t>
            </a:r>
            <a:r>
              <a:rPr lang="zh-TW" altLang="en-US" dirty="0"/>
              <a:t>暴力</a:t>
            </a:r>
            <a:r>
              <a:rPr lang="en-US" altLang="zh-TW" dirty="0"/>
              <a:t>”</a:t>
            </a:r>
            <a:r>
              <a:rPr lang="zh-TW" altLang="en-US" dirty="0"/>
              <a:t>，但因事件的不同，或者是說當事人的處理態度不同，都會造成正負向情緒的落差不同，顯見每一新聞事件發生之後，當事人的處理態度將決定其風向，也許是許多公關公司的課題之一。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0" y="838200"/>
            <a:ext cx="9166034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0" y="1088968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 l="-4000" t="-15000" r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3618" y="3843012"/>
            <a:ext cx="1215582" cy="1318320"/>
          </a:xfrm>
          <a:custGeom>
            <a:avLst/>
            <a:gdLst>
              <a:gd name="connsiteX0" fmla="*/ 0 w 1574136"/>
              <a:gd name="connsiteY0" fmla="*/ 1812774 h 1812774"/>
              <a:gd name="connsiteX1" fmla="*/ 1574136 w 1574136"/>
              <a:gd name="connsiteY1" fmla="*/ 1810598 h 1812774"/>
              <a:gd name="connsiteX2" fmla="*/ 1574136 w 1574136"/>
              <a:gd name="connsiteY2" fmla="*/ 0 h 1812774"/>
              <a:gd name="connsiteX3" fmla="*/ 1162760 w 1574136"/>
              <a:gd name="connsiteY3" fmla="*/ 0 h 181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136" h="1812774">
                <a:moveTo>
                  <a:pt x="0" y="1812774"/>
                </a:moveTo>
                <a:lnTo>
                  <a:pt x="1574136" y="1810598"/>
                </a:lnTo>
                <a:lnTo>
                  <a:pt x="1574136" y="0"/>
                </a:lnTo>
                <a:lnTo>
                  <a:pt x="116276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188113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PA_文本框 32"/>
          <p:cNvSpPr txBox="1"/>
          <p:nvPr>
            <p:custDataLst>
              <p:tags r:id="rId1"/>
            </p:custDataLst>
          </p:nvPr>
        </p:nvSpPr>
        <p:spPr>
          <a:xfrm flipH="1">
            <a:off x="4648200" y="209246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Q&amp;A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01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研究主題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14400" y="3028950"/>
            <a:ext cx="46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主題</a:t>
            </a:r>
            <a:r>
              <a:rPr lang="en-US" altLang="zh-TW" sz="2400" dirty="0"/>
              <a:t>:</a:t>
            </a:r>
            <a:r>
              <a:rPr lang="zh-TW" altLang="en-US" sz="2400" dirty="0"/>
              <a:t>暴力</a:t>
            </a:r>
            <a:r>
              <a:rPr lang="en-US" altLang="zh-TW" sz="2400" dirty="0"/>
              <a:t>/</a:t>
            </a:r>
            <a:r>
              <a:rPr lang="zh-TW" altLang="en-US" sz="2400" dirty="0"/>
              <a:t>家暴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1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rot="5400000">
            <a:off x="3284511" y="1724031"/>
            <a:ext cx="2453955" cy="1796175"/>
            <a:chOff x="4454779" y="2769995"/>
            <a:chExt cx="3271940" cy="2394900"/>
          </a:xfrm>
        </p:grpSpPr>
        <p:sp>
          <p:nvSpPr>
            <p:cNvPr id="4" name="Rectangle 3"/>
            <p:cNvSpPr/>
            <p:nvPr/>
          </p:nvSpPr>
          <p:spPr>
            <a:xfrm>
              <a:off x="4454780" y="2769995"/>
              <a:ext cx="1641220" cy="5439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4780" y="4620924"/>
              <a:ext cx="1641220" cy="5439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/>
            <p:cNvSpPr/>
            <p:nvPr/>
          </p:nvSpPr>
          <p:spPr bwMode="auto">
            <a:xfrm flipH="1">
              <a:off x="4454779" y="3313966"/>
              <a:ext cx="750011" cy="395416"/>
            </a:xfrm>
            <a:prstGeom prst="parallelogram">
              <a:avLst>
                <a:gd name="adj" fmla="val 50947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 bwMode="auto">
            <a:xfrm>
              <a:off x="4454780" y="4225508"/>
              <a:ext cx="750011" cy="395416"/>
            </a:xfrm>
            <a:prstGeom prst="parallelogram">
              <a:avLst>
                <a:gd name="adj" fmla="val 50947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6096000" y="4620924"/>
              <a:ext cx="1630719" cy="5439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976708" y="3313966"/>
              <a:ext cx="750011" cy="395416"/>
            </a:xfrm>
            <a:prstGeom prst="parallelogram">
              <a:avLst>
                <a:gd name="adj" fmla="val 50947"/>
              </a:avLst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 bwMode="auto">
            <a:xfrm flipH="1">
              <a:off x="6976707" y="4225508"/>
              <a:ext cx="750011" cy="395416"/>
            </a:xfrm>
            <a:prstGeom prst="parallelogram">
              <a:avLst>
                <a:gd name="adj" fmla="val 50947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/>
            <p:nvPr/>
          </p:nvSpPr>
          <p:spPr>
            <a:xfrm rot="10800000" flipH="1">
              <a:off x="4670474" y="3709382"/>
              <a:ext cx="2841674" cy="516126"/>
            </a:xfrm>
            <a:prstGeom prst="homePlat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096000" y="2769995"/>
              <a:ext cx="1630719" cy="543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715855" y="1865317"/>
            <a:ext cx="0" cy="685800"/>
          </a:xfrm>
          <a:prstGeom prst="line">
            <a:avLst/>
          </a:prstGeom>
          <a:ln w="76200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15855" y="2808565"/>
            <a:ext cx="0" cy="685800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7416" y="2116671"/>
            <a:ext cx="174153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民進黨立委高嘉瑜傳出被林姓男友暴力對待，高嘉瑜出面說明受暴經過。她語帶哽咽表示，身為立委發生此事，內心百感交集，並感嘆識人不明，甚至在第一時間，覺得發生這樣的事情很丟臉。高嘉瑜詳述受暴過程，不只拖行，也被打到「嘴巴都是血」。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7416" y="1865318"/>
            <a:ext cx="17415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1350" b="1" dirty="0">
                <a:solidFill>
                  <a:schemeClr val="accent2"/>
                </a:solidFill>
                <a:latin typeface="+mj-lt"/>
                <a:cs typeface="Clear Sans" panose="020B0503030202020304" pitchFamily="34" charset="0"/>
              </a:rPr>
              <a:t>新聞事件</a:t>
            </a:r>
            <a:r>
              <a:rPr lang="en-US" altLang="zh-TW" sz="1350" b="1" dirty="0">
                <a:solidFill>
                  <a:schemeClr val="accent2"/>
                </a:solidFill>
                <a:latin typeface="+mj-lt"/>
                <a:cs typeface="Clear Sans" panose="020B0503030202020304" pitchFamily="34" charset="0"/>
              </a:rPr>
              <a:t>1</a:t>
            </a:r>
            <a:endParaRPr lang="id-ID" sz="1350" b="1" dirty="0">
              <a:solidFill>
                <a:schemeClr val="accent2"/>
              </a:solidFill>
              <a:latin typeface="+mj-lt"/>
              <a:cs typeface="Clear Sans" panose="020B05030302020203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144949" y="1881199"/>
            <a:ext cx="0" cy="685800"/>
          </a:xfrm>
          <a:prstGeom prst="line">
            <a:avLst/>
          </a:prstGeom>
          <a:ln w="762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44949" y="2824447"/>
            <a:ext cx="0" cy="68580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89383" y="1957649"/>
            <a:ext cx="174153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11/10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台中市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歲宋姓男大生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日凌晨開車擦撞瑪莎拉蒂，怎料遭惡煞打到顱內出血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9383" y="1673450"/>
            <a:ext cx="17415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TW" altLang="en-US" sz="1350" b="1" dirty="0">
                <a:solidFill>
                  <a:schemeClr val="accent1"/>
                </a:solidFill>
                <a:latin typeface="+mj-lt"/>
                <a:cs typeface="Clear Sans" panose="020B0503030202020304" pitchFamily="34" charset="0"/>
              </a:rPr>
              <a:t>新聞事件</a:t>
            </a:r>
            <a:r>
              <a:rPr lang="en-US" altLang="zh-TW" sz="1350" b="1" dirty="0">
                <a:solidFill>
                  <a:schemeClr val="accent1"/>
                </a:solidFill>
                <a:latin typeface="+mj-lt"/>
                <a:cs typeface="Clear Sans" panose="020B0503030202020304" pitchFamily="34" charset="0"/>
              </a:rPr>
              <a:t>1</a:t>
            </a:r>
            <a:endParaRPr lang="id-ID" sz="1350" b="1" dirty="0">
              <a:solidFill>
                <a:schemeClr val="accent1"/>
              </a:solidFill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1906" y="3345608"/>
            <a:ext cx="174153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11/21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桃園市龜山區一間超商清晨，疑因店員規勸顧客戴口罩，竟遭刺死的案件。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643" y="3091379"/>
            <a:ext cx="17415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TW" altLang="en-US" sz="1350" b="1" dirty="0">
                <a:solidFill>
                  <a:schemeClr val="accent5"/>
                </a:solidFill>
                <a:latin typeface="+mj-lt"/>
                <a:cs typeface="Clear Sans" panose="020B0503030202020304" pitchFamily="34" charset="0"/>
              </a:rPr>
              <a:t>新聞事件</a:t>
            </a:r>
            <a:r>
              <a:rPr lang="en-US" altLang="zh-TW" sz="1350" b="1" dirty="0">
                <a:solidFill>
                  <a:schemeClr val="accent5"/>
                </a:solidFill>
                <a:latin typeface="+mj-lt"/>
                <a:cs typeface="Clear Sans" panose="020B0503030202020304" pitchFamily="34" charset="0"/>
              </a:rPr>
              <a:t>2</a:t>
            </a:r>
            <a:endParaRPr lang="id-ID" sz="1350" b="1" dirty="0">
              <a:solidFill>
                <a:schemeClr val="accent5"/>
              </a:solidFill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5383" y="2073067"/>
            <a:ext cx="194864" cy="1641873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no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cs typeface="Clear Sans" panose="020B0503030202020304" pitchFamily="34" charset="0"/>
              </a:rPr>
              <a:t>研究主題</a:t>
            </a:r>
            <a:endParaRPr lang="id-ID" altLang="zh-CN" sz="1200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3362" y="1986004"/>
            <a:ext cx="326024" cy="108052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no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+mj-lt"/>
                <a:cs typeface="Clear Sans" panose="020B0503030202020304" pitchFamily="34" charset="0"/>
              </a:rPr>
              <a:t>暴 力</a:t>
            </a:r>
            <a:endParaRPr lang="id-ID" sz="1600" dirty="0">
              <a:solidFill>
                <a:schemeClr val="bg1"/>
              </a:solidFill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5234" y="2010855"/>
            <a:ext cx="364341" cy="108052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no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cs typeface="Clear Sans" panose="020B0503030202020304" pitchFamily="34" charset="0"/>
              </a:rPr>
              <a:t>家 暴</a:t>
            </a:r>
            <a:endParaRPr lang="id-ID" altLang="zh-CN" sz="1600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  <p:sp>
        <p:nvSpPr>
          <p:cNvPr id="40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1"/>
          <p:cNvSpPr txBox="1"/>
          <p:nvPr/>
        </p:nvSpPr>
        <p:spPr>
          <a:xfrm>
            <a:off x="8305800" y="5715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6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02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資料集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200150"/>
            <a:ext cx="7772400" cy="36576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來源：東森新聞、中時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關鍵字：家暴、暴力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b="1" u="sng" dirty="0">
                <a:latin typeface="微軟正黑體" pitchFamily="34" charset="-120"/>
                <a:ea typeface="微軟正黑體" pitchFamily="34" charset="-120"/>
              </a:rPr>
              <a:t>110/11/01~110/12/03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筆數：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490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因來源檔沒有分數，故無法去分辨是否為正面或負面，故利用斷詞做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Lexicon Based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，先帶出情緒分數，再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用四分位數去區分每個文章的正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負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中性面。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取正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負面文章共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269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筆資料進行後續模型訓練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被判定為中性的資料再來拿當成預測訓練資料集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與原始資料欄位一樣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只差別在沒有正負面情緒欄位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結合原始資料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Lexicon Based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分析出的資料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含公式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)(490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36" name="文本框 31"/>
          <p:cNvSpPr txBox="1"/>
          <p:nvPr/>
        </p:nvSpPr>
        <p:spPr>
          <a:xfrm>
            <a:off x="762000" y="363611"/>
            <a:ext cx="42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資料集說明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38200"/>
            <a:ext cx="914088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5029201" y="979756"/>
            <a:ext cx="4136833" cy="275404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191000" y="1"/>
            <a:ext cx="3806535" cy="4552950"/>
            <a:chOff x="3478369" y="1"/>
            <a:chExt cx="3806535" cy="455295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3478369" y="1"/>
              <a:ext cx="3806535" cy="4552950"/>
            </a:xfrm>
            <a:prstGeom prst="parallelogram">
              <a:avLst>
                <a:gd name="adj" fmla="val 753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5490275" y="4116249"/>
              <a:ext cx="849824" cy="428786"/>
            </a:xfrm>
            <a:custGeom>
              <a:avLst/>
              <a:gdLst>
                <a:gd name="connsiteX0" fmla="*/ 0 w 457200"/>
                <a:gd name="connsiteY0" fmla="*/ 457200 h 457200"/>
                <a:gd name="connsiteX1" fmla="*/ 0 w 457200"/>
                <a:gd name="connsiteY1" fmla="*/ 0 h 457200"/>
                <a:gd name="connsiteX2" fmla="*/ 457200 w 457200"/>
                <a:gd name="connsiteY2" fmla="*/ 457200 h 457200"/>
                <a:gd name="connsiteX3" fmla="*/ 0 w 457200"/>
                <a:gd name="connsiteY3" fmla="*/ 457200 h 457200"/>
                <a:gd name="connsiteX0" fmla="*/ 0 w 457200"/>
                <a:gd name="connsiteY0" fmla="*/ 421037 h 421037"/>
                <a:gd name="connsiteX1" fmla="*/ 247973 w 457200"/>
                <a:gd name="connsiteY1" fmla="*/ 0 h 421037"/>
                <a:gd name="connsiteX2" fmla="*/ 457200 w 457200"/>
                <a:gd name="connsiteY2" fmla="*/ 421037 h 421037"/>
                <a:gd name="connsiteX3" fmla="*/ 0 w 457200"/>
                <a:gd name="connsiteY3" fmla="*/ 421037 h 421037"/>
                <a:gd name="connsiteX0" fmla="*/ 0 w 834325"/>
                <a:gd name="connsiteY0" fmla="*/ 423620 h 423620"/>
                <a:gd name="connsiteX1" fmla="*/ 247973 w 834325"/>
                <a:gd name="connsiteY1" fmla="*/ 2583 h 423620"/>
                <a:gd name="connsiteX2" fmla="*/ 834325 w 834325"/>
                <a:gd name="connsiteY2" fmla="*/ 0 h 423620"/>
                <a:gd name="connsiteX3" fmla="*/ 0 w 834325"/>
                <a:gd name="connsiteY3" fmla="*/ 423620 h 423620"/>
                <a:gd name="connsiteX0" fmla="*/ 0 w 849824"/>
                <a:gd name="connsiteY0" fmla="*/ 428786 h 428786"/>
                <a:gd name="connsiteX1" fmla="*/ 263472 w 849824"/>
                <a:gd name="connsiteY1" fmla="*/ 2583 h 428786"/>
                <a:gd name="connsiteX2" fmla="*/ 849824 w 849824"/>
                <a:gd name="connsiteY2" fmla="*/ 0 h 428786"/>
                <a:gd name="connsiteX3" fmla="*/ 0 w 849824"/>
                <a:gd name="connsiteY3" fmla="*/ 428786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824" h="428786">
                  <a:moveTo>
                    <a:pt x="0" y="428786"/>
                  </a:moveTo>
                  <a:lnTo>
                    <a:pt x="263472" y="2583"/>
                  </a:lnTo>
                  <a:lnTo>
                    <a:pt x="849824" y="0"/>
                  </a:lnTo>
                  <a:lnTo>
                    <a:pt x="0" y="42878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15200" y="173355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03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200" y="1846987"/>
            <a:ext cx="42953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</a:t>
            </a:r>
            <a:endParaRPr lang="zh-CN" altLang="en-US" sz="5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791737" y="125477"/>
            <a:ext cx="42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</a:t>
            </a:r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-Main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748162"/>
            <a:ext cx="7381060" cy="41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1860632" y="972070"/>
            <a:ext cx="5943600" cy="190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60631" y="2876549"/>
            <a:ext cx="5943600" cy="13690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860632" y="4245645"/>
            <a:ext cx="5943600" cy="612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45352" y="158115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1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4908" y="31510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2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5352" y="409003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3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01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1"/>
          <p:cNvSpPr txBox="1"/>
          <p:nvPr/>
        </p:nvSpPr>
        <p:spPr>
          <a:xfrm>
            <a:off x="791737" y="125477"/>
            <a:ext cx="42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工作流程</a:t>
            </a:r>
            <a:r>
              <a:rPr lang="en-US" altLang="zh-TW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-Predict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任意多边形 15"/>
          <p:cNvSpPr/>
          <p:nvPr/>
        </p:nvSpPr>
        <p:spPr>
          <a:xfrm flipV="1">
            <a:off x="7902766" y="0"/>
            <a:ext cx="1241234" cy="829994"/>
          </a:xfrm>
          <a:custGeom>
            <a:avLst/>
            <a:gdLst>
              <a:gd name="connsiteX0" fmla="*/ 0 w 4136833"/>
              <a:gd name="connsiteY0" fmla="*/ 2754044 h 2754044"/>
              <a:gd name="connsiteX1" fmla="*/ 4136833 w 4136833"/>
              <a:gd name="connsiteY1" fmla="*/ 2754044 h 2754044"/>
              <a:gd name="connsiteX2" fmla="*/ 4136833 w 4136833"/>
              <a:gd name="connsiteY2" fmla="*/ 0 h 2754044"/>
              <a:gd name="connsiteX3" fmla="*/ 1719680 w 4136833"/>
              <a:gd name="connsiteY3" fmla="*/ 0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833" h="2754044">
                <a:moveTo>
                  <a:pt x="0" y="2754044"/>
                </a:moveTo>
                <a:lnTo>
                  <a:pt x="4136833" y="2754044"/>
                </a:lnTo>
                <a:lnTo>
                  <a:pt x="4136833" y="0"/>
                </a:lnTo>
                <a:lnTo>
                  <a:pt x="1719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305800" y="5715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0</a:t>
            </a:r>
            <a:r>
              <a:rPr lang="en-US" altLang="zh-TW" sz="4000" b="1" dirty="0">
                <a:solidFill>
                  <a:schemeClr val="bg1"/>
                </a:solidFill>
              </a:rPr>
              <a:t>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56"/>
          <a:stretch/>
        </p:blipFill>
        <p:spPr bwMode="auto">
          <a:xfrm>
            <a:off x="758607" y="1081384"/>
            <a:ext cx="7381060" cy="68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1600200" y="1081384"/>
            <a:ext cx="5943600" cy="612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44598" y="92743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3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02342"/>
            <a:ext cx="3967117" cy="23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143000" y="325755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4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" name="向下箭號 1"/>
          <p:cNvSpPr/>
          <p:nvPr/>
        </p:nvSpPr>
        <p:spPr>
          <a:xfrm>
            <a:off x="3810000" y="1769689"/>
            <a:ext cx="762000" cy="573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8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B5F83"/>
      </a:accent1>
      <a:accent2>
        <a:srgbClr val="E8574E"/>
      </a:accent2>
      <a:accent3>
        <a:srgbClr val="0B5F83"/>
      </a:accent3>
      <a:accent4>
        <a:srgbClr val="E8574E"/>
      </a:accent4>
      <a:accent5>
        <a:srgbClr val="0B5F83"/>
      </a:accent5>
      <a:accent6>
        <a:srgbClr val="E8574E"/>
      </a:accent6>
      <a:hlink>
        <a:srgbClr val="0B5F83"/>
      </a:hlink>
      <a:folHlink>
        <a:srgbClr val="E8574E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如螢幕大小 (16:9)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微软雅黑</vt:lpstr>
      <vt:lpstr>微軟正黑體</vt:lpstr>
      <vt:lpstr>Arial</vt:lpstr>
      <vt:lpstr>Arial Black</vt:lpstr>
      <vt:lpstr>Calibri</vt:lpstr>
      <vt:lpstr>Calibri Light</vt:lpstr>
      <vt:lpstr>Office 主题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2019-04-26T01:20:47Z</dcterms:created>
  <dcterms:modified xsi:type="dcterms:W3CDTF">2021-12-06T01:41:13Z</dcterms:modified>
</cp:coreProperties>
</file>