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36" r:id="rId2"/>
    <p:sldId id="1048" r:id="rId3"/>
    <p:sldId id="1049" r:id="rId4"/>
    <p:sldId id="1071" r:id="rId5"/>
    <p:sldId id="1075" r:id="rId6"/>
    <p:sldId id="1073" r:id="rId7"/>
    <p:sldId id="1079" r:id="rId8"/>
    <p:sldId id="1076" r:id="rId9"/>
    <p:sldId id="1074" r:id="rId10"/>
    <p:sldId id="1077" r:id="rId11"/>
    <p:sldId id="1080" r:id="rId12"/>
    <p:sldId id="1078" r:id="rId13"/>
    <p:sldId id="1081" r:id="rId14"/>
    <p:sldId id="1082" r:id="rId15"/>
    <p:sldId id="1087" r:id="rId16"/>
    <p:sldId id="1085" r:id="rId17"/>
    <p:sldId id="1083" r:id="rId18"/>
    <p:sldId id="1084" r:id="rId19"/>
    <p:sldId id="1086" r:id="rId20"/>
    <p:sldId id="1061" r:id="rId21"/>
    <p:sldId id="1060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6314" autoAdjust="0"/>
  </p:normalViewPr>
  <p:slideViewPr>
    <p:cSldViewPr>
      <p:cViewPr varScale="1">
        <p:scale>
          <a:sx n="80" d="100"/>
          <a:sy n="80" d="100"/>
        </p:scale>
        <p:origin x="89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4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8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2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2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2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7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6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1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61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25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8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2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57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3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36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8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0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251520" y="43791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1520" y="195486"/>
            <a:ext cx="216024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92079"/>
      </p:ext>
    </p:extLst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3" r:id="rId3"/>
    <p:sldLayoutId id="2147483674" r:id="rId4"/>
  </p:sldLayoutIdLst>
  <p:transition spd="med" advClick="0" advTm="0">
    <p:random/>
  </p:transition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2157a1f530c14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99742"/>
            <a:ext cx="2805774" cy="2088232"/>
          </a:xfrm>
          <a:prstGeom prst="rect">
            <a:avLst/>
          </a:prstGeom>
          <a:noFill/>
        </p:spPr>
      </p:pic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251123" y="627534"/>
            <a:ext cx="8208912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zh-TW" alt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社群媒體分析讀書會 </a:t>
            </a:r>
            <a:r>
              <a:rPr lang="zh-TW" altLang="en-US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第九組</a:t>
            </a:r>
            <a:endParaRPr lang="en-US" altLang="zh-TW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>
              <a:buNone/>
            </a:pPr>
            <a:r>
              <a:rPr lang="en-US" altLang="zh-TW" sz="3600" dirty="0"/>
              <a:t>   </a:t>
            </a:r>
            <a:r>
              <a:rPr lang="zh-TW" altLang="zh-TW" dirty="0"/>
              <a:t>分析主題</a:t>
            </a:r>
            <a:r>
              <a:rPr lang="en-US" altLang="zh-TW" dirty="0"/>
              <a:t>:</a:t>
            </a:r>
            <a:r>
              <a:rPr lang="zh-TW" altLang="zh-TW" dirty="0"/>
              <a:t>家庭暴力</a:t>
            </a:r>
          </a:p>
          <a:p>
            <a:pPr>
              <a:buNone/>
            </a:pPr>
            <a:br>
              <a:rPr lang="zh-TW" altLang="zh-TW" sz="4800" b="1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lang="zh-CN" altLang="en-US" sz="34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3779912" y="2818185"/>
            <a:ext cx="1763688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zh-TW" altLang="zh-TW" sz="1200" i="1" dirty="0"/>
              <a:t>組</a:t>
            </a:r>
            <a:r>
              <a:rPr lang="zh-TW" altLang="en-US" sz="1200" i="1" dirty="0"/>
              <a:t>員</a:t>
            </a:r>
            <a:r>
              <a:rPr lang="zh-TW" altLang="zh-TW" sz="1200" i="1" dirty="0"/>
              <a:t>：</a:t>
            </a:r>
            <a:endParaRPr lang="zh-TW" altLang="zh-TW" sz="1200" dirty="0"/>
          </a:p>
          <a:p>
            <a:pPr fontAlgn="b">
              <a:buNone/>
            </a:pPr>
            <a:r>
              <a:rPr lang="zh-TW" altLang="zh-TW" sz="1200" i="1" dirty="0"/>
              <a:t>N094220001</a:t>
            </a:r>
            <a:r>
              <a:rPr lang="zh-TW" altLang="en-US" sz="1200" dirty="0"/>
              <a:t> </a:t>
            </a:r>
            <a:r>
              <a:rPr lang="zh-TW" altLang="zh-TW" sz="1200" i="1" dirty="0"/>
              <a:t>賀燕君</a:t>
            </a:r>
            <a:endParaRPr lang="zh-TW" altLang="zh-TW" sz="1200" dirty="0"/>
          </a:p>
          <a:p>
            <a:pPr fontAlgn="b">
              <a:buNone/>
            </a:pPr>
            <a:r>
              <a:rPr lang="zh-TW" altLang="zh-TW" sz="1200" i="1" dirty="0"/>
              <a:t>N094220005</a:t>
            </a:r>
            <a:r>
              <a:rPr lang="zh-TW" altLang="en-US" sz="1200" dirty="0"/>
              <a:t> </a:t>
            </a:r>
            <a:r>
              <a:rPr lang="zh-TW" altLang="zh-TW" sz="1200" i="1" dirty="0"/>
              <a:t>謝宜蓁</a:t>
            </a:r>
            <a:endParaRPr lang="en-US" altLang="zh-TW" sz="1200" i="1" dirty="0"/>
          </a:p>
          <a:p>
            <a:pPr fontAlgn="b">
              <a:buNone/>
            </a:pPr>
            <a:r>
              <a:rPr lang="zh-TW" altLang="zh-TW" sz="1200" i="1" dirty="0"/>
              <a:t>N094220009</a:t>
            </a:r>
            <a:r>
              <a:rPr lang="zh-TW" altLang="en-US" sz="1200" dirty="0"/>
              <a:t> </a:t>
            </a:r>
            <a:r>
              <a:rPr lang="zh-TW" altLang="zh-TW" sz="1200" i="1" dirty="0"/>
              <a:t>鄭宇紘</a:t>
            </a:r>
            <a:endParaRPr lang="en-US" altLang="zh-TW" sz="1200" i="1" dirty="0"/>
          </a:p>
          <a:p>
            <a:pPr fontAlgn="b">
              <a:buNone/>
            </a:pPr>
            <a:r>
              <a:rPr lang="zh-TW" altLang="zh-TW" sz="1200" i="1" dirty="0"/>
              <a:t>N094220010</a:t>
            </a:r>
            <a:r>
              <a:rPr lang="zh-TW" altLang="en-US" sz="1200" dirty="0"/>
              <a:t> </a:t>
            </a:r>
            <a:r>
              <a:rPr lang="zh-TW" altLang="zh-TW" sz="1200" i="1" dirty="0"/>
              <a:t>吳貞儀</a:t>
            </a:r>
            <a:endParaRPr lang="zh-TW" altLang="zh-TW" sz="1200" dirty="0"/>
          </a:p>
          <a:p>
            <a:pPr fontAlgn="b">
              <a:buNone/>
            </a:pPr>
            <a:r>
              <a:rPr lang="zh-TW" altLang="zh-TW" sz="1200" i="1" dirty="0"/>
              <a:t>N094220020</a:t>
            </a:r>
            <a:r>
              <a:rPr lang="zh-TW" altLang="en-US" sz="1200" dirty="0"/>
              <a:t> </a:t>
            </a:r>
            <a:r>
              <a:rPr lang="zh-TW" altLang="zh-TW" sz="1200" i="1" dirty="0"/>
              <a:t>洪嘉駿</a:t>
            </a:r>
            <a:endParaRPr lang="zh-TW" altLang="zh-TW" sz="1200" dirty="0"/>
          </a:p>
          <a:p>
            <a:pPr fontAlgn="b">
              <a:buNone/>
            </a:pPr>
            <a:r>
              <a:rPr lang="zh-TW" altLang="zh-TW" sz="1200" i="1" dirty="0"/>
              <a:t>N094220032</a:t>
            </a:r>
            <a:r>
              <a:rPr lang="zh-TW" altLang="en-US" sz="1200" dirty="0"/>
              <a:t> </a:t>
            </a:r>
            <a:r>
              <a:rPr lang="zh-TW" altLang="zh-TW" sz="1200" i="1" dirty="0"/>
              <a:t>吳億萱</a:t>
            </a:r>
            <a:endParaRPr lang="zh-TW" altLang="zh-TW" sz="1200" dirty="0"/>
          </a:p>
          <a:p>
            <a:pPr fontAlgn="b">
              <a:buNone/>
            </a:pPr>
            <a:r>
              <a:rPr lang="zh-TW" altLang="zh-TW" sz="1200" i="1" dirty="0"/>
              <a:t>N094020005</a:t>
            </a:r>
            <a:r>
              <a:rPr lang="en-US" altLang="zh-TW" sz="1200" dirty="0"/>
              <a:t> </a:t>
            </a:r>
            <a:r>
              <a:rPr lang="zh-TW" altLang="zh-TW" sz="1200" i="1" dirty="0"/>
              <a:t>郭耿耀</a:t>
            </a:r>
            <a:endParaRPr lang="zh-TW" altLang="zh-TW" sz="1200" dirty="0"/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327576" y="3938492"/>
            <a:ext cx="381642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b="1" cap="all" dirty="0">
                <a:solidFill>
                  <a:schemeClr val="accent1"/>
                </a:solidFill>
                <a:latin typeface="Dotum" pitchFamily="34" charset="-127"/>
                <a:ea typeface="Dotum" pitchFamily="34" charset="-127"/>
                <a:cs typeface="Arial" panose="020B0604020202020204" pitchFamily="34" charset="0"/>
              </a:rPr>
              <a:t>2021.12.7</a:t>
            </a:r>
            <a:endParaRPr lang="zh-CN" altLang="en-US" sz="4000" b="1" cap="all" dirty="0">
              <a:solidFill>
                <a:schemeClr val="accent1"/>
              </a:solidFill>
              <a:latin typeface="Dotum" pitchFamily="34" charset="-127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1"/>
          <p:cNvSpPr txBox="1"/>
          <p:nvPr/>
        </p:nvSpPr>
        <p:spPr>
          <a:xfrm>
            <a:off x="3365261" y="2206352"/>
            <a:ext cx="2088583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指導老師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黃三益 教授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145587" y="843558"/>
            <a:ext cx="7988017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1600" b="1" dirty="0">
                <a:solidFill>
                  <a:schemeClr val="accent5"/>
                </a:solidFill>
              </a:rPr>
              <a:t>訓練後</a:t>
            </a:r>
            <a:r>
              <a:rPr lang="zh-TW" altLang="zh-TW" sz="1600" b="1" dirty="0">
                <a:solidFill>
                  <a:schemeClr val="accent5"/>
                </a:solidFill>
              </a:rPr>
              <a:t>模型的精確度、精確率、召回率及</a:t>
            </a:r>
            <a:r>
              <a:rPr lang="en-US" altLang="zh-TW" sz="1600" b="1" dirty="0">
                <a:solidFill>
                  <a:schemeClr val="accent5"/>
                </a:solidFill>
              </a:rPr>
              <a:t>F1</a:t>
            </a:r>
            <a:r>
              <a:rPr lang="zh-TW" altLang="zh-TW" sz="1600" b="1" dirty="0">
                <a:solidFill>
                  <a:schemeClr val="accent5"/>
                </a:solidFill>
              </a:rPr>
              <a:t>皆大於</a:t>
            </a:r>
            <a:r>
              <a:rPr lang="en-US" altLang="zh-TW" sz="1600" b="1" dirty="0">
                <a:solidFill>
                  <a:schemeClr val="accent5"/>
                </a:solidFill>
              </a:rPr>
              <a:t>85%</a:t>
            </a:r>
            <a:endParaRPr lang="zh-TW" altLang="zh-TW" sz="16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b="1" dirty="0">
              <a:ln/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285815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三、</a:t>
            </a:r>
            <a:r>
              <a:rPr lang="en-US" altLang="zh-TW" sz="1600" b="1" dirty="0">
                <a:solidFill>
                  <a:schemeClr val="accent6"/>
                </a:solidFill>
              </a:rPr>
              <a:t>Naïve Bayes</a:t>
            </a:r>
            <a:r>
              <a:rPr lang="zh-TW" altLang="en-US" sz="1600" b="1" dirty="0">
                <a:solidFill>
                  <a:schemeClr val="accent6"/>
                </a:solidFill>
              </a:rPr>
              <a:t>模型訓練結果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10" name="圖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7" y="1563638"/>
            <a:ext cx="6728385" cy="30456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9632" y="2571750"/>
            <a:ext cx="626469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670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1977975" cy="92743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TW" altLang="en-US" sz="3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樣本預測</a:t>
            </a:r>
            <a:endParaRPr lang="en-US" altLang="zh-CN" sz="3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5357" y="2822911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Sample Prediction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0541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145587" y="843558"/>
            <a:ext cx="7988017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TW" altLang="zh-TW" sz="1600" dirty="0">
                <a:solidFill>
                  <a:schemeClr val="accent5"/>
                </a:solidFill>
              </a:rPr>
              <a:t>接著使用工作流程平台的蘋果日報爬蟲元件爬取</a:t>
            </a:r>
            <a:r>
              <a:rPr lang="en-US" altLang="zh-TW" sz="1600" dirty="0">
                <a:solidFill>
                  <a:schemeClr val="accent5"/>
                </a:solidFill>
              </a:rPr>
              <a:t>2021/11/30~2021/12/03</a:t>
            </a:r>
            <a:r>
              <a:rPr lang="zh-TW" altLang="zh-TW" sz="1600" dirty="0">
                <a:solidFill>
                  <a:schemeClr val="accent5"/>
                </a:solidFill>
              </a:rPr>
              <a:t>、關鍵字為</a:t>
            </a:r>
            <a:r>
              <a:rPr lang="en-US" altLang="zh-TW" sz="1600" dirty="0">
                <a:solidFill>
                  <a:schemeClr val="accent5"/>
                </a:solidFill>
              </a:rPr>
              <a:t>: </a:t>
            </a:r>
            <a:r>
              <a:rPr lang="zh-TW" altLang="zh-TW" sz="1600" dirty="0">
                <a:solidFill>
                  <a:schemeClr val="accent5"/>
                </a:solidFill>
              </a:rPr>
              <a:t>高嘉瑜、林秉樞的字詞，共計</a:t>
            </a:r>
            <a:r>
              <a:rPr lang="en-US" altLang="zh-TW" sz="1600" dirty="0">
                <a:solidFill>
                  <a:schemeClr val="accent5"/>
                </a:solidFill>
              </a:rPr>
              <a:t>277</a:t>
            </a:r>
            <a:r>
              <a:rPr lang="zh-TW" altLang="zh-TW" sz="1600" dirty="0">
                <a:solidFill>
                  <a:schemeClr val="accent5"/>
                </a:solidFill>
              </a:rPr>
              <a:t>篇文章</a:t>
            </a:r>
          </a:p>
          <a:p>
            <a:endParaRPr lang="zh-TW" altLang="zh-TW" sz="16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b="1" dirty="0">
              <a:ln/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210794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一、預測樣本資料處理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7" y="1491630"/>
            <a:ext cx="5003800" cy="84455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7" y="2983399"/>
            <a:ext cx="5846445" cy="2117090"/>
          </a:xfrm>
          <a:prstGeom prst="rect">
            <a:avLst/>
          </a:prstGeom>
        </p:spPr>
      </p:pic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1155983" y="2643758"/>
            <a:ext cx="7988017" cy="4946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TW" altLang="zh-TW" sz="1600" dirty="0">
                <a:solidFill>
                  <a:schemeClr val="accent5"/>
                </a:solidFill>
              </a:rPr>
              <a:t>將從蘋果日報爬蟲元件爬取的</a:t>
            </a:r>
            <a:r>
              <a:rPr lang="en-US" altLang="zh-TW" sz="1600" dirty="0">
                <a:solidFill>
                  <a:schemeClr val="accent5"/>
                </a:solidFill>
              </a:rPr>
              <a:t>277</a:t>
            </a:r>
            <a:r>
              <a:rPr lang="zh-TW" altLang="zh-TW" sz="1600" dirty="0">
                <a:solidFill>
                  <a:schemeClr val="accent5"/>
                </a:solidFill>
              </a:rPr>
              <a:t>篇文章輸入訓練好的情緒分類器進行正負面情緒</a:t>
            </a:r>
            <a:r>
              <a:rPr lang="zh-TW" altLang="en-US" sz="1600" dirty="0">
                <a:solidFill>
                  <a:schemeClr val="accent5"/>
                </a:solidFill>
              </a:rPr>
              <a:t>預測</a:t>
            </a:r>
            <a:endParaRPr lang="zh-TW" altLang="zh-TW" sz="16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b="1" dirty="0">
              <a:ln/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127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303127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TW" altLang="en-US" sz="1600" b="1" dirty="0">
                <a:solidFill>
                  <a:schemeClr val="accent6"/>
                </a:solidFill>
              </a:rPr>
              <a:t>二、</a:t>
            </a:r>
            <a:r>
              <a:rPr lang="zh-TW" altLang="en-US" sz="1600" dirty="0">
                <a:solidFill>
                  <a:schemeClr val="accent2"/>
                </a:solidFill>
              </a:rPr>
              <a:t>將蘋果日報產出的</a:t>
            </a:r>
            <a:r>
              <a:rPr lang="en-US" altLang="zh-TW" sz="1600" dirty="0">
                <a:solidFill>
                  <a:schemeClr val="accent2"/>
                </a:solidFill>
              </a:rPr>
              <a:t>CSV</a:t>
            </a:r>
            <a:r>
              <a:rPr lang="zh-TW" altLang="en-US" sz="1600" dirty="0">
                <a:solidFill>
                  <a:schemeClr val="accent2"/>
                </a:solidFill>
              </a:rPr>
              <a:t>檔匯入</a:t>
            </a:r>
            <a:endParaRPr lang="zh-TW" altLang="zh-TW" sz="1600" b="1" dirty="0">
              <a:solidFill>
                <a:schemeClr val="accent2"/>
              </a:solidFill>
            </a:endParaRPr>
          </a:p>
        </p:txBody>
      </p:sp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5172"/>
            <a:ext cx="6479540" cy="1282065"/>
          </a:xfrm>
          <a:prstGeom prst="rect">
            <a:avLst/>
          </a:prstGeom>
        </p:spPr>
      </p:pic>
      <p:sp>
        <p:nvSpPr>
          <p:cNvPr id="10" name="語音泡泡: 橢圓形 34"/>
          <p:cNvSpPr/>
          <p:nvPr/>
        </p:nvSpPr>
        <p:spPr>
          <a:xfrm>
            <a:off x="1585645" y="1482099"/>
            <a:ext cx="2625725" cy="327025"/>
          </a:xfrm>
          <a:prstGeom prst="wedgeEllipseCallout">
            <a:avLst>
              <a:gd name="adj1" fmla="val -44753"/>
              <a:gd name="adj2" fmla="val 60633"/>
            </a:avLst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zh-TW" sz="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將從蘋果日報爬取的</a:t>
            </a:r>
            <a:r>
              <a:rPr lang="en-US" sz="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277</a:t>
            </a:r>
            <a:r>
              <a:rPr lang="zh-TW" sz="8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篇文章輸入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3804"/>
            <a:ext cx="6479540" cy="28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33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043608" y="843558"/>
            <a:ext cx="798801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TW" altLang="zh-TW" sz="1600" dirty="0">
                <a:solidFill>
                  <a:schemeClr val="accent5"/>
                </a:solidFill>
              </a:rPr>
              <a:t>使用標記好正負面情緒的</a:t>
            </a:r>
            <a:r>
              <a:rPr lang="en-US" altLang="zh-TW" sz="1600" dirty="0">
                <a:solidFill>
                  <a:schemeClr val="accent5"/>
                </a:solidFill>
              </a:rPr>
              <a:t>CSV</a:t>
            </a:r>
            <a:r>
              <a:rPr lang="zh-TW" altLang="zh-TW" sz="1600" dirty="0">
                <a:solidFill>
                  <a:schemeClr val="accent5"/>
                </a:solidFill>
              </a:rPr>
              <a:t>檔匯入工作流程平台進行資料清理</a:t>
            </a:r>
            <a:r>
              <a:rPr lang="en-US" altLang="zh-TW" sz="1600" dirty="0">
                <a:solidFill>
                  <a:schemeClr val="accent5"/>
                </a:solidFill>
              </a:rPr>
              <a:t>(</a:t>
            </a:r>
            <a:r>
              <a:rPr lang="zh-TW" altLang="zh-TW" sz="1600" dirty="0">
                <a:solidFill>
                  <a:schemeClr val="accent5"/>
                </a:solidFill>
              </a:rPr>
              <a:t>替換字串、中文斷詞及清除停用字</a:t>
            </a:r>
            <a:r>
              <a:rPr lang="en-US" altLang="zh-TW" sz="1600" dirty="0">
                <a:solidFill>
                  <a:schemeClr val="accent5"/>
                </a:solidFill>
              </a:rPr>
              <a:t>)</a:t>
            </a:r>
            <a:r>
              <a:rPr lang="zh-TW" altLang="zh-TW" sz="1600" dirty="0">
                <a:solidFill>
                  <a:schemeClr val="accent5"/>
                </a:solidFill>
              </a:rPr>
              <a:t>，其中「馬文鈺」斷詞會斷為「馬文」、「鈺」，所以提高馬文鈺的權重為</a:t>
            </a:r>
            <a:r>
              <a:rPr lang="en-US" altLang="zh-TW" sz="1600" dirty="0">
                <a:solidFill>
                  <a:schemeClr val="accent5"/>
                </a:solidFill>
              </a:rPr>
              <a:t>1000</a:t>
            </a:r>
            <a:r>
              <a:rPr lang="zh-TW" altLang="zh-TW" sz="1600" dirty="0">
                <a:solidFill>
                  <a:schemeClr val="accent5"/>
                </a:solidFill>
              </a:rPr>
              <a:t>。</a:t>
            </a:r>
            <a:endParaRPr lang="zh-CN" altLang="en-US" sz="1200" b="1" dirty="0">
              <a:ln/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191558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三、資料處理及預測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0B2B46-3C02-4077-B1BD-B31371EC9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44175"/>
            <a:ext cx="7938843" cy="2809781"/>
          </a:xfrm>
          <a:prstGeom prst="rect">
            <a:avLst/>
          </a:prstGeom>
        </p:spPr>
      </p:pic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E5B55A7D-DD10-4C6B-9D9C-41CA873542B6}"/>
              </a:ext>
            </a:extLst>
          </p:cNvPr>
          <p:cNvSpPr/>
          <p:nvPr/>
        </p:nvSpPr>
        <p:spPr>
          <a:xfrm>
            <a:off x="3059832" y="3474697"/>
            <a:ext cx="2160240" cy="864096"/>
          </a:xfrm>
          <a:prstGeom prst="wedgeRectCallout">
            <a:avLst>
              <a:gd name="adj1" fmla="val 80926"/>
              <a:gd name="adj2" fmla="val 276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/>
              <a:t>預測結果有</a:t>
            </a:r>
            <a:r>
              <a:rPr lang="en-US" altLang="zh-TW" sz="1200" dirty="0"/>
              <a:t>149</a:t>
            </a:r>
            <a:r>
              <a:rPr lang="zh-TW" altLang="en-US" sz="1200" dirty="0"/>
              <a:t>篇負面文章、</a:t>
            </a:r>
            <a:r>
              <a:rPr lang="en-US" altLang="zh-TW" sz="1200" dirty="0"/>
              <a:t>128</a:t>
            </a:r>
            <a:r>
              <a:rPr lang="zh-TW" altLang="en-US" sz="1200" dirty="0"/>
              <a:t>篇正面文章</a:t>
            </a:r>
          </a:p>
        </p:txBody>
      </p:sp>
    </p:spTree>
    <p:extLst>
      <p:ext uri="{BB962C8B-B14F-4D97-AF65-F5344CB8AC3E}">
        <p14:creationId xmlns:p14="http://schemas.microsoft.com/office/powerpoint/2010/main" val="32501682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043608" y="843558"/>
            <a:ext cx="7988017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TW" altLang="en-US" sz="1600" dirty="0">
                <a:solidFill>
                  <a:schemeClr val="accent5"/>
                </a:solidFill>
              </a:rPr>
              <a:t>使用從蘋果日報爬蟲元件爬取的</a:t>
            </a:r>
            <a:r>
              <a:rPr lang="en-US" altLang="zh-TW" sz="1600" dirty="0">
                <a:solidFill>
                  <a:schemeClr val="accent5"/>
                </a:solidFill>
              </a:rPr>
              <a:t>277</a:t>
            </a:r>
            <a:r>
              <a:rPr lang="zh-TW" altLang="en-US" sz="1600" dirty="0">
                <a:solidFill>
                  <a:schemeClr val="accent5"/>
                </a:solidFill>
              </a:rPr>
              <a:t>篇文章，進行替換字串、中文斷詞、清除停用字後，輸入</a:t>
            </a:r>
            <a:r>
              <a:rPr lang="en-US" altLang="zh-TW" sz="1600" dirty="0">
                <a:solidFill>
                  <a:schemeClr val="accent5"/>
                </a:solidFill>
              </a:rPr>
              <a:t>Corpus Based</a:t>
            </a:r>
            <a:r>
              <a:rPr lang="zh-TW" altLang="en-US" sz="1600" dirty="0">
                <a:solidFill>
                  <a:schemeClr val="accent5"/>
                </a:solidFill>
              </a:rPr>
              <a:t>情緒分析元件進行分析，得到</a:t>
            </a:r>
            <a:r>
              <a:rPr lang="en-US" altLang="zh-TW" sz="1600" dirty="0">
                <a:solidFill>
                  <a:schemeClr val="accent5"/>
                </a:solidFill>
              </a:rPr>
              <a:t>225</a:t>
            </a:r>
            <a:r>
              <a:rPr lang="zh-TW" altLang="en-US" sz="1600" dirty="0">
                <a:solidFill>
                  <a:schemeClr val="accent5"/>
                </a:solidFill>
              </a:rPr>
              <a:t>篇負向情緒數、</a:t>
            </a:r>
            <a:r>
              <a:rPr lang="en-US" altLang="zh-TW" sz="1600" dirty="0">
                <a:solidFill>
                  <a:schemeClr val="accent5"/>
                </a:solidFill>
              </a:rPr>
              <a:t>0</a:t>
            </a:r>
            <a:r>
              <a:rPr lang="zh-TW" altLang="en-US" sz="1600" dirty="0">
                <a:solidFill>
                  <a:schemeClr val="accent5"/>
                </a:solidFill>
              </a:rPr>
              <a:t>篇正向情緒數、</a:t>
            </a:r>
            <a:r>
              <a:rPr lang="en-US" altLang="zh-TW" sz="1600" dirty="0">
                <a:solidFill>
                  <a:schemeClr val="accent5"/>
                </a:solidFill>
              </a:rPr>
              <a:t>52</a:t>
            </a:r>
            <a:r>
              <a:rPr lang="zh-TW" altLang="en-US" sz="1600" dirty="0">
                <a:solidFill>
                  <a:schemeClr val="accent5"/>
                </a:solidFill>
              </a:rPr>
              <a:t>篇與情緒無關的文章，結果如下，將這</a:t>
            </a:r>
            <a:r>
              <a:rPr lang="en-US" altLang="zh-TW" sz="1600" dirty="0">
                <a:solidFill>
                  <a:schemeClr val="accent5"/>
                </a:solidFill>
              </a:rPr>
              <a:t>225</a:t>
            </a:r>
            <a:r>
              <a:rPr lang="zh-TW" altLang="en-US" sz="1600" dirty="0">
                <a:solidFill>
                  <a:schemeClr val="accent5"/>
                </a:solidFill>
              </a:rPr>
              <a:t>筆輸出為</a:t>
            </a:r>
            <a:r>
              <a:rPr lang="en-US" altLang="zh-TW" sz="1600" dirty="0">
                <a:solidFill>
                  <a:schemeClr val="accent5"/>
                </a:solidFill>
              </a:rPr>
              <a:t>violence_3.csv</a:t>
            </a:r>
            <a:r>
              <a:rPr lang="zh-TW" altLang="en-US" sz="1600" dirty="0">
                <a:solidFill>
                  <a:schemeClr val="accent5"/>
                </a:solidFill>
              </a:rPr>
              <a:t>，並丟入我們建好的情緒分類器進行分類預測，結果</a:t>
            </a:r>
            <a:r>
              <a:rPr lang="en-US" altLang="zh-TW" sz="1600" dirty="0">
                <a:solidFill>
                  <a:schemeClr val="accent5"/>
                </a:solidFill>
              </a:rPr>
              <a:t>225</a:t>
            </a:r>
            <a:r>
              <a:rPr lang="zh-TW" altLang="en-US" sz="1600" dirty="0">
                <a:solidFill>
                  <a:schemeClr val="accent5"/>
                </a:solidFill>
              </a:rPr>
              <a:t>篇文章，預測</a:t>
            </a:r>
            <a:r>
              <a:rPr lang="en-US" altLang="zh-TW" sz="1600" dirty="0">
                <a:solidFill>
                  <a:schemeClr val="accent5"/>
                </a:solidFill>
              </a:rPr>
              <a:t>124</a:t>
            </a:r>
            <a:r>
              <a:rPr lang="zh-TW" altLang="en-US" sz="1600" dirty="0">
                <a:solidFill>
                  <a:schemeClr val="accent5"/>
                </a:solidFill>
              </a:rPr>
              <a:t>筆為負面文章、</a:t>
            </a:r>
            <a:r>
              <a:rPr lang="en-US" altLang="zh-TW" sz="1600" dirty="0">
                <a:solidFill>
                  <a:schemeClr val="accent5"/>
                </a:solidFill>
              </a:rPr>
              <a:t>101</a:t>
            </a:r>
            <a:r>
              <a:rPr lang="zh-TW" altLang="en-US" sz="1600" dirty="0">
                <a:solidFill>
                  <a:schemeClr val="accent5"/>
                </a:solidFill>
              </a:rPr>
              <a:t>筆為正面文章，與</a:t>
            </a:r>
            <a:r>
              <a:rPr lang="en-US" altLang="zh-TW" sz="1600" dirty="0">
                <a:solidFill>
                  <a:schemeClr val="accent5"/>
                </a:solidFill>
              </a:rPr>
              <a:t>Corpus Based</a:t>
            </a:r>
            <a:r>
              <a:rPr lang="zh-TW" altLang="en-US" sz="1600" dirty="0">
                <a:solidFill>
                  <a:schemeClr val="accent5"/>
                </a:solidFill>
              </a:rPr>
              <a:t>情緒分析元件判定有</a:t>
            </a:r>
            <a:r>
              <a:rPr lang="en-US" altLang="zh-TW" sz="1600" dirty="0">
                <a:solidFill>
                  <a:schemeClr val="accent5"/>
                </a:solidFill>
              </a:rPr>
              <a:t>225</a:t>
            </a:r>
            <a:r>
              <a:rPr lang="zh-TW" altLang="en-US" sz="1600" dirty="0">
                <a:solidFill>
                  <a:schemeClr val="accent5"/>
                </a:solidFill>
              </a:rPr>
              <a:t>篇負面文章有所差異。</a:t>
            </a:r>
            <a:endParaRPr lang="zh-CN" altLang="en-US" sz="1200" b="1" dirty="0">
              <a:ln/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754373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四、使用</a:t>
            </a:r>
            <a:r>
              <a:rPr lang="en-US" altLang="zh-TW" sz="1600" b="1" dirty="0">
                <a:solidFill>
                  <a:schemeClr val="accent6"/>
                </a:solidFill>
              </a:rPr>
              <a:t>Corpus Based</a:t>
            </a:r>
            <a:r>
              <a:rPr lang="zh-TW" altLang="en-US" sz="1600" b="1" dirty="0">
                <a:solidFill>
                  <a:schemeClr val="accent6"/>
                </a:solidFill>
              </a:rPr>
              <a:t>情緒分析元件從</a:t>
            </a:r>
            <a:r>
              <a:rPr lang="en-US" altLang="zh-TW" sz="1600" b="1" dirty="0">
                <a:solidFill>
                  <a:schemeClr val="accent6"/>
                </a:solidFill>
              </a:rPr>
              <a:t>277</a:t>
            </a:r>
            <a:r>
              <a:rPr lang="zh-TW" altLang="en-US" sz="1600" b="1" dirty="0">
                <a:solidFill>
                  <a:schemeClr val="accent6"/>
                </a:solidFill>
              </a:rPr>
              <a:t>篇文章挑選出正面及負面文章進行比對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B545F43-E5F0-479F-8DA9-DF601EC90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0" y="2297052"/>
            <a:ext cx="4176464" cy="254999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4BEC9E-E5CB-4F0D-BB19-E5BC99D78D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01971"/>
            <a:ext cx="4318385" cy="254999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56032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692082" cy="92743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TW" altLang="en-US" sz="3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圖形化結果</a:t>
            </a:r>
            <a:endParaRPr lang="en-US" altLang="zh-CN" sz="3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05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05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283204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Graphical results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23870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231313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四、網路圖與相關性矩陣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2" y="741227"/>
            <a:ext cx="5040560" cy="2051757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06991"/>
            <a:ext cx="4177644" cy="20125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98" y="728269"/>
            <a:ext cx="2950920" cy="211771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73" y="2872608"/>
            <a:ext cx="2714307" cy="214695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4572000" y="1923678"/>
            <a:ext cx="13449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422881" y="4155926"/>
            <a:ext cx="21572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823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169758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四、關聯式文字雲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7574"/>
            <a:ext cx="7920880" cy="3960440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6300192" y="1707654"/>
            <a:ext cx="1440160" cy="108012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033268" y="2211710"/>
            <a:ext cx="1440160" cy="10801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372200" y="4083918"/>
            <a:ext cx="1080120" cy="72008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35896" y="3795886"/>
            <a:ext cx="1440160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043608" y="734811"/>
            <a:ext cx="798801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TW" altLang="en-US" sz="1600" dirty="0">
                <a:solidFill>
                  <a:schemeClr val="accent5"/>
                </a:solidFill>
              </a:rPr>
              <a:t>進行關聯式文字雲分類，將具有關聯的詞彙聚集分類在一起</a:t>
            </a:r>
            <a:endParaRPr lang="zh-CN" altLang="en-US" sz="1200" b="1" dirty="0">
              <a:ln/>
              <a:solidFill>
                <a:schemeClr val="accent5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045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 animBg="1"/>
      <p:bldP spid="8" grpId="0" animBg="1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227211" cy="92743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TW" altLang="en-US" sz="3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小組結論</a:t>
            </a:r>
            <a:endParaRPr lang="en-US" altLang="zh-CN" sz="3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06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06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39940" y="2809264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 conclusion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3485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SubTitle_1"/>
          <p:cNvSpPr/>
          <p:nvPr>
            <p:custDataLst>
              <p:tags r:id="rId1"/>
            </p:custDataLst>
          </p:nvPr>
        </p:nvSpPr>
        <p:spPr>
          <a:xfrm>
            <a:off x="3334277" y="1493883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資料集說明    </a:t>
            </a:r>
            <a:r>
              <a:rPr lang="en-US" altLang="zh-TW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</a:t>
            </a:r>
            <a:r>
              <a:rPr lang="zh-TW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description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Other_1"/>
          <p:cNvSpPr/>
          <p:nvPr>
            <p:custDataLst>
              <p:tags r:id="rId2"/>
            </p:custDataLst>
          </p:nvPr>
        </p:nvSpPr>
        <p:spPr>
          <a:xfrm>
            <a:off x="2736680" y="1474836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SubTitle_2"/>
          <p:cNvSpPr/>
          <p:nvPr>
            <p:custDataLst>
              <p:tags r:id="rId3"/>
            </p:custDataLst>
          </p:nvPr>
        </p:nvSpPr>
        <p:spPr>
          <a:xfrm>
            <a:off x="3334277" y="2077228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作業流程說明    </a:t>
            </a:r>
            <a:r>
              <a:rPr lang="en-US" altLang="zh-TW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flow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MH_Other_2"/>
          <p:cNvSpPr/>
          <p:nvPr>
            <p:custDataLst>
              <p:tags r:id="rId4"/>
            </p:custDataLst>
          </p:nvPr>
        </p:nvSpPr>
        <p:spPr>
          <a:xfrm>
            <a:off x="2736680" y="2058178"/>
            <a:ext cx="732114" cy="494055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MH_SubTitle_3"/>
          <p:cNvSpPr/>
          <p:nvPr>
            <p:custDataLst>
              <p:tags r:id="rId5"/>
            </p:custDataLst>
          </p:nvPr>
        </p:nvSpPr>
        <p:spPr>
          <a:xfrm>
            <a:off x="3334277" y="2659378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建立模型及分析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 analysis 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Other_3"/>
          <p:cNvSpPr/>
          <p:nvPr>
            <p:custDataLst>
              <p:tags r:id="rId6"/>
            </p:custDataLst>
          </p:nvPr>
        </p:nvSpPr>
        <p:spPr>
          <a:xfrm>
            <a:off x="2736680" y="2641521"/>
            <a:ext cx="732114" cy="494055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SubTitle_4"/>
          <p:cNvSpPr/>
          <p:nvPr>
            <p:custDataLst>
              <p:tags r:id="rId7"/>
            </p:custDataLst>
          </p:nvPr>
        </p:nvSpPr>
        <p:spPr>
          <a:xfrm>
            <a:off x="3334277" y="3242719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樣本預測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Sample prediction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Other_4"/>
          <p:cNvSpPr/>
          <p:nvPr>
            <p:custDataLst>
              <p:tags r:id="rId8"/>
            </p:custDataLst>
          </p:nvPr>
        </p:nvSpPr>
        <p:spPr>
          <a:xfrm>
            <a:off x="2736680" y="3223673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s_2"/>
          <p:cNvSpPr/>
          <p:nvPr>
            <p:custDataLst>
              <p:tags r:id="rId9"/>
            </p:custDataLst>
          </p:nvPr>
        </p:nvSpPr>
        <p:spPr>
          <a:xfrm>
            <a:off x="753" y="550115"/>
            <a:ext cx="1038442" cy="355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s_1"/>
          <p:cNvSpPr txBox="1"/>
          <p:nvPr>
            <p:custDataLst>
              <p:tags r:id="rId10"/>
            </p:custDataLst>
          </p:nvPr>
        </p:nvSpPr>
        <p:spPr>
          <a:xfrm>
            <a:off x="1129508" y="521148"/>
            <a:ext cx="811807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r>
              <a:rPr lang="zh-TW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s_2"/>
          <p:cNvSpPr txBox="1"/>
          <p:nvPr>
            <p:custDataLst>
              <p:tags r:id="rId11"/>
            </p:custDataLst>
          </p:nvPr>
        </p:nvSpPr>
        <p:spPr>
          <a:xfrm>
            <a:off x="610286" y="955445"/>
            <a:ext cx="1850251" cy="3539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Others_2"/>
          <p:cNvSpPr/>
          <p:nvPr>
            <p:custDataLst>
              <p:tags r:id="rId12"/>
            </p:custDataLst>
          </p:nvPr>
        </p:nvSpPr>
        <p:spPr>
          <a:xfrm>
            <a:off x="2077639" y="550115"/>
            <a:ext cx="7065860" cy="3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SubTitle_4"/>
          <p:cNvSpPr/>
          <p:nvPr>
            <p:custDataLst>
              <p:tags r:id="rId13"/>
            </p:custDataLst>
          </p:nvPr>
        </p:nvSpPr>
        <p:spPr>
          <a:xfrm>
            <a:off x="3334277" y="3832552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圖形化結果</a:t>
            </a:r>
            <a:r>
              <a:rPr lang="en-US" altLang="zh-TW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Graphical results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4"/>
          <p:cNvSpPr/>
          <p:nvPr>
            <p:custDataLst>
              <p:tags r:id="rId14"/>
            </p:custDataLst>
          </p:nvPr>
        </p:nvSpPr>
        <p:spPr>
          <a:xfrm>
            <a:off x="2736680" y="3813506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4"/>
          <p:cNvSpPr/>
          <p:nvPr>
            <p:custDataLst>
              <p:tags r:id="rId15"/>
            </p:custDataLst>
          </p:nvPr>
        </p:nvSpPr>
        <p:spPr>
          <a:xfrm>
            <a:off x="3314520" y="4327798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lvl="0" algn="ctr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小組結論</a:t>
            </a:r>
            <a:r>
              <a:rPr lang="en-US" altLang="zh-TW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 conclusion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_4"/>
          <p:cNvSpPr/>
          <p:nvPr>
            <p:custDataLst>
              <p:tags r:id="rId16"/>
            </p:custDataLst>
          </p:nvPr>
        </p:nvSpPr>
        <p:spPr>
          <a:xfrm>
            <a:off x="2716923" y="4308752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517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1"/>
          <p:cNvSpPr txBox="1"/>
          <p:nvPr/>
        </p:nvSpPr>
        <p:spPr>
          <a:xfrm>
            <a:off x="108444" y="880651"/>
            <a:ext cx="8933701" cy="133109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1100" dirty="0">
                <a:solidFill>
                  <a:schemeClr val="accent5"/>
                </a:solidFill>
              </a:rPr>
              <a:t>本次作業本小組擬訓練一個判斷正負面情緒的分類器，使用</a:t>
            </a:r>
            <a:r>
              <a:rPr lang="en-US" altLang="zh-TW" sz="1100" dirty="0">
                <a:solidFill>
                  <a:schemeClr val="accent5"/>
                </a:solidFill>
              </a:rPr>
              <a:t>PTT</a:t>
            </a:r>
            <a:r>
              <a:rPr lang="zh-TW" altLang="zh-TW" sz="1100" dirty="0">
                <a:solidFill>
                  <a:schemeClr val="accent5"/>
                </a:solidFill>
              </a:rPr>
              <a:t>爬取的</a:t>
            </a:r>
            <a:r>
              <a:rPr lang="en-US" altLang="zh-TW" sz="1100" dirty="0">
                <a:solidFill>
                  <a:schemeClr val="accent5"/>
                </a:solidFill>
              </a:rPr>
              <a:t>1128</a:t>
            </a:r>
            <a:r>
              <a:rPr lang="zh-TW" altLang="zh-TW" sz="1100" dirty="0">
                <a:solidFill>
                  <a:schemeClr val="accent5"/>
                </a:solidFill>
              </a:rPr>
              <a:t>文章，由於每篇文章並未標記是正面、負面或中性文章，所以我們使用</a:t>
            </a:r>
            <a:r>
              <a:rPr lang="en-US" altLang="zh-TW" sz="1100" dirty="0">
                <a:solidFill>
                  <a:schemeClr val="accent5"/>
                </a:solidFill>
              </a:rPr>
              <a:t>Lexicon-based</a:t>
            </a:r>
            <a:r>
              <a:rPr lang="zh-TW" altLang="zh-TW" sz="1100" dirty="0">
                <a:solidFill>
                  <a:schemeClr val="accent5"/>
                </a:solidFill>
              </a:rPr>
              <a:t>情緒元件字典法計算情緒值，情緒值有小於</a:t>
            </a:r>
            <a:r>
              <a:rPr lang="en-US" altLang="zh-TW" sz="1100" dirty="0">
                <a:solidFill>
                  <a:schemeClr val="accent5"/>
                </a:solidFill>
              </a:rPr>
              <a:t>0</a:t>
            </a:r>
            <a:r>
              <a:rPr lang="zh-TW" altLang="zh-TW" sz="1100" dirty="0">
                <a:solidFill>
                  <a:schemeClr val="accent5"/>
                </a:solidFill>
              </a:rPr>
              <a:t>、等於</a:t>
            </a:r>
            <a:r>
              <a:rPr lang="en-US" altLang="zh-TW" sz="1100" dirty="0">
                <a:solidFill>
                  <a:schemeClr val="accent5"/>
                </a:solidFill>
              </a:rPr>
              <a:t>0</a:t>
            </a:r>
            <a:r>
              <a:rPr lang="zh-TW" altLang="zh-TW" sz="1100" dirty="0">
                <a:solidFill>
                  <a:schemeClr val="accent5"/>
                </a:solidFill>
              </a:rPr>
              <a:t>和大於</a:t>
            </a:r>
            <a:r>
              <a:rPr lang="en-US" altLang="zh-TW" sz="1100" dirty="0">
                <a:solidFill>
                  <a:schemeClr val="accent5"/>
                </a:solidFill>
              </a:rPr>
              <a:t>0</a:t>
            </a:r>
            <a:r>
              <a:rPr lang="zh-TW" altLang="zh-TW" sz="1100" dirty="0">
                <a:solidFill>
                  <a:schemeClr val="accent5"/>
                </a:solidFill>
              </a:rPr>
              <a:t>，一開始將大於</a:t>
            </a:r>
            <a:r>
              <a:rPr lang="en-US" altLang="zh-TW" sz="1100" dirty="0">
                <a:solidFill>
                  <a:schemeClr val="accent5"/>
                </a:solidFill>
              </a:rPr>
              <a:t>0</a:t>
            </a:r>
            <a:r>
              <a:rPr lang="zh-TW" altLang="zh-TW" sz="1100" dirty="0">
                <a:solidFill>
                  <a:schemeClr val="accent5"/>
                </a:solidFill>
              </a:rPr>
              <a:t>設為</a:t>
            </a:r>
            <a:r>
              <a:rPr lang="en-US" altLang="zh-TW" sz="1100" dirty="0">
                <a:solidFill>
                  <a:schemeClr val="accent5"/>
                </a:solidFill>
              </a:rPr>
              <a:t>positive</a:t>
            </a:r>
            <a:r>
              <a:rPr lang="zh-TW" altLang="zh-TW" sz="1100" dirty="0">
                <a:solidFill>
                  <a:schemeClr val="accent5"/>
                </a:solidFill>
              </a:rPr>
              <a:t>、等於</a:t>
            </a:r>
            <a:r>
              <a:rPr lang="en-US" altLang="zh-TW" sz="1100" dirty="0">
                <a:solidFill>
                  <a:schemeClr val="accent5"/>
                </a:solidFill>
              </a:rPr>
              <a:t>0</a:t>
            </a:r>
            <a:r>
              <a:rPr lang="zh-TW" altLang="zh-TW" sz="1100" dirty="0">
                <a:solidFill>
                  <a:schemeClr val="accent5"/>
                </a:solidFill>
              </a:rPr>
              <a:t>為</a:t>
            </a:r>
            <a:r>
              <a:rPr lang="en-US" altLang="zh-TW" sz="1100" dirty="0">
                <a:solidFill>
                  <a:schemeClr val="accent5"/>
                </a:solidFill>
              </a:rPr>
              <a:t>neutral</a:t>
            </a:r>
            <a:r>
              <a:rPr lang="zh-TW" altLang="zh-TW" sz="1100" dirty="0">
                <a:solidFill>
                  <a:schemeClr val="accent5"/>
                </a:solidFill>
              </a:rPr>
              <a:t>、小於</a:t>
            </a:r>
            <a:r>
              <a:rPr lang="en-US" altLang="zh-TW" sz="1100" dirty="0">
                <a:solidFill>
                  <a:schemeClr val="accent5"/>
                </a:solidFill>
              </a:rPr>
              <a:t>0</a:t>
            </a:r>
            <a:r>
              <a:rPr lang="zh-TW" altLang="zh-TW" sz="1100" dirty="0">
                <a:solidFill>
                  <a:schemeClr val="accent5"/>
                </a:solidFill>
              </a:rPr>
              <a:t>為</a:t>
            </a:r>
            <a:r>
              <a:rPr lang="en-US" altLang="zh-TW" sz="1100" dirty="0">
                <a:solidFill>
                  <a:schemeClr val="accent5"/>
                </a:solidFill>
              </a:rPr>
              <a:t>negative</a:t>
            </a:r>
            <a:r>
              <a:rPr lang="zh-TW" altLang="zh-TW" sz="1100" dirty="0">
                <a:solidFill>
                  <a:schemeClr val="accent5"/>
                </a:solidFill>
              </a:rPr>
              <a:t>，將刪除</a:t>
            </a:r>
            <a:r>
              <a:rPr lang="en-US" altLang="zh-TW" sz="1100" dirty="0">
                <a:solidFill>
                  <a:schemeClr val="accent5"/>
                </a:solidFill>
              </a:rPr>
              <a:t>neutral</a:t>
            </a:r>
            <a:r>
              <a:rPr lang="zh-TW" altLang="zh-TW" sz="1100" dirty="0">
                <a:solidFill>
                  <a:schemeClr val="accent5"/>
                </a:solidFill>
              </a:rPr>
              <a:t>的文章當作測試資料丟進工作流程平台去訓練模型，結果得到模型的精確度、精確率、召回率及</a:t>
            </a:r>
            <a:r>
              <a:rPr lang="en-US" altLang="zh-TW" sz="1100" dirty="0">
                <a:solidFill>
                  <a:schemeClr val="accent5"/>
                </a:solidFill>
              </a:rPr>
              <a:t>F1</a:t>
            </a:r>
            <a:r>
              <a:rPr lang="zh-TW" altLang="zh-TW" sz="1100" dirty="0">
                <a:solidFill>
                  <a:schemeClr val="accent5"/>
                </a:solidFill>
              </a:rPr>
              <a:t>都不高，後</a:t>
            </a:r>
            <a:r>
              <a:rPr lang="zh-TW" altLang="en-US" sz="1100" dirty="0">
                <a:solidFill>
                  <a:schemeClr val="accent5"/>
                </a:solidFill>
              </a:rPr>
              <a:t>來</a:t>
            </a:r>
            <a:r>
              <a:rPr lang="zh-TW" altLang="zh-TW" sz="1100" dirty="0">
                <a:solidFill>
                  <a:schemeClr val="accent5"/>
                </a:solidFill>
              </a:rPr>
              <a:t>將匯出的</a:t>
            </a:r>
            <a:r>
              <a:rPr lang="en-US" altLang="zh-TW" sz="1100" dirty="0">
                <a:solidFill>
                  <a:schemeClr val="accent5"/>
                </a:solidFill>
              </a:rPr>
              <a:t>csv</a:t>
            </a:r>
            <a:r>
              <a:rPr lang="zh-TW" altLang="zh-TW" sz="1100" dirty="0">
                <a:solidFill>
                  <a:schemeClr val="accent5"/>
                </a:solidFill>
              </a:rPr>
              <a:t>檔案的情緒值欄位，採用統計四分位數進行標記</a:t>
            </a:r>
            <a:r>
              <a:rPr lang="en-US" altLang="zh-TW" sz="1100" dirty="0">
                <a:solidFill>
                  <a:schemeClr val="accent5"/>
                </a:solidFill>
              </a:rPr>
              <a:t>positive</a:t>
            </a:r>
            <a:r>
              <a:rPr lang="zh-TW" altLang="zh-TW" sz="1100" dirty="0">
                <a:solidFill>
                  <a:schemeClr val="accent5"/>
                </a:solidFill>
              </a:rPr>
              <a:t>、</a:t>
            </a:r>
            <a:r>
              <a:rPr lang="en-US" altLang="zh-TW" sz="1100" dirty="0">
                <a:solidFill>
                  <a:schemeClr val="accent5"/>
                </a:solidFill>
              </a:rPr>
              <a:t>neutral</a:t>
            </a:r>
            <a:r>
              <a:rPr lang="zh-TW" altLang="zh-TW" sz="1100" dirty="0">
                <a:solidFill>
                  <a:schemeClr val="accent5"/>
                </a:solidFill>
              </a:rPr>
              <a:t>及</a:t>
            </a:r>
            <a:r>
              <a:rPr lang="en-US" altLang="zh-TW" sz="1100" dirty="0">
                <a:solidFill>
                  <a:schemeClr val="accent5"/>
                </a:solidFill>
              </a:rPr>
              <a:t>negative</a:t>
            </a:r>
            <a:r>
              <a:rPr lang="zh-TW" altLang="zh-TW" sz="1100" dirty="0">
                <a:solidFill>
                  <a:schemeClr val="accent5"/>
                </a:solidFill>
              </a:rPr>
              <a:t>，刪除</a:t>
            </a:r>
            <a:r>
              <a:rPr lang="en-US" altLang="zh-TW" sz="1100" dirty="0">
                <a:solidFill>
                  <a:schemeClr val="accent5"/>
                </a:solidFill>
              </a:rPr>
              <a:t>neutral</a:t>
            </a:r>
            <a:r>
              <a:rPr lang="zh-TW" altLang="zh-TW" sz="1100" dirty="0">
                <a:solidFill>
                  <a:schemeClr val="accent5"/>
                </a:solidFill>
              </a:rPr>
              <a:t>的文章再當作測試資料丟進工作流程平台去訓練模型，結果得到模型的精確度、精確率、召回率及</a:t>
            </a:r>
            <a:r>
              <a:rPr lang="en-US" altLang="zh-TW" sz="1100" dirty="0">
                <a:solidFill>
                  <a:schemeClr val="accent5"/>
                </a:solidFill>
              </a:rPr>
              <a:t>F1</a:t>
            </a:r>
            <a:r>
              <a:rPr lang="zh-TW" altLang="zh-TW" sz="1100" dirty="0">
                <a:solidFill>
                  <a:schemeClr val="accent5"/>
                </a:solidFill>
              </a:rPr>
              <a:t>大大提高，高於</a:t>
            </a:r>
            <a:r>
              <a:rPr lang="en-US" altLang="zh-TW" sz="1100" dirty="0">
                <a:solidFill>
                  <a:schemeClr val="accent5"/>
                </a:solidFill>
              </a:rPr>
              <a:t>80%</a:t>
            </a:r>
            <a:r>
              <a:rPr lang="zh-TW" altLang="zh-TW" sz="1100" dirty="0">
                <a:solidFill>
                  <a:schemeClr val="accent5"/>
                </a:solidFill>
              </a:rPr>
              <a:t>。</a:t>
            </a:r>
            <a:endParaRPr lang="en-GB" altLang="zh-CN" sz="1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41"/>
          <p:cNvSpPr txBox="1"/>
          <p:nvPr/>
        </p:nvSpPr>
        <p:spPr>
          <a:xfrm>
            <a:off x="97726" y="2620576"/>
            <a:ext cx="6490498" cy="215401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 lvl="0"/>
            <a:r>
              <a:rPr lang="zh-TW" altLang="zh-TW" sz="1000" dirty="0">
                <a:solidFill>
                  <a:schemeClr val="accent5"/>
                </a:solidFill>
              </a:rPr>
              <a:t>在建模的過程中，發現使用</a:t>
            </a:r>
            <a:r>
              <a:rPr lang="en-US" altLang="zh-TW" sz="1000" dirty="0">
                <a:solidFill>
                  <a:schemeClr val="accent5"/>
                </a:solidFill>
              </a:rPr>
              <a:t>Tree</a:t>
            </a:r>
            <a:r>
              <a:rPr lang="zh-TW" altLang="zh-TW" sz="1000" dirty="0">
                <a:solidFill>
                  <a:schemeClr val="accent5"/>
                </a:solidFill>
              </a:rPr>
              <a:t>的模型，模型的精確度、精確率、召回率及</a:t>
            </a:r>
            <a:r>
              <a:rPr lang="en-US" altLang="zh-TW" sz="1000" dirty="0">
                <a:solidFill>
                  <a:schemeClr val="accent5"/>
                </a:solidFill>
              </a:rPr>
              <a:t>F1</a:t>
            </a:r>
            <a:r>
              <a:rPr lang="zh-TW" altLang="zh-TW" sz="1000" dirty="0">
                <a:solidFill>
                  <a:schemeClr val="accent5"/>
                </a:solidFill>
              </a:rPr>
              <a:t>較</a:t>
            </a:r>
            <a:r>
              <a:rPr lang="en-US" altLang="zh-TW" sz="1000" dirty="0">
                <a:solidFill>
                  <a:schemeClr val="accent5"/>
                </a:solidFill>
              </a:rPr>
              <a:t>SVC</a:t>
            </a:r>
            <a:r>
              <a:rPr lang="zh-TW" altLang="zh-TW" sz="1000" dirty="0">
                <a:solidFill>
                  <a:schemeClr val="accent5"/>
                </a:solidFill>
              </a:rPr>
              <a:t>模型表現更好</a:t>
            </a:r>
            <a:r>
              <a:rPr lang="zh-TW" altLang="zh-TW" sz="1000" dirty="0"/>
              <a:t>。</a:t>
            </a:r>
          </a:p>
        </p:txBody>
      </p:sp>
      <p:sp>
        <p:nvSpPr>
          <p:cNvPr id="16" name="TextBox 170"/>
          <p:cNvSpPr txBox="1"/>
          <p:nvPr/>
        </p:nvSpPr>
        <p:spPr>
          <a:xfrm>
            <a:off x="97726" y="2300062"/>
            <a:ext cx="1728161" cy="305460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調整元件參數</a:t>
            </a:r>
            <a:r>
              <a:rPr lang="en-US" altLang="zh-TW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112492" y="3347560"/>
            <a:ext cx="5683643" cy="246179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 lvl="0"/>
            <a:r>
              <a:rPr lang="zh-TW" altLang="zh-TW" sz="1200" dirty="0">
                <a:solidFill>
                  <a:schemeClr val="accent5"/>
                </a:solidFill>
              </a:rPr>
              <a:t>從字詞網路圖可以清楚的看出家暴主角的人際關係、職業及發生的事件</a:t>
            </a:r>
            <a:r>
              <a:rPr lang="en-US" altLang="zh-TW" sz="1200" dirty="0">
                <a:solidFill>
                  <a:schemeClr val="accent5"/>
                </a:solidFill>
              </a:rPr>
              <a:t>(</a:t>
            </a:r>
            <a:r>
              <a:rPr lang="zh-TW" altLang="zh-TW" sz="1200" dirty="0">
                <a:solidFill>
                  <a:schemeClr val="accent5"/>
                </a:solidFill>
              </a:rPr>
              <a:t>家暴</a:t>
            </a:r>
            <a:r>
              <a:rPr lang="en-US" altLang="zh-TW" sz="1200" dirty="0">
                <a:solidFill>
                  <a:schemeClr val="accent5"/>
                </a:solidFill>
              </a:rPr>
              <a:t>)</a:t>
            </a:r>
            <a:r>
              <a:rPr lang="zh-TW" altLang="zh-TW" sz="1200" dirty="0">
                <a:solidFill>
                  <a:schemeClr val="accent5"/>
                </a:solidFill>
              </a:rPr>
              <a:t>。</a:t>
            </a:r>
          </a:p>
        </p:txBody>
      </p:sp>
      <p:sp>
        <p:nvSpPr>
          <p:cNvPr id="19" name="TextBox 41"/>
          <p:cNvSpPr txBox="1"/>
          <p:nvPr/>
        </p:nvSpPr>
        <p:spPr>
          <a:xfrm>
            <a:off x="108444" y="4105322"/>
            <a:ext cx="8784036" cy="430845"/>
          </a:xfrm>
          <a:prstGeom prst="rect">
            <a:avLst/>
          </a:prstGeom>
          <a:noFill/>
        </p:spPr>
        <p:txBody>
          <a:bodyPr wrap="square" lIns="60918" tIns="30459" rIns="60918" bIns="30459" rtlCol="0">
            <a:spAutoFit/>
          </a:bodyPr>
          <a:lstStyle/>
          <a:p>
            <a:pPr lvl="0"/>
            <a:r>
              <a:rPr lang="zh-TW" altLang="zh-TW" sz="1200" dirty="0">
                <a:solidFill>
                  <a:schemeClr val="accent5"/>
                </a:solidFill>
              </a:rPr>
              <a:t>從關聯式文字雲來看，除了事件男女主角的相關字詞外，還可以看出家暴常與親密關係同時出現，顯示親密暴力常發生在共同生活的家庭中，因為種種原因，外力防治介入有其困難，值得深入研究探討。</a:t>
            </a:r>
          </a:p>
        </p:txBody>
      </p:sp>
      <p:sp>
        <p:nvSpPr>
          <p:cNvPr id="21" name="TextBox 170"/>
          <p:cNvSpPr txBox="1"/>
          <p:nvPr/>
        </p:nvSpPr>
        <p:spPr>
          <a:xfrm>
            <a:off x="108444" y="606064"/>
            <a:ext cx="1943276" cy="305460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資料集標記過程發現</a:t>
            </a:r>
            <a:r>
              <a:rPr lang="en-US" altLang="zh-TW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70"/>
          <p:cNvSpPr txBox="1"/>
          <p:nvPr/>
        </p:nvSpPr>
        <p:spPr>
          <a:xfrm>
            <a:off x="112493" y="3019786"/>
            <a:ext cx="1728161" cy="305460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網路圖分析</a:t>
            </a:r>
            <a:r>
              <a:rPr lang="en-US" altLang="zh-TW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70"/>
          <p:cNvSpPr txBox="1"/>
          <p:nvPr/>
        </p:nvSpPr>
        <p:spPr>
          <a:xfrm>
            <a:off x="112492" y="3765715"/>
            <a:ext cx="1728161" cy="305460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關聯式文字雲分析</a:t>
            </a:r>
            <a:r>
              <a:rPr lang="en-US" altLang="zh-TW" sz="1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altLang="zh-CN" sz="1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644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9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577992" y="1216475"/>
            <a:ext cx="798801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ctr"/>
            <a:r>
              <a:rPr lang="zh-TW" altLang="en-US" sz="3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感謝聆聽</a:t>
            </a:r>
            <a:endParaRPr lang="en-US" altLang="zh-CN" sz="3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995686"/>
            <a:ext cx="2928507" cy="2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66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439640" cy="92743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TW" altLang="en-US" sz="3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資料集說明</a:t>
            </a:r>
            <a:endParaRPr lang="en-US" altLang="zh-CN" sz="3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6184" y="2783173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</a:t>
            </a:r>
            <a:r>
              <a:rPr lang="zh-TW" alt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description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402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0"/>
          <p:cNvGrpSpPr/>
          <p:nvPr/>
        </p:nvGrpSpPr>
        <p:grpSpPr>
          <a:xfrm>
            <a:off x="8245578" y="1113589"/>
            <a:ext cx="376928" cy="3618403"/>
            <a:chOff x="10994103" y="1484783"/>
            <a:chExt cx="502571" cy="4824537"/>
          </a:xfrm>
        </p:grpSpPr>
        <p:sp>
          <p:nvSpPr>
            <p:cNvPr id="54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61"/>
          <p:cNvGrpSpPr/>
          <p:nvPr/>
        </p:nvGrpSpPr>
        <p:grpSpPr>
          <a:xfrm>
            <a:off x="521494" y="1113589"/>
            <a:ext cx="376928" cy="3618403"/>
            <a:chOff x="695325" y="1484783"/>
            <a:chExt cx="502571" cy="4824537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51"/>
          <p:cNvGrpSpPr/>
          <p:nvPr/>
        </p:nvGrpSpPr>
        <p:grpSpPr>
          <a:xfrm>
            <a:off x="521494" y="1106183"/>
            <a:ext cx="4050506" cy="553998"/>
            <a:chOff x="695325" y="1474911"/>
            <a:chExt cx="5400675" cy="738663"/>
          </a:xfrm>
        </p:grpSpPr>
        <p:sp>
          <p:nvSpPr>
            <p:cNvPr id="26" name="五边形 25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1871436" y="1474911"/>
              <a:ext cx="3048454" cy="6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資料集內容</a:t>
              </a:r>
              <a:endPara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33"/>
          <p:cNvGrpSpPr/>
          <p:nvPr/>
        </p:nvGrpSpPr>
        <p:grpSpPr>
          <a:xfrm>
            <a:off x="1475656" y="2051302"/>
            <a:ext cx="366417" cy="376428"/>
            <a:chOff x="2071540" y="3138831"/>
            <a:chExt cx="338286" cy="369332"/>
          </a:xfrm>
        </p:grpSpPr>
        <p:sp>
          <p:nvSpPr>
            <p:cNvPr id="35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2111290" y="3138831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1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2123728" y="2051302"/>
            <a:ext cx="4392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TW" altLang="zh-TW" sz="2000" dirty="0"/>
              <a:t>主題</a:t>
            </a:r>
            <a:r>
              <a:rPr lang="en-US" altLang="zh-TW" sz="2000" dirty="0"/>
              <a:t>:</a:t>
            </a:r>
            <a:r>
              <a:rPr lang="zh-TW" altLang="zh-TW" sz="2000" dirty="0"/>
              <a:t>家庭暴力</a:t>
            </a:r>
            <a:r>
              <a:rPr lang="zh-TW" altLang="en-US" sz="2000" dirty="0"/>
              <a:t>文本情緒分類器</a:t>
            </a:r>
            <a:endParaRPr lang="zh-TW" altLang="zh-TW" sz="20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4577692" y="4731990"/>
            <a:ext cx="367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98424" y="4731990"/>
            <a:ext cx="367357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475655" y="2569726"/>
            <a:ext cx="366417" cy="348986"/>
            <a:chOff x="2071540" y="3138831"/>
            <a:chExt cx="338286" cy="342407"/>
          </a:xfrm>
        </p:grpSpPr>
        <p:sp>
          <p:nvSpPr>
            <p:cNvPr id="37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40" name="TextBox 14"/>
            <p:cNvSpPr txBox="1"/>
            <p:nvPr/>
          </p:nvSpPr>
          <p:spPr>
            <a:xfrm>
              <a:off x="2111290" y="3138831"/>
              <a:ext cx="274724" cy="271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2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43" name="TextBox 23"/>
          <p:cNvSpPr txBox="1"/>
          <p:nvPr/>
        </p:nvSpPr>
        <p:spPr>
          <a:xfrm>
            <a:off x="2123727" y="2592430"/>
            <a:ext cx="37444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TW" altLang="zh-TW" sz="2000" dirty="0"/>
              <a:t>使用平台</a:t>
            </a:r>
            <a:r>
              <a:rPr lang="en-US" altLang="zh-TW" sz="2000" dirty="0"/>
              <a:t>:</a:t>
            </a:r>
            <a:r>
              <a:rPr lang="zh-TW" altLang="zh-TW" sz="2000" dirty="0"/>
              <a:t>中山大學工作流程平台</a:t>
            </a:r>
          </a:p>
        </p:txBody>
      </p:sp>
      <p:grpSp>
        <p:nvGrpSpPr>
          <p:cNvPr id="50" name="组合 33"/>
          <p:cNvGrpSpPr/>
          <p:nvPr/>
        </p:nvGrpSpPr>
        <p:grpSpPr>
          <a:xfrm>
            <a:off x="1475655" y="3086860"/>
            <a:ext cx="366417" cy="348986"/>
            <a:chOff x="2071540" y="3138831"/>
            <a:chExt cx="338286" cy="342407"/>
          </a:xfrm>
        </p:grpSpPr>
        <p:sp>
          <p:nvSpPr>
            <p:cNvPr id="52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53" name="TextBox 14"/>
            <p:cNvSpPr txBox="1"/>
            <p:nvPr/>
          </p:nvSpPr>
          <p:spPr>
            <a:xfrm>
              <a:off x="2111290" y="3138831"/>
              <a:ext cx="274724" cy="271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3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56" name="TextBox 23"/>
          <p:cNvSpPr txBox="1"/>
          <p:nvPr/>
        </p:nvSpPr>
        <p:spPr>
          <a:xfrm>
            <a:off x="2123727" y="3109564"/>
            <a:ext cx="50405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TW" altLang="zh-TW" sz="2000" dirty="0"/>
              <a:t>工作流程名稱</a:t>
            </a:r>
            <a:r>
              <a:rPr lang="en-US" altLang="zh-TW" sz="2000" dirty="0"/>
              <a:t>:violence</a:t>
            </a:r>
            <a:r>
              <a:rPr lang="zh-TW" altLang="zh-TW" sz="2000" dirty="0"/>
              <a:t>、</a:t>
            </a:r>
            <a:r>
              <a:rPr lang="en-US" altLang="zh-TW" sz="2000" dirty="0" err="1"/>
              <a:t>violence_inference</a:t>
            </a:r>
            <a:endParaRPr lang="zh-TW" altLang="zh-TW" sz="2000" dirty="0"/>
          </a:p>
        </p:txBody>
      </p:sp>
      <p:grpSp>
        <p:nvGrpSpPr>
          <p:cNvPr id="57" name="组合 33"/>
          <p:cNvGrpSpPr/>
          <p:nvPr/>
        </p:nvGrpSpPr>
        <p:grpSpPr>
          <a:xfrm>
            <a:off x="1475655" y="3723878"/>
            <a:ext cx="366417" cy="348986"/>
            <a:chOff x="2071540" y="3138831"/>
            <a:chExt cx="338286" cy="342407"/>
          </a:xfrm>
        </p:grpSpPr>
        <p:sp>
          <p:nvSpPr>
            <p:cNvPr id="58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60" name="TextBox 14"/>
            <p:cNvSpPr txBox="1"/>
            <p:nvPr/>
          </p:nvSpPr>
          <p:spPr>
            <a:xfrm>
              <a:off x="2111290" y="3138831"/>
              <a:ext cx="274724" cy="271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4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61" name="TextBox 23"/>
          <p:cNvSpPr txBox="1"/>
          <p:nvPr/>
        </p:nvSpPr>
        <p:spPr>
          <a:xfrm>
            <a:off x="2123727" y="3732188"/>
            <a:ext cx="37444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TW" altLang="zh-TW" sz="2000" dirty="0"/>
              <a:t>建立時間</a:t>
            </a:r>
            <a:r>
              <a:rPr lang="en-US" altLang="zh-TW" sz="2000" dirty="0"/>
              <a:t>: 2021/12/03 14:33:00</a:t>
            </a:r>
            <a:endParaRPr lang="zh-TW" altLang="zh-TW" sz="2000" dirty="0"/>
          </a:p>
        </p:txBody>
      </p:sp>
      <p:grpSp>
        <p:nvGrpSpPr>
          <p:cNvPr id="62" name="组合 33"/>
          <p:cNvGrpSpPr/>
          <p:nvPr/>
        </p:nvGrpSpPr>
        <p:grpSpPr>
          <a:xfrm>
            <a:off x="1475655" y="4166980"/>
            <a:ext cx="366417" cy="348986"/>
            <a:chOff x="2071540" y="3138831"/>
            <a:chExt cx="338286" cy="342407"/>
          </a:xfrm>
        </p:grpSpPr>
        <p:sp>
          <p:nvSpPr>
            <p:cNvPr id="63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2111290" y="3138831"/>
              <a:ext cx="274724" cy="271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5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65" name="TextBox 23"/>
          <p:cNvSpPr txBox="1"/>
          <p:nvPr/>
        </p:nvSpPr>
        <p:spPr>
          <a:xfrm>
            <a:off x="2123727" y="4175290"/>
            <a:ext cx="37444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zh-TW" altLang="en-US" sz="2000" dirty="0"/>
              <a:t>資料筆數</a:t>
            </a:r>
            <a:r>
              <a:rPr lang="en-US" altLang="zh-TW" sz="2000" dirty="0"/>
              <a:t>: 1,128</a:t>
            </a:r>
            <a:r>
              <a:rPr lang="zh-TW" altLang="en-US" sz="2000" dirty="0"/>
              <a:t>篇文章</a:t>
            </a:r>
            <a:endParaRPr lang="zh-TW" altLang="zh-TW" sz="20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75" y="3427698"/>
            <a:ext cx="4784443" cy="2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68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3" grpId="0"/>
      <p:bldP spid="56" grpId="0"/>
      <p:bldP spid="61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2901305" cy="92743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TW" altLang="en-US" sz="3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作業流程說明</a:t>
            </a:r>
            <a:endParaRPr lang="en-US" altLang="zh-CN" sz="3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7856" y="2797670"/>
            <a:ext cx="119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flow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3528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971600" y="728269"/>
            <a:ext cx="7988017" cy="16303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200" b="1" dirty="0">
                <a:ln/>
                <a:solidFill>
                  <a:schemeClr val="accent3"/>
                </a:solidFill>
              </a:rPr>
              <a:t>使用工作流程平台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PTT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元件爬取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2021/11/30~2021/12/03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、八卦版、關鍵字為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: 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高嘉瑜、林秉樞、家暴、家庭暴力、家庭暴力防治法、身體暴力、精神暴力、言語暴力、性暴力、緊急救援、緊急安置、家暴型態、家暴防治、社會局、保護令及家暴法等字詞，共計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1128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篇文章，並使用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Lexicon Based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情緒分析元件計算每篇文章的情緒值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zh-TW" sz="1200" b="1" dirty="0" err="1">
                <a:ln/>
                <a:solidFill>
                  <a:schemeClr val="accent3"/>
                </a:solidFill>
              </a:rPr>
              <a:t>sentiment_value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)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，將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PTT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爬蟲的文章和每篇文章的情緒值合併之後，輸出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CSV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檔案，在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excel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使用統計四分位數進取小於第一四分數及第三四分位數，小於第一四分位數標記為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negative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情緒、大於第三四分位數為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positive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情緒，其餘為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neutral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情緒，因為本組擬訓練一個區分正負面情緒的分類器，所以刪除</a:t>
            </a:r>
            <a:r>
              <a:rPr lang="en-US" altLang="zh-TW" sz="1200" b="1" dirty="0">
                <a:ln/>
                <a:solidFill>
                  <a:schemeClr val="accent3"/>
                </a:solidFill>
              </a:rPr>
              <a:t>neutral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文章。</a:t>
            </a:r>
            <a:endParaRPr lang="zh-CN" altLang="en-US" sz="1050" b="1" dirty="0">
              <a:ln/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251831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一、</a:t>
            </a:r>
            <a:r>
              <a:rPr lang="zh-TW" altLang="zh-TW" sz="1600" b="1" dirty="0">
                <a:solidFill>
                  <a:schemeClr val="accent6"/>
                </a:solidFill>
              </a:rPr>
              <a:t>家庭暴力工作流程</a:t>
            </a:r>
            <a:r>
              <a:rPr lang="zh-TW" altLang="en-US" sz="1600" b="1" dirty="0">
                <a:solidFill>
                  <a:schemeClr val="accent6"/>
                </a:solidFill>
              </a:rPr>
              <a:t>說明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7734"/>
            <a:ext cx="593657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82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417857" y="1906205"/>
            <a:ext cx="3362970" cy="927431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TW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TW" altLang="en-US" sz="36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建立模型及分析</a:t>
            </a:r>
            <a:endParaRPr lang="en-US" altLang="zh-CN" sz="3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3029347" y="2982336"/>
            <a:ext cx="902574" cy="246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7856" y="2832047"/>
            <a:ext cx="171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 analysis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51824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141817" y="835316"/>
            <a:ext cx="7988017" cy="3271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TW" altLang="zh-TW" sz="1600" b="1" dirty="0">
                <a:ln/>
                <a:solidFill>
                  <a:schemeClr val="accent3"/>
                </a:solidFill>
              </a:rPr>
              <a:t>將標記好正負面情緒的</a:t>
            </a:r>
            <a:r>
              <a:rPr lang="en-US" altLang="zh-TW" sz="1600" b="1" dirty="0">
                <a:ln/>
                <a:solidFill>
                  <a:schemeClr val="accent3"/>
                </a:solidFill>
              </a:rPr>
              <a:t>violence_1.CSV</a:t>
            </a:r>
            <a:r>
              <a:rPr lang="zh-TW" altLang="zh-TW" sz="1600" b="1" dirty="0">
                <a:ln/>
                <a:solidFill>
                  <a:schemeClr val="accent3"/>
                </a:solidFill>
              </a:rPr>
              <a:t>檔匯入工作流程平台進行模型訓練，共計</a:t>
            </a:r>
            <a:r>
              <a:rPr lang="en-US" altLang="zh-TW" sz="1600" b="1" dirty="0">
                <a:ln/>
                <a:solidFill>
                  <a:schemeClr val="accent3"/>
                </a:solidFill>
              </a:rPr>
              <a:t>438</a:t>
            </a:r>
            <a:r>
              <a:rPr lang="zh-TW" altLang="zh-TW" sz="1600" b="1" dirty="0">
                <a:ln/>
                <a:solidFill>
                  <a:schemeClr val="accent3"/>
                </a:solidFill>
              </a:rPr>
              <a:t>篇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。</a:t>
            </a: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128721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二、資料匯入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82" y="1425054"/>
            <a:ext cx="5687452" cy="988065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51015" r="84808" b="27122"/>
          <a:stretch/>
        </p:blipFill>
        <p:spPr>
          <a:xfrm>
            <a:off x="1359582" y="1840657"/>
            <a:ext cx="1512168" cy="3943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02728" y="1966842"/>
            <a:ext cx="936104" cy="232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82" y="2793206"/>
            <a:ext cx="6477635" cy="2082800"/>
          </a:xfrm>
          <a:prstGeom prst="rect">
            <a:avLst/>
          </a:prstGeom>
        </p:spPr>
      </p:pic>
      <p:sp>
        <p:nvSpPr>
          <p:cNvPr id="9" name="語音泡泡: 橢圓形 29"/>
          <p:cNvSpPr/>
          <p:nvPr/>
        </p:nvSpPr>
        <p:spPr>
          <a:xfrm>
            <a:off x="3275856" y="2931790"/>
            <a:ext cx="1512168" cy="360040"/>
          </a:xfrm>
          <a:prstGeom prst="wedgeEllipseCallout">
            <a:avLst>
              <a:gd name="adj1" fmla="val -44753"/>
              <a:gd name="adj2" fmla="val 606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zh-TW" sz="14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共計</a:t>
            </a:r>
            <a:r>
              <a:rPr lang="en-US" sz="14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438</a:t>
            </a:r>
            <a:r>
              <a:rPr lang="zh-TW" sz="14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篇</a:t>
            </a:r>
            <a:endParaRPr lang="zh-TW" sz="1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748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1155983" y="725018"/>
            <a:ext cx="7988017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TW" altLang="en-US" sz="1600" b="1" dirty="0">
                <a:ln/>
                <a:solidFill>
                  <a:schemeClr val="accent3"/>
                </a:solidFill>
              </a:rPr>
              <a:t>將</a:t>
            </a:r>
            <a:r>
              <a:rPr lang="en-US" altLang="zh-TW" sz="1600" b="1" dirty="0">
                <a:ln/>
                <a:solidFill>
                  <a:schemeClr val="accent3"/>
                </a:solidFill>
              </a:rPr>
              <a:t>CSV</a:t>
            </a:r>
            <a:r>
              <a:rPr lang="zh-TW" altLang="en-US" sz="1600" b="1" dirty="0">
                <a:ln/>
                <a:solidFill>
                  <a:schemeClr val="accent3"/>
                </a:solidFill>
              </a:rPr>
              <a:t>匯入後</a:t>
            </a:r>
            <a:r>
              <a:rPr lang="zh-TW" altLang="zh-TW" sz="1600" b="1" dirty="0">
                <a:ln/>
                <a:solidFill>
                  <a:schemeClr val="accent3"/>
                </a:solidFill>
              </a:rPr>
              <a:t>，</a:t>
            </a:r>
            <a:r>
              <a:rPr lang="zh-TW" altLang="en-US" sz="1600" b="1" dirty="0">
                <a:ln/>
                <a:solidFill>
                  <a:schemeClr val="accent3"/>
                </a:solidFill>
              </a:rPr>
              <a:t>進行替換字詞、中文段詞、清除停用字並轉為</a:t>
            </a:r>
            <a:r>
              <a:rPr lang="en-US" altLang="zh-TW" sz="1600" b="1" dirty="0">
                <a:ln/>
                <a:solidFill>
                  <a:schemeClr val="accent3"/>
                </a:solidFill>
              </a:rPr>
              <a:t>DTM</a:t>
            </a:r>
            <a:r>
              <a:rPr lang="zh-TW" altLang="en-US" sz="1600" b="1" dirty="0">
                <a:ln/>
                <a:solidFill>
                  <a:schemeClr val="accent3"/>
                </a:solidFill>
              </a:rPr>
              <a:t>，再將資料與</a:t>
            </a:r>
            <a:r>
              <a:rPr lang="en-US" altLang="zh-TW" sz="1600" b="1" dirty="0">
                <a:ln/>
                <a:solidFill>
                  <a:schemeClr val="accent3"/>
                </a:solidFill>
              </a:rPr>
              <a:t>CSV</a:t>
            </a:r>
            <a:r>
              <a:rPr lang="zh-TW" altLang="en-US" sz="1600" b="1" dirty="0">
                <a:ln/>
                <a:solidFill>
                  <a:schemeClr val="accent3"/>
                </a:solidFill>
              </a:rPr>
              <a:t>做合併，並將需要之欄位做篩選，參數挑選     </a:t>
            </a:r>
            <a:r>
              <a:rPr lang="en-US" altLang="zh-TW" sz="1600" b="1" dirty="0">
                <a:ln/>
                <a:solidFill>
                  <a:schemeClr val="accent3"/>
                </a:solidFill>
              </a:rPr>
              <a:t>K-Fold      Naïve Bayes</a:t>
            </a:r>
            <a:r>
              <a:rPr lang="zh-TW" altLang="zh-TW" sz="1200" b="1" dirty="0">
                <a:ln/>
                <a:solidFill>
                  <a:schemeClr val="accent3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n/>
              <a:solidFill>
                <a:schemeClr val="accent3"/>
              </a:solidFill>
              <a:sym typeface="Arial" panose="020B0604020202020204" pitchFamily="34" charset="0"/>
            </a:endParaRPr>
          </a:p>
        </p:txBody>
      </p:sp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683568" y="482048"/>
            <a:ext cx="169758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TW" altLang="en-US" sz="1600" b="1" dirty="0">
                <a:solidFill>
                  <a:schemeClr val="accent6"/>
                </a:solidFill>
              </a:rPr>
              <a:t>二、模型訓練流程</a:t>
            </a:r>
            <a:r>
              <a:rPr lang="en-US" altLang="zh-TW" sz="1600" b="1" dirty="0">
                <a:solidFill>
                  <a:schemeClr val="accent6"/>
                </a:solidFill>
              </a:rPr>
              <a:t>:</a:t>
            </a:r>
            <a:endParaRPr lang="zh-TW" altLang="zh-TW" sz="1600" b="1" dirty="0">
              <a:solidFill>
                <a:schemeClr val="accent6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3651"/>
            <a:ext cx="6480720" cy="2808312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644008" y="127560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436096" y="127560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9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DC9D0C5-63AF-4D7D-82E1-984A11F9DEA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9LZ0pRhTakvj0AAGijAAAXAAAAdW5pdmVyc2FsL3VuaXZlcnNhbC5wbmftfQlQk0nXrgsgAi6MokRZVBwZRXaRnYALzIgDKiKDBBAjoLKTQAhhEdxQMXFGx4ASgjqIC4sIJIRAQMBEDSS4IEsgASIECRD2AFm4iTPfP7LIP1N1q+5/78UqsfDt9/TTp0+f85zufruvHHJyWKGwQWHRokUrfvpx35FFi2QtFi1aGiYvJ/mf6rtyv0j+WQw54rBnUS5N7bPkFxl/u5/tFi3KRykKfWQlvy8P/dEdsmjRyirp38WUkEenFi26L/ppn93RKK++Vl4e1M0dKBb/LF4sXLw1NnH5d+w17/3Jtxyaz+1ba2h7f+3B60dMbPdcTZRRXH7h0EuZCZ9A242J93WrFy1Wvvrj9sLE4UELFu9sJMyflk7wq61355Y6hYez+KnuAWOkLhNIK6fsY01LgUeMqNcfyLCeEg4TOemI/i4BBSjODzE5cW6xnOqsHwlPDerCqa8MtKiguNb3YuX1CrtliUoGFYuWzvphcDXh1S5Gw891E++x4qOvtv/uP7fEdqV9OIA3X8ibEvNClwEP3O81y4mbU2IofOmvYUz291y0/q6aszVzlKio6FTaR4bTneOG1lhaBP3kN3eVPiskhVBbJ8J/et78RHfpXPhN5GQwbikfgPwWCJEe02Vcta1bo5RjHdU6xalHAUfBM2S2BW9YDVWwkH3i5mdbBzfFJpv48C1nyuQAur+D2ozU7SV28rVtBpdbfkeXp+9IzKXHjRUQR/kw0jDmzF66WQOYzhukaJY/rnUrn6xHZ2qo8OOtvIAj91b1WZePT9yj4tJDwUxmxDWwO5BSGO+PKsBQvkfCntrrAfPOPMZOGk5vjZpR3ffdQgJWQGgNEZJDSlfbl44V5bW2wlixpqwBDDJvS/dkFVBY5SnzTrn7JZYXPyWADRZop0d1nO0v4JP4Za17Cszw4CXFITHsjaYRKdbdyZTAmLwq1jhMaCVovJ5fxor0AUBJQ7/nlZrjvOw43yMbIMzPdPjZh34zFGCtBFW0aGi3l9mWFzf6NGRPocayaHTXIwWLhhfeF9KU9bwcc1ArtFHmTDDn6p193YiaNHSJ00uR5mJvK5sGyy1slu7BmjRW5vmqdeF+yCBWiqNmSB57F+oSfaYV4BKuyWIOC+WPnOS4Cq2X0N1KO1RMiS87LCtvRS576TvIi2wyioHTEczhSjqD9nZ3sPqRQk+vMLjMlpBYrkcImdxHph9Peh/3sbKpN99T4Zf9dUX649du6MdpcOojo8WvscLXtfQtxUjsSxaDb1SNpDZHsOmNgKaeNRHeyACiPfigzNMg08/hDp/DDyqeCrmrjfSFZ3MFfnDSIB8VN/JAX82lRRwvaogv+yQ8iSzu2x2S/FQ+Uad/KkqpGhxQBimwDr4NRFFcEYFk8GPrh+zBNQ3XKPC7IRMpyQKdXFY/rzj4rrY4EDUcO6wWHaiuYAFeP0EigNPB2L23IdXm6oJjy9DRGga8yKUuWiYnp9vqLxu610H1vEs07H68IKccXnhjR2KNrwFOyY79fF10IZpmP64M1io9/eIAaB0Edy5cpzuw4Tr8eEoT8t7F9MPJNfmeQwlHlaH7T6/n7QcUnWEpi4sE9y7eUT7ysvOwQF64ZXUyBAX0iFJFFxns0hOg4yfQ65e8Vy1v2QxAF8Gbg6rpJ0FqzqCPZ4lK2qjULHUuSeDnXQegqHOU231bIhV3o+0QoHURZzjq6JdhqLgpPIU2ZLiBD7Fad3xAlaMaj6KctWQ9CksOQr9kge18RCnJFi+LfX8sS8uy1mDbJOVz4U7LLTwymjUYht5pbjWxvZBXQxObgi1p2wVDIsdmA7wcbaax+Cz1PE+TX7blRBKvcX995L6i0K1LksZacxmJZHmVj/rxqHPGufjSpWyW8n0yHZdIiyxbB8rmXGVQNRjfH3aVxVA9bw/y5bcynGpwewsw/jIJYRNGqtdDH10812cNbCC2dQzJZ9xmb6kJ1BwvUFLxiCrR72654w+4obFG0g24qcfOsT0XB4zimMgzLGqjxyHLSRFLwzLfVhlVb4YdL7h4m3sjT/Y33VsgOQyVHxFEzPWoa+xZi3pZnNMJsUWkn4ZoDIufCSKhZPrHkF+V751No+fTN+vuvM5lvP4MXIGOibl7V3+6rwqXK5GgvmG05Hpnf866U4WrfjguBsCCZQ4YPiwrtBZr+FQNZXavsBNmXzTwsPNnLN8AXlX2yQQRiN7nrgJljrVbKUP19r5aF4Nz/hQcb/+jalHSucIytVLZ1MHhYq/eqyDUtUMBsRvDRGPvJsb4ncgKly53FpCrjqFCQrA2rJ1652mjiF/0vJnx25dKXBuid59to8bTQf8Wfao6ZtAsUP9zMOreKJLmq96MiNeDncFTvBE8eicb2ENUcsafjf6hG6T/207gs9MTVquHNaNXniEeYngERMW3U03ScwRNnWdnuIMbhqG/Zhiv3LrnJu788747oP5bZy2rO0p0/zgNDLAsO+lw7EI6dc01cwZdYjla2e687uQKrcrkFM4HMHWtoNFQxa7h4+Xh7L2vcA8g8JWHC+TNwNp+iivZ/mHxePRzh/Gmyrrdu8mFfCFo2ZXLiTQXzmdlKDksl3XTOBLqNRlrIRnVnWBtMZOpjbfWYJysDF8WAfrIPH7fM+9ieg4ziDk2NNh1ksXOK6uvINj515RFfrA5/bmRcwPHNqNpIQMIbGEjJYd7pnJmlCotldNbB8XxyQHE+ydNG4wKQXKayoGSjsFtzK59uydZftNt3lsApLD1eN/zMd4oLW902YNs1oPhD2Di1parGdwPGQVlq/wR8LALd/Mhxonl8jJg0pjX3b6SMEyxeKjqSkfJIA+cSMMZ7zJ2RmUYdyUdKgAg2UloHn1EAxOG7BNBGY6NaEsLhiPNw5od9m6d3JjsLeoiEzKuAioaD0A1RCVjN0L7EYF5kkrrID9aMs34nYLfc1kFw7+hYJDy0p8Pieqx01xTCsUWnWFcmRzLy1vfbofA1hSXxlpABG2/ym3X84jrmTSCguK3TIZzjik6Njv+zB5r7lROy4XBdYHWFsF56pCxRr1R20fyFg92U53tvbGOH06VrSkoA/peuENFZ1Eax+z29MUC0Rq3sR81XvgQW2Px+XGEGCFR9lFWTYENtnMil26NfKAeosYYKmWzqM4XvRs+fSe3Q9p9uzXAgzyc4Hnf6UDiRga4oK8QSYEi4hmx2GbmWYDP2JDIOAQhVBe8AAo0GsLSLnchqcGIle4fN3d5xZUIDXmA6CsCVtrwrl/4mYLfpjX5kYkkOkOzRsve70jU47uzBNn+1q1TDQjWSCm2tjNuJoHJyFtsx5nqGy/ZfTQxl0t03nG9eIo3JvI+UxuUT57Bv24utsvKGO5JZKZqnEiFKEPPGgFMyaFVMzhVwwp5C1lMIk3HeFP3h5T+aHC4WGMmcQEslTxXJBjB7htqCOdiS7DWcxkudWcctOfkUlUbV0P3WFl1EEnH24U5jYazSwCZy6UgnOYga4vlLplu6r4QFVV9bGf28TneVZL/B68GZjfORSlbhjP1Y89wPFaozkl3T5xamuhkl5dxd27iKtHcZg2NwVc6K5CtBwCzm15HkWple/epOWVHSWQnXXYIrH9Af3LZ4onWrPeTA20lL6+FGs3JrksX22lXV2lpwDNf5HtsB8+uYlL1CyPFzMnOlUJs65YPDiTlRI+4jx5yiJgFMeHXFf9Ar1p5u8widXxnV2GrKdVcVsbN+TSX74qyearR8wj59auHzrS91sa2WItG3hP90+F+HEfZo7ayHYRN6Ws6CJsFoK0SjTwcPPUWwAE6T4/jrbsHOvXj4RLGTv8pUvLO0bbvVZI4l6KQr0aWS6AYy2qfr00hijQB/HLBNL9zJ0FT2LasQ13l0GIVs18SpC8o/ecF1anHPtPxyy8lSYWfeLokNW6zBIyCBWBGC38weaYSWgyS4pbBbHA5A35zzpjcMyPPOCfvIC2A23Hjs0okVMHh4oOZWry1oVHBDJS7ZEfGkkSn648LDX0rAODO29OVaXvhgbSAh8qrEQVLi4sPKg/PVPiBFYGyanpuiyWts8siH21OMWpLzg+nTu+wTZWHJQUSchRORV9Ux1Qebv9hpslkyuGWrEQ/PafwSGLU4B1BBwGh5F8IvtNbvrr9kaRAxTFZo7JKpFP7o9BbM7v+yFKPxZeprhIF2tY9Nvx990MlM3B2ywwTTwr9j4a9fByyQo+avZlpXo8Tcs5VdUoavkPqtQ5sdJFLMzwWPKMj9plJCzxzTTiY9+yBi9kONd+Z3vRDxbGK9nBpv6+Gnj2YeX37UpqqDn5Gy7eoSQs0PrF96Nb4druaCnLmgDx09oROWyhBohkFeQuTh+/Itxb7J//uMaMjlJHSAoGum97r9HavRSo4/COzebNgNgtm87/DbPyTFYQDl4Et1pPdD4gNZf0Rpqw8eG1AJJ+J4LnGUgyL2NfA18FjJg7zdQKk2gCC3S9zic+Kn3K9eIdyITusppJmHqjwTfwJ5idTCPSOF8s01fQ+BdqdViPmDerMY7uqwMTUKaXcQd8eSm93Mrc635+kgejNrzEA6x2dxxBD74GqC9V1QgMfReU0WBatVQ4nE8ZL0uezy1ztA2FbL+8IzVnclU+JeGPN2ONkx9nuShRGyH5TjRWdWt/hQ4NlV8peHXzd5Ww1WE14j7UWP85KL5nYN76XAu9dsXOvREy+61OC17f7PWPbtjAdztG2lkWDaQwb315zCmGluSwm66h4qEHl2xaFRv3YUklQMdO2teLjnAFYa1rsZgnDu/XGW1wyj8lTHbYGt7conFpaDQnhfxhMZVutDVewcM4R++bpf3sU6G1EpZRJjGHxSRTDOgLpghrG3XCpg58d1UeI5hkYvmzlAv6jisfS12pqwt6EBV9MS6TVWIcSDL/tjdrC3yalIlzbbi3Kbwjy6zIfM0Mtl+gjFdEWDp7HGtHX7Gtani6hyCWVBetb0g0p8MBX27trmIpogPY8DVtzLaXIXxa5fDWC6RWZm8O2+v7TWqgf7yI1mfptZwjats4wgK4QKJtkHcJNIwRb0lykHW3O3zeV/+2GZcRvPUlmqqhad9dckKiBeZV2V//b4zjUS+gD3S9rv8pilfrUR7rOWe5u5NN53KaZXldoDrpgSSINXTAZbPmfkOASatSYPIgFzNCXQRt3UmdTd6lYcHpMq2ZEUcJwXOpezzaXpqV3ADTnOvOqMrMx878dU/3MgZ3PRhPDRhJpxDCg97C73zwDzRwUFjjlLW2XZszAi/OcUMay7whTeVnzxKe26PtrHcIfLXmwDBPmlfrsZhL38Tx+9EtpI0hd6nLLK8Xp83jTBO6VI2qve+04j320lRtc5vPwo/u2Iz/pyWCyLmD2gZznca1/lsyVwVAufSk5j8E2rMk0+424FqqxJvK7MOv5gsefJddBgy/+M5mqUOa6fyZzA1RD4YuW/jvXmCWHQdlMdtev7cunaDBaEbwyRDnK+tUySR/uZ6PUOdHovHlsszhmX8c6Wk7FvUVht7DYcDH12fCtsFxE03zV/uVy7Jfvore+bTpbX0nTKDJ2wM7XnzaGSe567gkCXvlUG7Uyz1rmOpges7/xMzd6PoJUnP7Dy1/VnlRooayMAusAlP4A4XyVDGqlTNDbLgOF7f0kQf9Gvd5kMBLMN4mbr1vYDgYwttIWg5jhuyyrg40Ayo5PaZSH39ZXivbVsG0S3oGejy+0HXmRBJeQoK7H5xYkLUj63yHplWcan8ESj/Vf0U6Pes33fPRyVfx41d1hJJAfW0RlPwfnwdb37H5jPg/DO5x4Wxk5/KuDRpPUSehPkHgkQaSz9egH1/Q9ahBUnryR9/Cdhl6N2JG3Ze9f9pX2R+QRCTvPrvXhkPLG4aB+bsm8YzXXzLf3wRk7ztDOLYuSz+nvqQgQ9gB22Iy3nSdKhn0874x9o6ARjGoFRTKQkohssqMpM/2mDOaOu4LTNldT8sz1PVvVgfq8JYJEWooIghW01Oq9bKwH6IegKvTj1jWEWG5k08dhAiS3KE/eEXyQGCgaGuj0zX8QDocnXyE0Nxa3jtUj8Z5ZF29cRmoFa9PueZJyQaB1HILV2G6OUbcn0wtESiuoPwvvD3Pq2+3xS7Oedzrjebqo39V4v6yRaE/d9u6DL16fMCbHn55BMWQwsXuz99r5X4D0dTYrnyb3k8eRmHTl3qJzA+2XNUnLR5o7dZ8le/4WEjd8N0QvgLiX4au8xD5JFf1yfBwBwscWod9R0sIwxaUXMdwMCNesA8cI0w8Bu780+zhKbQdn+asxhlKOV2ykvCMXQrz7ja4zzqApVmHuCHjMhwwJYHHD5O7FsUX1tNuf1885dSNxakVhr1vwOKWVaOIWLZB0nl6/1qs/OnlRmOg33rqD9i+3tHjw3gXqTyEJ6M0na4gxq2rGBUZRyVwc/00gBI/wlaAakt8YIrh6yBQZS9AyRobBSVS2h1ye4bY9NeuguOO6sHtkoeG2nnwbtGp5jH4doag+HfO3kZfNMPJH1x27SEXroPabioVILD4jnIU4ZP9sfYP3pQfKMTjb530dya3XlUdyOGct7RjjuKoC2VTqKrH7sgRq602KGiUa3zWpEaR54EOkK3lQ73x9p2HRoUhrB8uHsS/C0gIUD3jU3maXUTi+GuD52HX1Fhjk4159T5ZCx5bia5jfqBnGYlIM8M06VXIEmHJKJlr3gwfKg+TWObmGhk+kMZBg72fFvHQv0lFrcjbLDTJhJI7VvFSoZMGgfRw1t/9xR3c2Im35t4dbyaNTYo83chiq89YQ16voAApM8AzjO7ql7VorJsjh02RVfEcnK8ihc7sdJ4iijI+XBDi8OvEAAyuIDMShmXnA0tMEKkRkNJ6iHZmMU3+eT4SIjkzGgrvQsAnjmnkYsM0WgiX+xgoLxmWZotDnsT/U3eO3g+LanBHetWPhY52IXzQE70bHfurDq1O22/mD8GUjcRPiez9XGsVczzAiscfZluQidUyf7wDVwHgJc+zI+CNnmSd9mRPKv/ULDP4gag2E+++Yh7avv95Slsov0+wsUVA+mcsqMMp9v+ed/MSWUg9SiyW5Opg6tryHyn+dbGBQWd6Z9VQfGGEVHDDBS4EBbOyTGm1EsVyzky2Tvt2X+zsbr28YzoXdxVUUqr+fHG8wSeYWDRSUXe4eOp/aEXnfq+97kSCxnqidPwXw/zZbmXTY4nd0sUpKzjw09gTOljwhSd9H8ubxwtIkwV7lUELTfJMSfoqn0lAKj2yn5iNQC5AWIC1AWoC0AOl/GKR0eFdqkxGA82DJjrr8JYNqv84/UzPw6aZzf9zke2xk8v6DmUt2GDjKdhA2p2vNSyDvJOTFdOoQ/bGxkbcDyXAJbugjWyvtashenJt0Ke+MlTuUPIFaMccSrW3IP1itC+ONsGKO3ZqjwOA/WoL9hezhE4Yl0GcVysAvnnMu6s/ZlQEJM169ClUMmwyx0TkwR4EoSQEJ+nmXnk/q7GTnPCumt/jPXqRl/INF2hZLkSlW5fs5Clj9k3VOlduDx35p8e83nr6O6C3qcYOxpsR8GN1quKYWn7ferW2Cg42/t/twVvwUPx4ogI3T48XDxFVxA+eJlzWiT/PH8OWx/Iqlqw4K1DkNJHYau8WaXyNq0epeC42+YTzTOIM3JVp6Z7m1UYDiwf7X2tiDrd68OD4xa4UJankga+CSae99uUoavErSAr+uxbTZ5Fa65S9LO8a+9FDCwUaApRlq+VJeZcRJWNYzCO2ZS93jVHjorErPbkq08Oa4bvL6KO7Uj594JOjz5EWjb0BGvxOhYnvBDvVOmyyObZIwvRqrZ3PNgVb7Q5/algrjdZIQvfmUC2kI5uVdXmSSqyUapRJOFn3/jRc3Pel1+zIC8ExYQXxbnbl+UfzIWwfHVkUnfc00SfpqvOrsbFI7cm2iZi0PFv2D7TVnAFBbPi02sPQP7/GoiYH85+REp9qa83dmp0Edr+NUorpS/VcyYTCRy0fU8rPlAxf1bzXnKYn6O4KWS6s6/Y2qVMxGhkZNyz7/HAnth8fTfBf1dHIjobdtJlpfjjSZ00c3QeJLgNMal7B+4yvyTUmGjodJ1xtqYcLYidEqTfFAF0eaY+cAUVSGmkCcDG/uyw4Bm4dtZMThxPx7WFYkA9/KDDIR9MPKBb9lbxNs3seLolhGDv7Wb0oavK6v8NMqkdWeKjxpNMcU3GGZi1f6Do0u4u6cSqaycWOeH+NwVrdHYwZ54MhgjRKn0suPKRwr+ttI6PGi4XN+s6dLH9v595YgagO8Coh8JsJ7RDRQtarcwFUmKWyC68UvWf9zuRgOIqX7T/CKxVooq3AIZny4zm3je72QKeS5sImI7mgBsh3HIOb40YFTQsf+cvnlxotPKF7VjBcOrr8eAvSmbYyPn/yc5R1+WlkNFzp0Eyv8lAODgTSGW8bqg4331ErzYn1CzzKbgYQPBNxkNSJVwZIjbymLuZO6zHi2/5fu9fqUfMggkSa/hAFTtPF4FiVJlBpCIC3SfbEQ4HjbeX3hzkjX9DVQctjL3LqIRSVi/hComcVWe+7tbDPx6Vp/lWlp+4rHAyEErUjA2dzztEZCE8lG9NmZt+VZMm/dPlzGrq7T6CLzDvpYAS7AuOtqXaEoZsKfUdS0pz7SvcU+xlrQW2BKPGD8Ijj5Ct9IBapgsblOfqZhn2g7tZRyCa5sgbMdls5XXLv0slzrj+RnRiTkCgv0zcJWDPfcYFqGMfIM4f1IHZIGDgjtHb2t740KNds4qXueJq/LsOJmFMjeUQ7P9X6i8QIck1NFwRGNxSDkGUsL9u6V6jCi0wUMlbvPFsD+qJ8K7BSyyw5Kvbn8LuNZPs2sqSK/3ZNR21RZM1qM0yoo43UZ6nuWQ+uakI/LWF33MiAsRISGBzq2wYMUI7p3WcPCsjuQqM2gVqLtOOGmHBLmVlBWp4PN0K/r1SnH6gDtnyfLLDzOAfQvhiw+y5gANFj7a3OMlK5jSJW0wSonfc+GG1Y35nASgRkNkcdyWbCC6979r0pvq2OCss5YdrkwHww3lqiVeJXGiBS9x/dYfEpuy5O0PNT+mSpL2UjvPK0TcbafYQ7/oa5FwYKPaQhH+19IR0ehaGaXzbQlXnzNktobsxy5k5GkOtOTdQDOWJdp+USX76juSHI5Pm9dzBjzLWCYQm2gw5smjbqT2/QjT5HdSq3KtnSXBjlwJjP78wOggGg/YMwZ85AL1ZW0/ConSwsTrVUnZzsHtY1QXEaoaDHQ0MZmIKss3l8oOh4JJecX8dcF6YNZ66EaHuddcvkFWFGgNAaUUZG0dWo4g/yyW9ZxGpZWjAbSufyL93mxPIRz9OfJjwgoGVk3mqZcSW6YdOlwhqNoka3yV/7s1X2ze7W5Ynt769DNt2h2x813DbzXTZGOesBDWZ76kZdzy/UGffb17W4O/vBkldZZPHHlEucVwo+aFoUxqdEt9oq7GYJQ+9UbXvgTMVGvETFF6FL9kHhuJhcviwnz6guAI4IazsjcykrnTk4qf6cooQmrT/vN3thfmOAiGYjlzbRa6ZTe+vZTQsDik8IYwFlc23PZDGp8HtDdGumj0x24uXOInsNngtI9LGmxlhYhdwW3JrPzEP00ckQdwOcEw4SgZKEVCOofSw6jCu7HJr3dbse5NxyMfRfH6MNsHMCxhUIOML4QfK979OJ9r5JcZfii2QGs7cMmfa87JCVdjxsAoHd8DuyIfWOx/qfksFVA4UBtKfWcXpwGtkIdyOKrg4//WCK88Udka+dgdV9ufNxp5jj8ruDD5M48Tcvt9KamRiaqILYZXlNvk/xDT6FwwkLmOjsJXZyXV9DSB4Bk760rjlM8wBc15WpS3kb+hoMgBwrcXgEoExKnTRzJ37Szb+PtL6HrxGyTSVvzCUD0TEh/wTK/9zkJzBp5aPq7zTopF2rbNau43O5n6vUEsrmKGb+TqyV3yxplHjmisEkgd8N1tPABpI186GJ1X/JEW2Q5gTXN+xyX1NMBQIBkb2s2vjeWKVWEvFym58kFU8JaxaV6UtoxMMe8cvEjWhHtcYW38KV32qgXBra5zgqKDImq2nhAc1UlNe7akS+hFT07tHJkosgabgnjh7BEtWPpiH5NQSPlgOaaSpqNj4QiGg9XzLFSF3YYE4DxSMCXdupW0qYEW0cPdn/u5MYmUnoWuUkoyu+7C862BYfUaG/j3xVc/6o2woq0jW2AeJCs1Gln7SEdNDBjp+jHtCsa3XwRbmzHOQFL8QPCCmBTJfFfu6A2PVUzvYeQHIjOwMh7Z0WLm5YWWsWxEqohiznf6ZdIe9H/jFg3kPZgasZGR8hGM9MKY/G4gnBQcyr/mTEgUvopiKT8f1OXzUNIraSucTZKUpckyvZIGER++k3pYH66ZvZ8uZlpqbGX7NETJAUJpzQmRhEvamNjjEQxWyW86V1Uf+WOBxC1gE6yqFP81XcBJ5SWDu/fRftR9miGm6xE7YRWdLmw86jX99LNdm3j9CrVKXgokICdZhobVowo7KuRpDQG/rISgqr5x9COL7vmOBs2ZoKHNM2mE2WlpRB7Y9oBSQ3+skZ0zremmK2rVkMen1Oocf97swcAHFEv+hT39WcMCY4bUoxvhx3bkbHEWucGfOXzb6zi2tINqkGSQpBjX20bUpgx4msAVDMdSQaXPt9mqBGlvTWZX5o6z0pwUH7NMB1YLhDzy8sRErICm5J0dbvHCtWUGlsrHNtQAzXKIM2zaIi/uHFqAjtFELxFxRVKeoHT1fKwK/toG9JtkwZjUBVFKclwGd4eZJM60qL6tGBG3+MBxbotSZ5p0t2JXXkVH8HW7x16u9emKTjNQZa704DV4Zd2PHOVqtmlOcroNcHwWNCMgjhJXoffsgn9tEKoMvdeUuk2UvP4pE4l1xNPJYl0beC4H67oCSdcp3y6YoSSHM1D+QbV9YRYYe5cUZomfoXJb3eMcYGR5dSbbEFj7LQvvTz+I6qtRGdAwgJP8avXOPfaTL5FkQZEV5xjTvJ/l2QB3UvXfwNwxpZuoSSOEwJYDtr664tPqu29sId09MRtBSFfknP1W/Pg9P72y5pMgUj67YoD5onE7WwkpQbl9BBa3uhP34NbnuAoi1H+IW6sAFu23HtL0pWK78XJGH99ipvMnrCdg1n6Kin3lgyqXqO4FscJByneazsuDzfWA9CxPS7YZivPObNeScKrpwK1zwDYUYd0KlPkvU76+442NJDGiu5m1KMVao4kjEVZrD2ld74uh5L2Jzb3VEy878fYXpuveXmC7lK0ggVbtAQsoSI6caQYXoX8iS3PrvBGEQrk3MJIdyFBKaDjeXHcRpZeAM+tOF1frI4XtUryw4vm+Eqs+xJDjqG/rAb80693B8Q4PFieTentWfsNpbYdkTim7uRz34ut1lbvW73B52dFY/ak8j5cXpR7cAyls6+k73mKaeTz/XVrFvvJYJV7qsvZnCC8R++n5Lxip5r64LzYUGqackpBiaJKEsXRjDlp0RU9rz1JdEQupfK7QcvSlW1zWcbGuSyvfg2iSYN+LOrG877KZANjcSsTYlz5Qd7c4xkArwkp9MwMawq/fIbxGafyHQEkm1u0hCKTEtZLATnPuc3aoDTBUQ5jCENsh1/4Lf/B875GUH9uoKVFA3EnWj/Au7zcP9mb9MFaHNe95iFjmbIu7Bo5hhK3ZbRIzhPJDXbLiF39NkjfM0RRQcC0P+luPb9N6ylD7ZOKee9rGdQ3DL2Cse+GY3lVAHQROsfhl/deCqzK942ZOKWojsnLlWmqmnbcIW4dIonZ113ThDqa4GKTfBowxLN0+KZBKUNx/C4QXf2Fr+BC9yi1RqswcPFn0onnsSmHapqY1yDqIHJEs5tMjrIfDt6APahOKY5JFfy4GA12TTiWgHta4B4CRJ0wrhSFarDCyhiRcRJOUtB+t+njk3RqjnC64oY3Fu+ra7LZ+ih2R7TMzSAHPwSqNmqqdh1p36ICJTt2ifIFnOfpQf8LJrqvQJfS+8bRmsc+7KGtC7aXL1SyY8RQ27SREaIXeoaccBCoPDac+Ohn2dx7S3yMNBx160r76IxKp3laaT/+rpLWiXzeufJNhG2B0lp2ysmYjRsTwBewg+reYa2dAggOXeAg30TeN/4+sWYcofgLuyRMjauebsiZ9DdkDaWAkWCbzskNSwwoofgdq50YiBYy1sdcQyv/xDMl4KqLmD9t0s83Uvy7Oz9fkDLdXYIkzN9D+WaBawI3x7bXy+sShop5R32w7pu+E162+XctlwQNldM+nHs3jIP3SvjKClYN7tgoKLhzOj1KYZ3LKHC4dWqliipxydzRUzrdRFn5SK1MYUS623Y+15BI0zD81fzoid553LGaZUb4yI66B/+dY7c+uQXyqKJxvhARadvZ7ZrhIImdd5oGamve9Ap1CvrBfMOvCwZK4tdWuDRqAiXOPPrTD12HFqsUv1OoBltpcPGxQdaoXqIwvWYTeJfurAzm1QZJ7IsST3BgrAkaLDKfQcVvMDDISohKpoA96864ZXnOxhXUdsA01XynJPDrPLH12/wS6VQb1t2VYheS7Oo/PQPvNAnd73517+EvcE6lZ8nOOd+YKZe7yy3sFwnbcPtqpyoc7vZzvbdoGqnboAQ6fLvjkCRO5xYuSeXs+OaK65ncjmfSUo++mqQeTZkxP3D1+drL95fsCM2cj77MKWrWprv/10Wd0HGEjzX5w758eSt4DxS9b+WJmLw+5sAl0/FjS+XkTFejOqMOUsCWGmwP73kW/RlLkNKJVOIyjagTsCkRXyB5eZvJatRgVDZr7PtvrwMEK5oy+ST+cvy2FfgLDZWCzISobEWLi6mVB2cNwN2hHsU+plkGBzdFmypVS6xY4hlaa7Jbjs/aaafbsjq89foNqqg3buXcs9EJ9ySe4SJIMswl5LWp7nrNkxzXmdsKDG4st/AefeLWF0P3XNrOaVUE9nWvjVSwnEkeVZttd3cLJa3AD1v7r7AZ+hU1vvqJ5fjmo1Iv0e3nN/px1pcuGRDas6G01cfr4PxISPTnkhsur17PNc2fSIv4YYckEudi1xtdO8k/JSex9uuz5mOe/znfz2lV2t3Aq+rJ5B7rv+RNoO7ewxZqX53uMqv+nNqXJKnzVPpnPPnid7NJtPzJnjgo8OuQVmH+d6m5ecLi/3p21q/KtAByTJhcdHL68QQ1Pn9+y6VgMbfzkK5T/PXsT54waUHpeSp4K3o17QAB1b9LzR0Dp7eH5j5o/PGq4XS4l/+G+y1//Z9nX5x1D1ftaV6/A3/aB2pp4H/XHkv/l/RfdMjT4ar9O8UaP82DZJNKNFtR0+aOkP+uPb1pKkBwjur0HBDyLxW7YCgLhvI/wlB6AVASL5bHeAmT8SdRnrwIosumcgQIo/PJqQ/yi2doQPJD/0unFrjVTdxbFdt96T3FZsxwM+ecXV7G+1wnosVsZy/1oE1a3cKs+Mms1oZy8aincHu3WoC2PwOu0/2h5lKwnz7lwD1G4Z7aaehA6C/1ONRN4PBlfX7r/S+kSRrsb0VHfC5pOxo6O6T+VbwpUlbBgqJkHqv6q3RaIjvKq+FqlqBK9OLrFwr+6gT2pZvWwIHXjg0XMZWzGezuTX91ZiT07Km9ps/dj2lgLrtCp3OLL8u3nO/P01iTOayhdMz5mCVEdYk0n1mGuveLoSLkMDwESxA52Op1RF3zyEje1GSevpDIccyprYdpf5krKEl1H7UKqXcRfUBN25VgIMUzpmRxERVbRXkTrTA37/4LNWWFNkLu3p8hdXfVmweQZ4nTl2fT/P9jrRJV/aPYFp2O73kc10P5uqDxvzRnv1/g0JXH6qYvUA7/tfz/l82emmsN/a9nEoMJ8TtmTfcYPTr9DJ0EwL8UYpxtZbFMp3s6XPi/9RPpnJzoJ9NPzKlQ+peDEyCxq/Mqc9nV395m1rhinvuvZ9JMOtWVPnzMut5ZNK3Ncv9OSJOSDor2QsFi+tJK+r/04k848KfpPVlx09p8/t8JCbz0uwPnhCxm+ioT/dxXIuZOOf/z7EuSXT9c6uo86gKcRule/Dsh/83Y+YcxtgfOfJI1+Vhzmv898e+E3PXpfGv+i930Q7Boxn/D/VZG/59R8SWd/7Zn+edCap8NdatlZxjPOJvqXwa2/9vdSVPGsGtedD2Nn2YyftF7/KKnjDeJd2xFMELv1c6elpuAU8kq+74xz9CWsOyC5xKgXP+5L+lbTsuK8nB00AXyhPPaGQwqgVF5nV/Gi92Ta7k6vIkAx0cG9xPL2fl6cw/o5oqgdjKsXNCK8cTsMbDrbpHrMNRARUgNCPpNplds0jperiiJzHk8cdsqcQXNydISkFL3ZcGBNPo7HDmogUl0ebH9H32ZPfr/wJfZ+byhchGjvHUinSgHWE+u8Zjnu+EbV/y2fJJmsxzEuw0xn7Q0Xz8z8OuYb+OgUVNyBqT/hltdKvxojbX9t9t8qgMgXQ5jk1PC5vvg+dU+fSkzIl83ZB+bR4On7q9fkLYgbUHagrQFaf9HpEH6ur58KCn9Gtp66JWWKcvZevTopduGbsfniUe229yUJaG+QRL3eaS7GcNXtNOLl1t480safE8DIJnzfa+dCtovoS6gkiuhwy+WacYoZyJ4ZaZ7qSk6OfNsR99086mU+eAJVzCSxNdPw73Bcr4YdV9FekbYjbtRIbQoAJHfXWP1PBd2cB7xa3Kk4gUt1U5Om/27lCNE4G/vh7DddvLPtm/5FCPdGXrN2Ztv4j0flUj90f6vJhvbxHS/ddAsm/gwOqbecIXa4dIYe91z3kjuLZ1Bzrwrb8auuvyRFYaJynPSPHgLfsuzIWW+/nGSYjQOTgbg51k52LSmTNpugCk52WPe3o5ekLYgbUHagrQFaf+fSNtX9xnB3CCsAgr3XrpouMZtnoO6DMJ2sz9IMmEL13nYBvSN3UHppsqw+QLlGn9jp59lj2a4zLMd0TZLrXqXJGFegLQAaQHSAqQFSAuQFiAtQFqAtABpAdICpAVIC5AWIC1AWoC0AGkB0gKkBUgLkBYgLUBagLQAaQHSAqQFSAuQFiAtQFqAtABpAdICpAVIC5AWIC1AWoC0AGkB0gKkBUgLkP5nQZJeo1E9mOzisljFDL9kUG1z94eUI/JGocn5S2Z+LWbyX3espN+9qJonkezz1x0rdP2vrmbZNKMOvzYd74k3/U3+WIzBw7ADkqY1KVRD9liZnkJczHCpSyXf3O+fNtU4x00kSiN/He0CmOOSlC9neazpaFfmO03V+u+/MkcB+j+4piTwom+pyjp+qiB5VqHojXMfz/hf53csHxxIQmRNdRXcr55dIPmvEzOM5nj5y4ko2tVVWrhKI6bCNUFNLHlWobIV/+CGmLL38cPuh0/OLkA2nldzFdZA8SAKRqqfSzWSH/ZSxY8olMyreFTpu7bGnFuGsxsY+49ut7GezI5+9MBiloIqXv2D62k6fnXboEb83Wh2FRmof3A3TuMTB6zrqoijDrNb1zS/1TzOGBawpsT9bM2p8X6UuBsVGQKnekSushqoqI+lhL0cfBlGHkSm2VtGPt0++9R+txU7IY8CajKQ1g9fPe4QSC8l+cndNS0++QwbVVYWUMrMLCi5eZ4WEsv1IErvHHFbH8iM5LwcJIex6rVlODmA2dpKkiONFeV59m0jQhKrXz3paMH13yymnTZvMYy4suIqJW3qWOxHNFYNSpoS8TR3fAp8eZ1tU2RGAU3t1Zys0yOhCP0hQnJIL2myPo/0qQQ7UeMfucp6pK6Wj2AOpz/osugaA/kTr1gPVq/R/yBegx2vvna2vNS7I/pyD4DvTpwiDWN4pd3RWcy8y8kjxddzwHCuB6uE2GdFH/2A0I6KbMCxG+NAaQjvjXnTjiirq7INPE786Pad5pquIE+O9BRlP7m1DU13/D9Q2aS+MsPBTxmQD2vNkUTK+UBzhwvOQD4ECFsTrm7Mj+W38n/j7v9xAxB1SJckcS5uTCG8JiYXEsdOanaoAJjE9wV4I4b5jwJkbveRkqheoh43TaXHYBBIm0webRZ9p7fFKjDhjDCWa8Pw/0OdYY4PY+RXE8jmFzodm4gjTgNgWJAlcljT2OOSZ+4s0EfgAy+WZa2YOG5GcH16eG8NGGXZz04PMYeH18F7E7zYo7iBtHC4zF7lsy+xFBlM/k2Id52K5fjt9iOMCNib/OLg3CuFiwrq9SON7YsBU8EvThB37ukrzutgKTvhBdmymX3R7ff6Bq63hRKqhlXyol4ynxVetz61FbExbGXQssEgynecFivvHd3ZjcvjanKDKL8isqOQh02n3fG5ezWWEH696QgP3PwkgMcgkic6SMwnVfloRYub2Ef1Xh2IQAOAXdNk5ltB/1ZLC+4dB4T5+FBckq2BuGxlhtaiQKKu1rNgH78LaOpg7V6ZZG5rahCn/94yzmatJkYSQzHLg/Kusi6HbTn2ky9rdEdkomZBACPsgzWJNngyW/CVK04gBm1iEgc3LCU4qr2/PerY0lVUC+8V/B5cv0NvPXTbedqxFvB5WqMhPm6KPKq+tv04wySqBsOx4FgP8oi843WElaLbdhzSCWifD2sUn1i9177Z0DeE3QhusiBBSl2trwSrP2Cb8QwLXL3RT6edNJ4WsMmLbDUsCM+N12994lbPy9fn91U7NuLPhtV0JtLuS69d0cdZ/rCkrhj0yp2xOle32+rUvrqJirc6cA/naFfnllR2o/r4ZMUym9CRCWyzAR75vrOI/lNPDvOrWoRRpsOXeb0CDJRrkzdpPbYhmCMd0k0+WRkFm7qT0dma0Zp0eXN2mQ1qIuOOrlAPmLOdTKWj24eGrC3YnL7Oz4cbOhFQPa5aiEmd16Q6MIT3FgAM4PGbcuMZCCjT71MLw2zsF69+dYz0ohKY9+Q79Jd7gvU29gdZyz1JLzam5Otzaj62N5oWMS2c0NixtPtePS+nHfBlwyfQM02jj4pIDYJIXM0IqSwAy7vmLexw9+FQ10Fz4x97r5vEUWmEvbiBU3rArkyu8kkcfwTEspc5qwzFOXuigOgX7l0pyeb9V0x61NrBxJDbIeqrN/u36CvvwxuUyGKpq7SOI6/Ab/v4ydyiGnLbIHBgEOBMQu92fL7Q4D4Y2dmpYMEaRMJ6SRO1IaRun6nXznFG9S24Xv904Ep1R7WBexNGlPw4JvXjCfhBD0r7EDtd58NPmK9PbC1N+OITr9JdXwm9ol4beuD04IwGM5iqvKJHhDmUkDFco45RPqULE/fpjNxDb8WjsymdVF7OxHMYLkw/9iTyOMWxik2UvZvjpKyHo57M8hNMDFUlHZdvzsWX8o7/AEDvXxTN0L4TUlZkp8Z4jH9rk/wDUpACJugGWjfQ7mnTo5ZIryfwfjXewRNEQuM+aWkSCF69oaU5g0HqnO3OHWGWYTsvL6l1XIah2wh69fa0uSCbHBv0p7B5umA9mObXRMp4Ne9tikikvftqdjnb9XwQaTwWBocLkRO5sDLu9+WQvrvacevKr+HMx8qG9Lqucl9is9KrbqNdONe4lPxqcz0KDpw8nISlwNUsWMVWPevR+lxVIArO5gxaDt8bbDpeyLbmiCQB2F8O47HJMx2R6IIn9ER2XyHIXlHewMSdN/R6RxJGCwcp/EvnPIKRQavfLtpyOtCbq84Z5DnKYsKC+3SQ7WkqtTnRxTG5lFTBe9HfsdTgSUJUCBkc782Ale3FwusqSePqvDo3IampywqKGW81yX0f5wyaSv/oldm4p9qF5su1sfTNHYXvPN8wjrEkNdNvl6N4CN+IwNIreZ28TOVosttTyov7wUJkfI25LytPGnoPhixjRhuUgG4GyY1ZX3nZc1hwNZSH0y7Z65zODYVSQV27Pyb4CfjfJ9JwRsXZP++qCWwkuK5CI5KnnRhJDWrDTk1g6QrmDPtb60hFnpeptrmyGCprs9atwDyDwMWd4TUkliaDfKsz+LXqRu9BIsNwMfNxXjW1pinuMnI4gL1KFoOvZZGr4RRepm6357KSHBJVsAnSwjX0YR/FSk9BfH3aaX/X5AYOSbsY52icHhWiONR89W04GmzV1O+xnfE80kniwswQyzBcNLC6x33XrxCvSpIUauAMqBmUrGye4g8MPeq4dah3HQA4NZIFFN33RHrY+TM6i5VMtEaS83ovvw6uB65R1TNVLAo1XQMlB+EtcOoZAq/r8McZxoGB9f6xBAl3gRvdcfmVQCLDGY6K9/NbxqrLYrbzP+5oul0UsNKCr+6x6y2EmQV5qqHHb/ya5CSgGbbbXnmgzpTr2LetY+lWJF/XomYYV5aMkX7jcgsx9wReh4uV+M16dWPE44pL9EcPlB6MPX5iI2WdyWme/gYgK/rzZLSbnyIM3Bt+uXuoWHrdQFBajwSPY91EyNRYCPGyZty4XPWQZdw6NOZ4YEODbf+TBEYiLcd5fUhIXMsxbDTvj0BKZHfn4OXIcK8eM9ydxu28iXC3MvMQetHXzBp8ggvLAOsBRwQgwSbMumpdoJLpkoqozPYhWHaKdpyGD2sIQfAokP1j0B/RNPmRkd8audLjGMp8KvZFiFq8Jc+MvtfSooFTwkwujHk9eQ/9UNFiamrV0C97QMztARmplhGsFF2rviF5w6VcEZ9VjmAwmDgEx5I1cZ/HErWyWkVv8oRvaiNk0tlWcA3EFNFrSjCSpo4JCgzYhlZQdZC3eADvR2wX3PPE7uTjsx+e/erkLlvvpVK6eIQXRKD9epJ/kvGWIB4ZHnVs8OjGrxzFeZVo4AnCG+ljz0dHtW9ifwMHwS18czvt09cdwLn9hEOn58GgwbXlMQzCI/rk+5YGSz98l2Xn0LN8V+xoZyQ0V+KYeAgWQ9ScJ2rWq6w5F90toIt76cG5axquG2atY44KbAyfcCIaIKw17ojfrAtHY60flqm14UyjmOGhjDU9x+oIgap936+43GXJMVtZSxDeqvBtbGJSh9NeYnLYERMRQFILsF/zb5v5dUVMjwu25zsoc8zOTMB8UCBCEsQfRsE2h/wJxiONrDM68fEgORxVPVXgVRLH4L3uOx/+YBv1HKysqeuIpUUV+TFOFvM0wzgyhCQezSs3+QS6hA1rVYWcbff01ipxlIz/MD2gewy3k0tdtbUZH/2hi/Xkc76OAxX9Og92I9f7TfpyVZQ1cnT0tsm1Z8biVptRPYiax2g4gbN9GiMyGHCIH3Hwv4jxsDRcFdsTzRh4F2muIbFYC2GgpTl70gNrmT8qYB2LxZM1o2U7h1LQ5S4SXed6lzD31EapQATnWsaGxJFM7oof0fIWVdXHgsY89bpBMpgvFww6vgthvCbwnntPZno3i+q9RfX9mlODmrGrjp2X3kNpGnK4TRC64mTmtuFPz9Ug3VfgBIXIH3qTKSDF4Q46g9kG55o5n1k9uC/WIynqMbouRJ1t1Gs1MqZJkSuXtmXqw9fewvZiAi9+SoAX5+JHEUcuQPCyyEFEEMhf9LpbuaVo1Q9XGY3rJ4uwuqjNieVjwy42DpsL7Hy5LavKEsM9UVHLEYqG4IOguO6YB16DltEgEjPwQ5c7CVRez2+pw2MchUzNbUZjMphrGcY2p35g3oSo+5ExAlg8H2bK6jt/+HbDBIY1gWmVjmdF82WK5h4Gup9aVkYbO+tJuG6fb4Pus2uu98aWR0mGnv6NyImPgvRAdc7jFVvSQavKAtslPICt9tHSaZU69Zg1qB+YMy050pUTT0hcdrYnJktMguk2sJ5MFan5d4bFDF7zPngx7TAVrdudvbMun3g3btQtfrTregB6s9/WBi7mzmBBZ8RJyz59cYe+NGN/36/UGt3RWiLEURDZcUV8e/MRm9T8gnCR3ztXHZ9UzhNIT34EghtaXL/TBZXDhhKmRqZpODMBFS9kw/R6W57wPvKSCjzFYn45UD1cwcKNR4ezYvllp0w599AP8mCxYiF9qvRLwgiyfti8ZuzjmpDetGRZaSahVXEtnvKRD/ZWCNVd0XGEEvbDp8IH7+Nt8DWENOW/h9BhJavxtvOwHb0tJd64OGz656HxW6O9jh891PskBmacSCNOaDzwKhEPlUHL+GuGinYlHUaCuWae/cCqaQcNBbV5sCY/uvMamgT8Gkc63pXlyBKb1E4V5cX2ZbemSb0Dtg/xObp0PTPajTMZa1EGje09d7QOPpExjFu1umf0jw34/PpNapen/ggChJlrfSW8VCjXYb0BIcqN6hsOhBPH2LyIGKyghbM7Pov15PcMiApUmgW2CHz2xQ+bxg/vaQTEe5cHWtskd4/mxZehcxGfS9C5mlGSuin2edrle4fVhm00kOzOqVVUw+uvI1qcpzVkUMDIjHe29hPrcik1hpMRyInYuKdOfUM3vUu88rV6voPVGRLLbKYm6CwZV+4mCJdVLqSWlwqGgVMQO845Ow5rSsRy3ug01vx4klsu5vrnPQFNZi4bHEcyGqM7IGrigkLf6s7krw3PWq5DpRD9KinXlxbl/EY3JAwTYM50VHNooXiYmHUOSRLyw2tGwe/bWcJaVouonyfuf+vjDzIlpx2BNpSla//M398aq8wrCruyTQWSPiRp2oN+G/74kYBpZ7lSKjJNn4K2FFv60sDPnxyGFIN7QnsfZrooYdSgyKTeW5Wx7I2sxpeICNLnn0NKTHqFBUBBwV1udQS4Zvt+mKfzyByzGbiExmyjnqfXQhQFyNon9jXtyBXmzk2F0F5w56cM422kD8hHYIWwngin1j4VzvoXvqXe/qWnTMWgcqhIenVTiFe/Gnq5OR57C/myO/rs7BmTgKVanYcon45l+bnCREJnuNOPspislopXDaIPWTZFiC+ZPo8k8BpRB16j2tuYUnLD5posqzllWwdvc7nvX3ITc01bd657f5u+THdFPpx3uiw91qRywj0MPHtqBreiZfgmVriv7vveOSduziX4rNhHhtOH6UBg7/Ifn+NvBpoc0ZobiLQcPW7M2C6rMH3u6bFLJqsBHGvilOD5U5cnQMQTnlDVf3aprl2rm/xiWmUwg6PAqWFg1TbcDdqVD6KeON85EBbX2p6608e9mGEcN/AeK4byWyD05VZBLn5zt+apBIHfqVRq3tSyfsX86wX8P0oWSf78tN9pX+6eE4n/C1BLAwQUAAIACABPS2dK1kUrKU0AAABrAAAAGwAAAHVuaXZlcnNhbC91bml2ZXJzYWwucG5nLnhtbLOxr8jNUShLLSrOzM+zVTLUM1Cyt+PlsikoSi3LTC1XqACKAQUhQEmh0lbJxAjBLc9MKckAqjAwNkMIZqRmpmeU2CqZm5vDBfWBZgIAUEsBAgAAFAACAAgARJRXRyO0Tvv7AgAAsAgAABQAAAAAAAAAAQAAAAAAAAAAAHVuaXZlcnNhbC9wbGF5ZXIueG1sUEsBAgAAFAACAAgAT0tnSlGFNqS+PQAAaKMAABcAAAAAAAAAAAAAAAAALQMAAHVuaXZlcnNhbC91bml2ZXJzYWwucG5nUEsBAgAAFAACAAgAT0tnStZFKylNAAAAawAAABsAAAAAAAAAAQAAAAAAIEEAAHVuaXZlcnNhbC91bml2ZXJzYWwucG5nLnhtbFBLBQYAAAAAAwADANAAAACmQQAAAAA="/>
  <p:tag name="ISPRING_PRESENTATION_TITLE" val="www.33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www.33ppt.com​​">
  <a:themeElements>
    <a:clrScheme name="自定义 96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1147</Words>
  <Application>Microsoft Office PowerPoint</Application>
  <PresentationFormat>如螢幕大小 (16:9)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Dotum</vt:lpstr>
      <vt:lpstr>Helvetica-Roman-SemiB</vt:lpstr>
      <vt:lpstr>微软雅黑</vt:lpstr>
      <vt:lpstr>宋体</vt:lpstr>
      <vt:lpstr>Microsoft JhengHei</vt:lpstr>
      <vt:lpstr>Agency FB</vt:lpstr>
      <vt:lpstr>Arial</vt:lpstr>
      <vt:lpstr>Calibri</vt:lpstr>
      <vt:lpstr>www.33ppt.com​​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https:/www.ypppt.com</cp:keywords>
  <cp:lastModifiedBy>Judy</cp:lastModifiedBy>
  <cp:revision>53</cp:revision>
  <dcterms:created xsi:type="dcterms:W3CDTF">2014-11-09T01:07:25Z</dcterms:created>
  <dcterms:modified xsi:type="dcterms:W3CDTF">2021-12-05T09:42:55Z</dcterms:modified>
</cp:coreProperties>
</file>