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0" r:id="rId6"/>
    <p:sldId id="265" r:id="rId7"/>
    <p:sldId id="275" r:id="rId8"/>
    <p:sldId id="276" r:id="rId9"/>
    <p:sldId id="279" r:id="rId10"/>
    <p:sldId id="280" r:id="rId11"/>
    <p:sldId id="282" r:id="rId12"/>
    <p:sldId id="272" r:id="rId13"/>
    <p:sldId id="274" r:id="rId14"/>
    <p:sldId id="278" r:id="rId15"/>
    <p:sldId id="284" r:id="rId16"/>
    <p:sldId id="285" r:id="rId17"/>
    <p:sldId id="286" r:id="rId18"/>
    <p:sldId id="288" r:id="rId19"/>
    <p:sldId id="289" r:id="rId20"/>
    <p:sldId id="290" r:id="rId21"/>
    <p:sldId id="293" r:id="rId22"/>
    <p:sldId id="292" r:id="rId23"/>
    <p:sldId id="298" r:id="rId24"/>
    <p:sldId id="299" r:id="rId25"/>
    <p:sldId id="297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BCC2"/>
    <a:srgbClr val="E77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90" autoAdjust="0"/>
  </p:normalViewPr>
  <p:slideViewPr>
    <p:cSldViewPr snapToGrid="0">
      <p:cViewPr varScale="1">
        <p:scale>
          <a:sx n="79" d="100"/>
          <a:sy n="79" d="100"/>
        </p:scale>
        <p:origin x="3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E9347-CBC3-41EB-8D7D-74D6EFF0E284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9399-2730-4186-A504-589967A43A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75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1.  </a:t>
            </a:r>
            <a:r>
              <a:rPr lang="zh-TW" altLang="en-US" sz="1800" dirty="0">
                <a:latin typeface="+mn-ea"/>
              </a:rPr>
              <a:t>資料前處理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1.1  </a:t>
            </a:r>
            <a:r>
              <a:rPr lang="zh-TW" altLang="en-US" sz="1800" dirty="0">
                <a:latin typeface="+mn-ea"/>
              </a:rPr>
              <a:t>讀進檔案及初步篩選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1.2  </a:t>
            </a:r>
            <a:r>
              <a:rPr lang="zh-TW" altLang="en-US" sz="1800" dirty="0">
                <a:latin typeface="+mn-ea"/>
              </a:rPr>
              <a:t>文章斷詞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1.3  </a:t>
            </a:r>
            <a:r>
              <a:rPr lang="zh-TW" altLang="en-US" sz="1800" dirty="0">
                <a:latin typeface="+mn-ea"/>
              </a:rPr>
              <a:t>資料清理</a:t>
            </a:r>
          </a:p>
          <a:p>
            <a:pPr marL="342900" indent="-342900">
              <a:lnSpc>
                <a:spcPct val="100000"/>
              </a:lnSpc>
              <a:buAutoNum type="arabicPeriod" startAt="2"/>
            </a:pPr>
            <a:r>
              <a:rPr lang="zh-TW" altLang="en-US" sz="1800" dirty="0">
                <a:latin typeface="+mn-ea"/>
              </a:rPr>
              <a:t>進行</a:t>
            </a:r>
            <a:r>
              <a:rPr lang="en-US" altLang="zh-TW" sz="1800" dirty="0">
                <a:latin typeface="+mn-ea"/>
              </a:rPr>
              <a:t>N-grams</a:t>
            </a:r>
            <a:r>
              <a:rPr lang="zh-TW" altLang="en-US" sz="1800" dirty="0">
                <a:latin typeface="+mn-ea"/>
              </a:rPr>
              <a:t>幫助建立</a:t>
            </a:r>
            <a:endParaRPr lang="en-US" altLang="zh-TW" sz="18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      </a:t>
            </a:r>
            <a:r>
              <a:rPr lang="zh-TW" altLang="en-US" sz="1800" dirty="0">
                <a:solidFill>
                  <a:schemeClr val="accent6"/>
                </a:solidFill>
                <a:latin typeface="+mn-ea"/>
              </a:rPr>
              <a:t>使用者字典</a:t>
            </a:r>
            <a:r>
              <a:rPr lang="zh-TW" altLang="en-US" sz="1800" dirty="0">
                <a:latin typeface="+mn-ea"/>
              </a:rPr>
              <a:t>以及移除</a:t>
            </a:r>
            <a:r>
              <a:rPr lang="zh-TW" altLang="en-US" sz="1800" dirty="0">
                <a:solidFill>
                  <a:schemeClr val="accent6"/>
                </a:solidFill>
                <a:latin typeface="+mn-ea"/>
              </a:rPr>
              <a:t>停用字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3.   LIWC</a:t>
            </a:r>
            <a:r>
              <a:rPr lang="zh-TW" altLang="en-US" sz="1800" dirty="0">
                <a:latin typeface="+mn-ea"/>
              </a:rPr>
              <a:t>情緒分析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4.   </a:t>
            </a:r>
            <a:r>
              <a:rPr lang="zh-TW" altLang="en-US" sz="1800" dirty="0">
                <a:latin typeface="+mn-ea"/>
              </a:rPr>
              <a:t>探討客訴於情緒字之討論：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4.1  </a:t>
            </a:r>
            <a:r>
              <a:rPr lang="zh-TW" altLang="en-US" sz="1800" dirty="0">
                <a:latin typeface="+mn-ea"/>
              </a:rPr>
              <a:t>客訴數量走勢圖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4.2  </a:t>
            </a:r>
            <a:r>
              <a:rPr lang="zh-TW" altLang="en-US" sz="1800" dirty="0">
                <a:latin typeface="+mn-ea"/>
              </a:rPr>
              <a:t>客訴正負情緒發文折線圖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4.3  </a:t>
            </a:r>
            <a:r>
              <a:rPr lang="zh-TW" altLang="en-US" sz="1800" dirty="0">
                <a:latin typeface="+mn-ea"/>
              </a:rPr>
              <a:t>客訴文字雲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4.4  </a:t>
            </a:r>
            <a:r>
              <a:rPr lang="zh-TW" altLang="en-US" sz="1800" dirty="0">
                <a:latin typeface="+mn-ea"/>
              </a:rPr>
              <a:t>客訴正負情緒代表字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4.5  TF-ID</a:t>
            </a:r>
            <a:r>
              <a:rPr lang="zh-TW" altLang="en-US" sz="1800" dirty="0">
                <a:latin typeface="+mn-ea"/>
              </a:rPr>
              <a:t>計算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4.6  </a:t>
            </a:r>
            <a:r>
              <a:rPr lang="zh-TW" altLang="en-US" sz="1800" dirty="0">
                <a:latin typeface="+mn-ea"/>
              </a:rPr>
              <a:t>客訴共現關係圖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>
                <a:latin typeface="+mn-ea"/>
              </a:rPr>
              <a:t>5.  </a:t>
            </a:r>
            <a:r>
              <a:rPr lang="zh-TW" altLang="en-US" sz="1800" dirty="0">
                <a:latin typeface="+mn-ea"/>
              </a:rPr>
              <a:t>總結</a:t>
            </a:r>
            <a:endParaRPr lang="en-US" altLang="zh-TW" sz="1800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9399-2730-4186-A504-589967A43A3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37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9399-2730-4186-A504-589967A43A3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03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9399-2730-4186-A504-589967A43A3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9399-2730-4186-A504-589967A43A3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33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9399-2730-4186-A504-589967A43A3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170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C9399-2730-4186-A504-589967A43A3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6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DCF6E-07BE-4331-A716-B72A9EBB4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0249E4-363C-43E6-ACAF-C0180B578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BC01D-8766-4145-B75A-43301357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9F56D-C42C-4BBE-8AC9-EBB162DF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46B2B4-9996-45ED-89DE-86BB1F75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643ED-F7C2-4F88-B25C-3DCC8617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3BC867-242A-4C3B-A47B-449BEBBB0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D11BA9-FFA9-45C8-BFA8-81FC94F6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81CBAE-57FB-463B-8905-8A9F70B3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54955-E6CA-40E1-BFC6-F3419E09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0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5E1497-FA41-4066-A06F-07CACCB4A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4E1C90-AB7C-41DD-BEC3-E27E8FF8A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A7597F-B114-4821-A4EF-42B0502B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7AD828-35EC-4CF3-8EF1-B3AE66AB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7DE83F-4A6F-4257-A105-3C0AC30A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34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43C6A-0654-4052-BB65-89CF39E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7A5CC-713C-4E11-84FB-005DB847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1EF2C-C910-47CE-A60C-D27C963E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38297-D823-4DBC-AB88-E86F5BBE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05C2-5B92-4C49-8B94-3F7CEB6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9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68D43-EA11-4E96-B010-4C29BA9B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570B6A-310C-4E81-8F9E-A556337D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581403-D216-49ED-9727-002DD912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9B7073-1687-4021-8B0F-0D5BCD14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AFDEC-94AB-441B-B2BE-9E793A54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74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14DC5-4A76-466F-B044-D8C28BE6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8659F0-298B-4911-9EED-A7FE04261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E709E1-C26C-4B58-A325-188AF4C94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31AED-0F11-4C50-B0BA-7AB3849C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2EF5E4-44F9-4B02-8E19-A44FA692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A8FDCF-F064-42CD-B937-A0D520AE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90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B2BC3-3C47-4274-8D11-89754534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FEF9E9-FFEE-4D04-B2CE-1CB0B645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06114F-34F7-44C2-BD71-035BBFCA5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720B95-8470-4384-9DBB-FC722E8D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341C9E5-075B-4AD4-B8D5-5CB7CF87F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A60C49-D86F-4BB2-B20C-A40DF7D0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4CF668-476D-4F63-81D9-5570490C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F06D35-43ED-473F-BFC5-28AD532B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11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44FAD-5ADC-4D93-9FD5-3CD38D1F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633149-B0D1-46EF-B56B-7FE42DF8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1921B3-4071-4C18-A443-2C8E72BD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62882A-ED2F-44CC-A6E0-321B88F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29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70104E-1160-4691-8777-6A3D8D88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9CB66A-18DA-449D-8960-6F9E29CB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C81C1A-EDD9-4BC1-A8DB-7BFCE963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29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E49A1-BF57-4284-AEDB-1795A410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8D71-3AD0-4ECB-B55A-342FF150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FFD7F-AC85-4278-A7F6-DC498B89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9ACFC9-8938-433D-9971-652E12B2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0FDF3E-6BA0-4092-84DF-D9AB059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F452E6-FB75-4333-AF20-64F6DBDA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86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173A-A078-4BB1-B7E9-793CAC40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E3EA3C-EF13-47D5-9BA4-F904E3DA3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7B7F8-D0F0-4CB0-9D97-AB8C65C4F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C6A938-58AA-4078-B69F-D8502F0F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6876C8-6D19-4126-BF53-283118D6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1FABA1-1459-489B-9814-97245F76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102C91-1B2B-4614-9A30-D2916C33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187142-0659-4B07-9A97-4D90283D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2C879-54D9-4D5E-89E4-8A32C7FD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069B-BBAA-4D5F-8E85-A6E353C03ECB}" type="datetimeFigureOut">
              <a:rPr lang="zh-TW" altLang="en-US" smtClean="0"/>
              <a:t>2021/11/28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1F5D31-7818-4514-9C73-A311B6917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A1C681-332B-4280-A993-D26053C44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5A58-24C4-4069-8433-EB38AFFA11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6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iff"/><Relationship Id="rId4" Type="http://schemas.openxmlformats.org/officeDocument/2006/relationships/image" Target="../media/image29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if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if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iff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iff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iff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tiff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個人, 女性, 女士, 靠近 的圖片&#10;&#10;自動產生的描述">
            <a:extLst>
              <a:ext uri="{FF2B5EF4-FFF2-40B4-BE49-F238E27FC236}">
                <a16:creationId xmlns:a16="http://schemas.microsoft.com/office/drawing/2014/main" id="{9C9D2E33-2929-4034-A1E1-911AF7720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034" y="-1"/>
            <a:ext cx="12191980" cy="6857999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45C6019-D2EB-4EEB-8ACF-3082A512D535}"/>
              </a:ext>
            </a:extLst>
          </p:cNvPr>
          <p:cNvSpPr txBox="1">
            <a:spLocks/>
          </p:cNvSpPr>
          <p:nvPr/>
        </p:nvSpPr>
        <p:spPr>
          <a:xfrm>
            <a:off x="1000964" y="1131539"/>
            <a:ext cx="10190071" cy="9695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社群媒體分析</a:t>
            </a: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0F20343C-9537-4CC0-B8B0-A924738A13B8}"/>
              </a:ext>
            </a:extLst>
          </p:cNvPr>
          <p:cNvSpPr txBox="1">
            <a:spLocks/>
          </p:cNvSpPr>
          <p:nvPr/>
        </p:nvSpPr>
        <p:spPr>
          <a:xfrm>
            <a:off x="1199292" y="2283775"/>
            <a:ext cx="9781327" cy="969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Oo</a:t>
            </a:r>
            <a:r>
              <a:rPr lang="zh-TW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銀行 </a:t>
            </a:r>
            <a:r>
              <a:rPr lang="zh-TW" altLang="en-US" sz="4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客訴</a:t>
            </a:r>
            <a:r>
              <a:rPr lang="zh-TW" altLang="en-US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內容分析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9898EF-8134-4980-A191-0DF76AAA0E55}"/>
              </a:ext>
            </a:extLst>
          </p:cNvPr>
          <p:cNvSpPr txBox="1"/>
          <p:nvPr/>
        </p:nvSpPr>
        <p:spPr>
          <a:xfrm>
            <a:off x="2460064" y="3428998"/>
            <a:ext cx="72597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　１　組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吳家羚．曾子恬．吳芷潁．王淵司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N094220011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N094220015 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N094220024 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．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N094220028</a:t>
            </a:r>
            <a:endParaRPr lang="zh-TW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1FFDDD6A-A887-44B1-885B-0B4108E11A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363" y="5141851"/>
            <a:ext cx="2860246" cy="17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5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081">
        <p:cut/>
      </p:transition>
    </mc:Choice>
    <mc:Fallback>
      <p:transition spd="slow" advTm="1081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通過眼鏡放大的字母">
            <a:extLst>
              <a:ext uri="{FF2B5EF4-FFF2-40B4-BE49-F238E27FC236}">
                <a16:creationId xmlns:a16="http://schemas.microsoft.com/office/drawing/2014/main" id="{8BA231D9-DE55-4ED9-9EF4-DC6C0418F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830172E7-4A9E-4348-A9DC-F451D6E00357}"/>
              </a:ext>
            </a:extLst>
          </p:cNvPr>
          <p:cNvSpPr txBox="1">
            <a:spLocks/>
          </p:cNvSpPr>
          <p:nvPr/>
        </p:nvSpPr>
        <p:spPr>
          <a:xfrm>
            <a:off x="768821" y="515621"/>
            <a:ext cx="6237255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zh-TW" altLang="en-US" b="1" dirty="0">
                <a:latin typeface="+mn-ea"/>
                <a:ea typeface="+mn-ea"/>
              </a:rPr>
              <a:t>資料前處理</a:t>
            </a:r>
            <a:r>
              <a:rPr lang="en-US" altLang="zh-TW" b="1" dirty="0">
                <a:latin typeface="+mn-ea"/>
                <a:ea typeface="+mn-ea"/>
              </a:rPr>
              <a:t>-</a:t>
            </a:r>
            <a:r>
              <a:rPr lang="zh-TW" altLang="en-US" b="1" dirty="0">
                <a:solidFill>
                  <a:schemeClr val="accent6"/>
                </a:solidFill>
                <a:latin typeface="+mn-ea"/>
                <a:ea typeface="+mn-ea"/>
              </a:rPr>
              <a:t>中文斷詞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372C0AD9-0339-4B25-A640-B7632D5BBE40}"/>
              </a:ext>
            </a:extLst>
          </p:cNvPr>
          <p:cNvSpPr txBox="1">
            <a:spLocks/>
          </p:cNvSpPr>
          <p:nvPr/>
        </p:nvSpPr>
        <p:spPr>
          <a:xfrm>
            <a:off x="768822" y="1362735"/>
            <a:ext cx="9844055" cy="1583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資料集為金融機構之申訴內容，故負面文字佔多數，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但經人工檢查，發現不少否定字詞，因為被斷字，反而被判斷成正面字詞，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+mn-ea"/>
              </a:rPr>
              <a:t>因此必須針對否定字詞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調整斷詞權重</a:t>
            </a:r>
            <a:r>
              <a:rPr lang="zh-TW" altLang="en-US" sz="2000" dirty="0">
                <a:latin typeface="+mn-ea"/>
              </a:rPr>
              <a:t>，才能提升分析的準確性</a:t>
            </a:r>
            <a:endParaRPr lang="en-US" altLang="zh-TW" sz="2000" dirty="0">
              <a:latin typeface="+mn-ea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B8AE174-0950-4930-87C6-6C4C666A5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4213" y="3948159"/>
            <a:ext cx="2462408" cy="24662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19EF24AE-F7BA-46D5-9DBB-DA23B0264E18}"/>
              </a:ext>
            </a:extLst>
          </p:cNvPr>
          <p:cNvSpPr txBox="1">
            <a:spLocks/>
          </p:cNvSpPr>
          <p:nvPr/>
        </p:nvSpPr>
        <p:spPr>
          <a:xfrm>
            <a:off x="1348048" y="3282087"/>
            <a:ext cx="2591401" cy="12082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zh-TW" altLang="en-US" sz="1600" dirty="0">
                <a:latin typeface="+mn-ea"/>
              </a:rPr>
              <a:t>不　處理　＝＞不處理</a:t>
            </a:r>
            <a:endParaRPr lang="en-US" altLang="zh-TW" sz="1600" dirty="0">
              <a:latin typeface="+mn-ea"/>
            </a:endParaRP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zh-TW" altLang="en-US" sz="1600" dirty="0">
                <a:latin typeface="+mn-ea"/>
              </a:rPr>
              <a:t>不　合理　＝＞不合理</a:t>
            </a:r>
            <a:endParaRPr lang="en-US" altLang="zh-TW" sz="1600" dirty="0">
              <a:latin typeface="+mn-ea"/>
            </a:endParaRP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zh-TW" altLang="en-US" sz="1600" dirty="0">
                <a:latin typeface="+mn-ea"/>
              </a:rPr>
              <a:t>無法　認同＝＞無法認同</a:t>
            </a:r>
            <a:endParaRPr lang="en-US" altLang="zh-TW" sz="1600" dirty="0">
              <a:latin typeface="+mn-ea"/>
            </a:endParaRPr>
          </a:p>
        </p:txBody>
      </p:sp>
      <p:pic>
        <p:nvPicPr>
          <p:cNvPr id="31" name="officeArt object" descr="影像">
            <a:extLst>
              <a:ext uri="{FF2B5EF4-FFF2-40B4-BE49-F238E27FC236}">
                <a16:creationId xmlns:a16="http://schemas.microsoft.com/office/drawing/2014/main" id="{768E59E8-0310-4339-A3BB-FB0898CC8BF8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786" y="3282087"/>
            <a:ext cx="5525523" cy="2712313"/>
          </a:xfrm>
          <a:prstGeom prst="rect">
            <a:avLst/>
          </a:prstGeom>
          <a:ln w="127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D4E415FB-4B70-49CA-AA2F-162C9B328E76}"/>
              </a:ext>
            </a:extLst>
          </p:cNvPr>
          <p:cNvSpPr/>
          <p:nvPr/>
        </p:nvSpPr>
        <p:spPr>
          <a:xfrm>
            <a:off x="5254372" y="4017025"/>
            <a:ext cx="511167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1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通過眼鏡放大的字母">
            <a:extLst>
              <a:ext uri="{FF2B5EF4-FFF2-40B4-BE49-F238E27FC236}">
                <a16:creationId xmlns:a16="http://schemas.microsoft.com/office/drawing/2014/main" id="{8BA231D9-DE55-4ED9-9EF4-DC6C0418F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830172E7-4A9E-4348-A9DC-F451D6E00357}"/>
              </a:ext>
            </a:extLst>
          </p:cNvPr>
          <p:cNvSpPr txBox="1">
            <a:spLocks/>
          </p:cNvSpPr>
          <p:nvPr/>
        </p:nvSpPr>
        <p:spPr>
          <a:xfrm>
            <a:off x="768821" y="515621"/>
            <a:ext cx="6609879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zh-TW" altLang="en-US" b="1" dirty="0">
                <a:latin typeface="+mn-ea"/>
                <a:ea typeface="+mn-ea"/>
              </a:rPr>
              <a:t>資料前處理</a:t>
            </a:r>
            <a:r>
              <a:rPr lang="en-US" altLang="zh-TW" b="1" dirty="0">
                <a:latin typeface="+mn-ea"/>
                <a:ea typeface="+mn-ea"/>
              </a:rPr>
              <a:t>-</a:t>
            </a:r>
            <a:r>
              <a:rPr lang="zh-TW" altLang="en-US" b="1" dirty="0">
                <a:solidFill>
                  <a:schemeClr val="accent6"/>
                </a:solidFill>
                <a:latin typeface="+mn-ea"/>
                <a:ea typeface="+mn-ea"/>
              </a:rPr>
              <a:t>清除停用詞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372C0AD9-0339-4B25-A640-B7632D5BBE40}"/>
              </a:ext>
            </a:extLst>
          </p:cNvPr>
          <p:cNvSpPr txBox="1">
            <a:spLocks/>
          </p:cNvSpPr>
          <p:nvPr/>
        </p:nvSpPr>
        <p:spPr>
          <a:xfrm>
            <a:off x="768821" y="1274306"/>
            <a:ext cx="9844055" cy="120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先依據內定停止來進行最終清理任務，在依其任務結果的字雲圖的內容，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再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追加與情緒分析無關的字詞</a:t>
            </a:r>
            <a:r>
              <a:rPr lang="zh-TW" altLang="en-US" sz="2000" dirty="0">
                <a:latin typeface="+mn-ea"/>
              </a:rPr>
              <a:t>如：早上、下午、今日、今年等字詞。</a:t>
            </a:r>
            <a:endParaRPr lang="en-US" altLang="zh-TW" sz="2000" dirty="0">
              <a:latin typeface="+mn-ea"/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D4E415FB-4B70-49CA-AA2F-162C9B328E76}"/>
              </a:ext>
            </a:extLst>
          </p:cNvPr>
          <p:cNvSpPr/>
          <p:nvPr/>
        </p:nvSpPr>
        <p:spPr>
          <a:xfrm>
            <a:off x="5254372" y="4017025"/>
            <a:ext cx="511167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officeArt object" descr="影像">
            <a:extLst>
              <a:ext uri="{FF2B5EF4-FFF2-40B4-BE49-F238E27FC236}">
                <a16:creationId xmlns:a16="http://schemas.microsoft.com/office/drawing/2014/main" id="{EE57AD45-B042-4367-901C-1631D4D2B89B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76" y="2869374"/>
            <a:ext cx="6333241" cy="29049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officeArt object" descr="影像">
            <a:extLst>
              <a:ext uri="{FF2B5EF4-FFF2-40B4-BE49-F238E27FC236}">
                <a16:creationId xmlns:a16="http://schemas.microsoft.com/office/drawing/2014/main" id="{B171116A-86FB-4117-8935-400CB71DB88F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251" y="2480464"/>
            <a:ext cx="2819150" cy="234553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A6C9E4-2181-4A62-8F5A-DEC12B22CA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175" y="2869375"/>
            <a:ext cx="2054555" cy="33028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591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共同作業會議表">
            <a:extLst>
              <a:ext uri="{FF2B5EF4-FFF2-40B4-BE49-F238E27FC236}">
                <a16:creationId xmlns:a16="http://schemas.microsoft.com/office/drawing/2014/main" id="{DB241D07-47A9-4BC6-8ECF-05DE5744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E8D119-9510-4392-AD0A-BFB0256B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464" y="1122363"/>
            <a:ext cx="7422204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dist"/>
            <a:r>
              <a:rPr lang="zh-TW" altLang="en-US" sz="6600" dirty="0">
                <a:solidFill>
                  <a:srgbClr val="FFFFFF"/>
                </a:solidFill>
              </a:rPr>
              <a:t>文字分析與解讀</a:t>
            </a:r>
            <a:endParaRPr lang="en-US" altLang="zh-TW" sz="6600" dirty="0">
              <a:solidFill>
                <a:srgbClr val="FFFFFF"/>
              </a:solidFill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無限個問號的 3D 呈現">
            <a:extLst>
              <a:ext uri="{FF2B5EF4-FFF2-40B4-BE49-F238E27FC236}">
                <a16:creationId xmlns:a16="http://schemas.microsoft.com/office/drawing/2014/main" id="{E41C50D3-1725-4D3C-AC5F-E0273B8555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519309" y="0"/>
            <a:ext cx="9669642" cy="6857990"/>
          </a:xfrm>
          <a:prstGeom prst="rect">
            <a:avLst/>
          </a:prstGeom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標題 1">
            <a:extLst>
              <a:ext uri="{FF2B5EF4-FFF2-40B4-BE49-F238E27FC236}">
                <a16:creationId xmlns:a16="http://schemas.microsoft.com/office/drawing/2014/main" id="{853AD142-9848-44EC-B959-194E1C69C6E1}"/>
              </a:ext>
            </a:extLst>
          </p:cNvPr>
          <p:cNvSpPr txBox="1">
            <a:spLocks/>
          </p:cNvSpPr>
          <p:nvPr/>
        </p:nvSpPr>
        <p:spPr>
          <a:xfrm>
            <a:off x="572994" y="491553"/>
            <a:ext cx="6326155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zh-TW" altLang="en-US" b="1" dirty="0"/>
              <a:t>基本統計分析</a:t>
            </a:r>
            <a:r>
              <a:rPr lang="en-US" altLang="zh-TW" b="1" dirty="0"/>
              <a:t>-</a:t>
            </a:r>
            <a:r>
              <a:rPr lang="zh-TW" altLang="en-US" b="1" dirty="0"/>
              <a:t>依</a:t>
            </a:r>
            <a:r>
              <a:rPr lang="zh-TW" altLang="en-US" b="1" dirty="0">
                <a:solidFill>
                  <a:schemeClr val="accent6"/>
                </a:solidFill>
              </a:rPr>
              <a:t>月份</a:t>
            </a:r>
            <a:r>
              <a:rPr lang="zh-TW" altLang="en-US" b="1" dirty="0"/>
              <a:t>統計</a:t>
            </a:r>
          </a:p>
        </p:txBody>
      </p:sp>
      <p:pic>
        <p:nvPicPr>
          <p:cNvPr id="156" name="圖片 155">
            <a:extLst>
              <a:ext uri="{FF2B5EF4-FFF2-40B4-BE49-F238E27FC236}">
                <a16:creationId xmlns:a16="http://schemas.microsoft.com/office/drawing/2014/main" id="{C0DDC76B-7FF8-4EDC-9D63-BF0FD99614A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088" y="1743859"/>
            <a:ext cx="5303476" cy="25513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7" name="圖片 156">
            <a:extLst>
              <a:ext uri="{FF2B5EF4-FFF2-40B4-BE49-F238E27FC236}">
                <a16:creationId xmlns:a16="http://schemas.microsoft.com/office/drawing/2014/main" id="{D1E19E7D-9235-4579-9196-F20114A84F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0452" y="2723341"/>
            <a:ext cx="5740263" cy="3760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58" name="內容版面配置區 2">
            <a:extLst>
              <a:ext uri="{FF2B5EF4-FFF2-40B4-BE49-F238E27FC236}">
                <a16:creationId xmlns:a16="http://schemas.microsoft.com/office/drawing/2014/main" id="{1B776619-043E-4AAB-B12E-75DED55A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915" y="5196965"/>
            <a:ext cx="3729208" cy="12712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>
                <a:latin typeface="+mn-ea"/>
              </a:rPr>
              <a:t>客訴事件發生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最頻繁</a:t>
            </a:r>
            <a:r>
              <a:rPr lang="zh-TW" altLang="en-US" sz="2000" b="1" dirty="0">
                <a:latin typeface="+mn-ea"/>
              </a:rPr>
              <a:t>的時間點</a:t>
            </a:r>
            <a:endParaRPr lang="en-US" altLang="zh-TW" sz="20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200" b="1" dirty="0">
                <a:solidFill>
                  <a:schemeClr val="accent6"/>
                </a:solidFill>
                <a:latin typeface="+mn-ea"/>
              </a:rPr>
              <a:t>2018</a:t>
            </a:r>
            <a:r>
              <a:rPr lang="zh-TW" altLang="en-US" sz="3200" b="1" dirty="0">
                <a:solidFill>
                  <a:schemeClr val="accent6"/>
                </a:solidFill>
                <a:latin typeface="+mn-ea"/>
              </a:rPr>
              <a:t>年 </a:t>
            </a:r>
            <a:r>
              <a:rPr lang="en-US" altLang="zh-TW" sz="3200" b="1" dirty="0">
                <a:solidFill>
                  <a:schemeClr val="accent6"/>
                </a:solidFill>
                <a:latin typeface="+mn-ea"/>
              </a:rPr>
              <a:t>5</a:t>
            </a:r>
            <a:r>
              <a:rPr lang="zh-TW" altLang="en-US" sz="3200" b="1" dirty="0">
                <a:solidFill>
                  <a:schemeClr val="accent6"/>
                </a:solidFill>
                <a:latin typeface="+mn-ea"/>
              </a:rPr>
              <a:t>月份</a:t>
            </a:r>
            <a:endParaRPr lang="en-US" altLang="zh-TW" sz="32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60" name="橢圓 159">
            <a:extLst>
              <a:ext uri="{FF2B5EF4-FFF2-40B4-BE49-F238E27FC236}">
                <a16:creationId xmlns:a16="http://schemas.microsoft.com/office/drawing/2014/main" id="{F5D1BBC1-D26B-489A-95F7-90C863B4286D}"/>
              </a:ext>
            </a:extLst>
          </p:cNvPr>
          <p:cNvSpPr/>
          <p:nvPr/>
        </p:nvSpPr>
        <p:spPr>
          <a:xfrm>
            <a:off x="6207880" y="3269405"/>
            <a:ext cx="876300" cy="85144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0A8083F-125F-45D6-B9AD-EBE7A90E589A}"/>
              </a:ext>
            </a:extLst>
          </p:cNvPr>
          <p:cNvSpPr/>
          <p:nvPr/>
        </p:nvSpPr>
        <p:spPr>
          <a:xfrm>
            <a:off x="9593156" y="3966554"/>
            <a:ext cx="864078" cy="80972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382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無限個問號的 3D 呈現">
            <a:extLst>
              <a:ext uri="{FF2B5EF4-FFF2-40B4-BE49-F238E27FC236}">
                <a16:creationId xmlns:a16="http://schemas.microsoft.com/office/drawing/2014/main" id="{E41C50D3-1725-4D3C-AC5F-E0273B8555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519309" y="0"/>
            <a:ext cx="9669642" cy="6857990"/>
          </a:xfrm>
          <a:prstGeom prst="rect">
            <a:avLst/>
          </a:prstGeom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標題 1">
            <a:extLst>
              <a:ext uri="{FF2B5EF4-FFF2-40B4-BE49-F238E27FC236}">
                <a16:creationId xmlns:a16="http://schemas.microsoft.com/office/drawing/2014/main" id="{853AD142-9848-44EC-B959-194E1C69C6E1}"/>
              </a:ext>
            </a:extLst>
          </p:cNvPr>
          <p:cNvSpPr txBox="1">
            <a:spLocks/>
          </p:cNvSpPr>
          <p:nvPr/>
        </p:nvSpPr>
        <p:spPr>
          <a:xfrm>
            <a:off x="572994" y="491553"/>
            <a:ext cx="7288306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zh-TW" altLang="en-US" b="1" dirty="0"/>
              <a:t>基本統計分析</a:t>
            </a:r>
            <a:r>
              <a:rPr lang="en-US" altLang="zh-TW" b="1" dirty="0"/>
              <a:t>-</a:t>
            </a:r>
            <a:r>
              <a:rPr lang="zh-TW" altLang="en-US" b="1" dirty="0"/>
              <a:t>依</a:t>
            </a:r>
            <a:r>
              <a:rPr lang="zh-TW" altLang="en-US" b="1" dirty="0">
                <a:solidFill>
                  <a:schemeClr val="accent6"/>
                </a:solidFill>
              </a:rPr>
              <a:t>業務類別</a:t>
            </a:r>
            <a:r>
              <a:rPr lang="zh-TW" altLang="en-US" b="1" dirty="0"/>
              <a:t>統計</a:t>
            </a:r>
          </a:p>
        </p:txBody>
      </p:sp>
      <p:pic>
        <p:nvPicPr>
          <p:cNvPr id="12" name="officeArt object" descr="影像">
            <a:extLst>
              <a:ext uri="{FF2B5EF4-FFF2-40B4-BE49-F238E27FC236}">
                <a16:creationId xmlns:a16="http://schemas.microsoft.com/office/drawing/2014/main" id="{4F21DE92-3D9F-4BF4-B81F-011E5B09DC2D}"/>
              </a:ext>
            </a:extLst>
          </p:cNvPr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323" y="1501775"/>
            <a:ext cx="6575377" cy="3146426"/>
          </a:xfrm>
          <a:prstGeom prst="rect">
            <a:avLst/>
          </a:prstGeom>
          <a:ln w="127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3" name="officeArt object" descr="影像">
            <a:extLst>
              <a:ext uri="{FF2B5EF4-FFF2-40B4-BE49-F238E27FC236}">
                <a16:creationId xmlns:a16="http://schemas.microsoft.com/office/drawing/2014/main" id="{623E808B-0A4A-4830-85E5-3124199A76B9}"/>
              </a:ext>
            </a:extLst>
          </p:cNvPr>
          <p:cNvPicPr/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335" y="2701927"/>
            <a:ext cx="6084265" cy="3571874"/>
          </a:xfrm>
          <a:prstGeom prst="rect">
            <a:avLst/>
          </a:prstGeom>
          <a:ln w="127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AE384BA-A256-4E95-B2D2-4065D187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5002605"/>
            <a:ext cx="4703207" cy="14997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>
                <a:latin typeface="+mn-ea"/>
              </a:rPr>
              <a:t>被投訴最多的業務類別</a:t>
            </a:r>
            <a:r>
              <a:rPr lang="zh-TW" altLang="en-US" sz="3200" b="1" dirty="0">
                <a:solidFill>
                  <a:schemeClr val="accent6"/>
                </a:solidFill>
                <a:latin typeface="+mn-ea"/>
              </a:rPr>
              <a:t>存款業務</a:t>
            </a:r>
            <a:endParaRPr lang="en-US" altLang="zh-TW" sz="3200" b="1" dirty="0">
              <a:solidFill>
                <a:schemeClr val="accent6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>
                <a:latin typeface="+mn-ea"/>
              </a:rPr>
              <a:t>其次則為債權管理和個人放款業務</a:t>
            </a:r>
            <a:endParaRPr lang="zh-TW" altLang="en-US" sz="3200" b="1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185B463-0250-47C8-B51A-9166D0C89B26}"/>
              </a:ext>
            </a:extLst>
          </p:cNvPr>
          <p:cNvSpPr/>
          <p:nvPr/>
        </p:nvSpPr>
        <p:spPr>
          <a:xfrm>
            <a:off x="9180606" y="3214688"/>
            <a:ext cx="876300" cy="851447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85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無限個問號的 3D 呈現">
            <a:extLst>
              <a:ext uri="{FF2B5EF4-FFF2-40B4-BE49-F238E27FC236}">
                <a16:creationId xmlns:a16="http://schemas.microsoft.com/office/drawing/2014/main" id="{E41C50D3-1725-4D3C-AC5F-E0273B8555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519309" y="0"/>
            <a:ext cx="9669642" cy="6857990"/>
          </a:xfrm>
          <a:prstGeom prst="rect">
            <a:avLst/>
          </a:prstGeom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標題 1">
            <a:extLst>
              <a:ext uri="{FF2B5EF4-FFF2-40B4-BE49-F238E27FC236}">
                <a16:creationId xmlns:a16="http://schemas.microsoft.com/office/drawing/2014/main" id="{853AD142-9848-44EC-B959-194E1C69C6E1}"/>
              </a:ext>
            </a:extLst>
          </p:cNvPr>
          <p:cNvSpPr txBox="1">
            <a:spLocks/>
          </p:cNvSpPr>
          <p:nvPr/>
        </p:nvSpPr>
        <p:spPr>
          <a:xfrm>
            <a:off x="572994" y="491553"/>
            <a:ext cx="4278406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zh-TW" altLang="en-US" b="1" dirty="0"/>
              <a:t>關鍵字分析</a:t>
            </a:r>
          </a:p>
        </p:txBody>
      </p:sp>
      <p:pic>
        <p:nvPicPr>
          <p:cNvPr id="18" name="officeArt object" descr="影像">
            <a:extLst>
              <a:ext uri="{FF2B5EF4-FFF2-40B4-BE49-F238E27FC236}">
                <a16:creationId xmlns:a16="http://schemas.microsoft.com/office/drawing/2014/main" id="{3941BFC2-F379-43DB-9726-0D7B0AA53958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203" y="1485900"/>
            <a:ext cx="4984897" cy="40005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02C6C5C5-A6D3-4DBE-8256-7E5B895253F1}"/>
              </a:ext>
            </a:extLst>
          </p:cNvPr>
          <p:cNvSpPr txBox="1">
            <a:spLocks/>
          </p:cNvSpPr>
          <p:nvPr/>
        </p:nvSpPr>
        <p:spPr>
          <a:xfrm>
            <a:off x="5848822" y="1485900"/>
            <a:ext cx="6025677" cy="439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400" dirty="0">
                <a:latin typeface="+mn-ea"/>
              </a:rPr>
              <a:t>透過文字雲的呈現，</a:t>
            </a:r>
            <a:endParaRPr lang="en-US" altLang="zh-TW" sz="24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400" dirty="0">
                <a:latin typeface="+mn-ea"/>
              </a:rPr>
              <a:t>可以發現客訴關鍵字都集中在</a:t>
            </a:r>
            <a:endParaRPr lang="en-US" altLang="zh-TW" sz="24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400" b="1" dirty="0">
                <a:solidFill>
                  <a:schemeClr val="accent6"/>
                </a:solidFill>
                <a:latin typeface="+mn-ea"/>
              </a:rPr>
              <a:t>貸款</a:t>
            </a:r>
            <a:r>
              <a:rPr lang="zh-TW" altLang="en-US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b="1" dirty="0">
                <a:solidFill>
                  <a:schemeClr val="accent6"/>
                </a:solidFill>
                <a:latin typeface="+mn-ea"/>
              </a:rPr>
              <a:t>房貸</a:t>
            </a:r>
            <a:r>
              <a:rPr lang="zh-TW" altLang="en-US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b="1" dirty="0">
                <a:solidFill>
                  <a:schemeClr val="accent6"/>
                </a:solidFill>
                <a:latin typeface="+mn-ea"/>
              </a:rPr>
              <a:t>存款</a:t>
            </a:r>
            <a:r>
              <a:rPr lang="zh-TW" altLang="en-US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b="1" dirty="0">
                <a:solidFill>
                  <a:schemeClr val="accent6"/>
                </a:solidFill>
                <a:latin typeface="+mn-ea"/>
              </a:rPr>
              <a:t>帳戶</a:t>
            </a:r>
            <a:r>
              <a:rPr lang="zh-TW" altLang="en-US" sz="24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b="1" dirty="0">
                <a:solidFill>
                  <a:schemeClr val="accent6"/>
                </a:solidFill>
                <a:latin typeface="+mn-ea"/>
              </a:rPr>
              <a:t>協商</a:t>
            </a:r>
            <a:r>
              <a:rPr lang="zh-TW" altLang="en-US" sz="2400" dirty="0">
                <a:latin typeface="+mn-ea"/>
              </a:rPr>
              <a:t>等字詞上，</a:t>
            </a:r>
            <a:endParaRPr lang="en-US" altLang="zh-TW" sz="24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400" dirty="0">
                <a:latin typeface="+mn-ea"/>
              </a:rPr>
              <a:t>我們猜測與存放款業務及債務處理業務</a:t>
            </a:r>
            <a:endParaRPr lang="en-US" altLang="zh-TW" sz="24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400" dirty="0">
                <a:latin typeface="+mn-ea"/>
              </a:rPr>
              <a:t>的客訴件數偏高，可能存在高度相關性。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AFD48199-52A3-476A-B942-1F960F3401A0}"/>
              </a:ext>
            </a:extLst>
          </p:cNvPr>
          <p:cNvSpPr/>
          <p:nvPr/>
        </p:nvSpPr>
        <p:spPr>
          <a:xfrm>
            <a:off x="3251200" y="1671782"/>
            <a:ext cx="840509" cy="775854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BCF2DE6-E25D-45A8-A8CB-2CDC8BF483A9}"/>
              </a:ext>
            </a:extLst>
          </p:cNvPr>
          <p:cNvSpPr/>
          <p:nvPr/>
        </p:nvSpPr>
        <p:spPr>
          <a:xfrm>
            <a:off x="3960936" y="1597891"/>
            <a:ext cx="480495" cy="43411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47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無限個問號的 3D 呈現">
            <a:extLst>
              <a:ext uri="{FF2B5EF4-FFF2-40B4-BE49-F238E27FC236}">
                <a16:creationId xmlns:a16="http://schemas.microsoft.com/office/drawing/2014/main" id="{E41C50D3-1725-4D3C-AC5F-E0273B8555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519309" y="0"/>
            <a:ext cx="9669642" cy="6857990"/>
          </a:xfrm>
          <a:prstGeom prst="rect">
            <a:avLst/>
          </a:prstGeom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標題 1">
            <a:extLst>
              <a:ext uri="{FF2B5EF4-FFF2-40B4-BE49-F238E27FC236}">
                <a16:creationId xmlns:a16="http://schemas.microsoft.com/office/drawing/2014/main" id="{853AD142-9848-44EC-B959-194E1C69C6E1}"/>
              </a:ext>
            </a:extLst>
          </p:cNvPr>
          <p:cNvSpPr txBox="1">
            <a:spLocks/>
          </p:cNvSpPr>
          <p:nvPr/>
        </p:nvSpPr>
        <p:spPr>
          <a:xfrm>
            <a:off x="585693" y="632313"/>
            <a:ext cx="7796307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TW" altLang="en-US" sz="3600" b="1" dirty="0">
                <a:latin typeface="+mn-ea"/>
                <a:ea typeface="+mn-ea"/>
              </a:rPr>
              <a:t>使用</a:t>
            </a:r>
            <a:r>
              <a:rPr lang="en-US" altLang="zh-TW" sz="3600" b="1" dirty="0">
                <a:solidFill>
                  <a:schemeClr val="accent6"/>
                </a:solidFill>
                <a:latin typeface="+mn-ea"/>
                <a:ea typeface="+mn-ea"/>
              </a:rPr>
              <a:t>2-grams</a:t>
            </a:r>
            <a:r>
              <a:rPr lang="zh-TW" altLang="en-US" sz="3600" b="1" dirty="0">
                <a:latin typeface="+mn-ea"/>
                <a:ea typeface="+mn-ea"/>
              </a:rPr>
              <a:t>檢查是否具有相依性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8357B3-F11A-49F2-B3DB-98285A4736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818" y="1615237"/>
            <a:ext cx="4541735" cy="213968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officeArt object" descr="影像">
            <a:extLst>
              <a:ext uri="{FF2B5EF4-FFF2-40B4-BE49-F238E27FC236}">
                <a16:creationId xmlns:a16="http://schemas.microsoft.com/office/drawing/2014/main" id="{42CD90E3-3A7F-4460-84D2-6B417E63C325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927" y="1615237"/>
            <a:ext cx="5263673" cy="4201363"/>
          </a:xfrm>
          <a:prstGeom prst="rect">
            <a:avLst/>
          </a:prstGeom>
          <a:ln w="127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8AC2065-2A74-4A08-86D2-82C9C741E675}"/>
              </a:ext>
            </a:extLst>
          </p:cNvPr>
          <p:cNvSpPr txBox="1">
            <a:spLocks/>
          </p:cNvSpPr>
          <p:nvPr/>
        </p:nvSpPr>
        <p:spPr>
          <a:xfrm>
            <a:off x="406709" y="4179765"/>
            <a:ext cx="11378582" cy="29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從圓餅圖中可發現客訴主因，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都是希望業務單位「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協助 處理</a:t>
            </a:r>
            <a:r>
              <a:rPr lang="zh-TW" altLang="en-US" sz="2000" dirty="0">
                <a:latin typeface="+mn-ea"/>
              </a:rPr>
              <a:t>」、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請 協助</a:t>
            </a:r>
            <a:r>
              <a:rPr lang="zh-TW" altLang="en-US" sz="2000" dirty="0">
                <a:latin typeface="+mn-ea"/>
              </a:rPr>
              <a:t>」，顯示出該金融機構的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前線服務人員專業度不足或態度不佳，因此無法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即時</a:t>
            </a:r>
            <a:r>
              <a:rPr lang="zh-TW" altLang="en-US" sz="2000" dirty="0">
                <a:latin typeface="+mn-ea"/>
              </a:rPr>
              <a:t>處理，常需要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總行主管</a:t>
            </a:r>
            <a:r>
              <a:rPr lang="zh-TW" altLang="en-US" sz="2000" dirty="0">
                <a:latin typeface="+mn-ea"/>
              </a:rPr>
              <a:t>協助相關業務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dirty="0">
              <a:latin typeface="+mn-ea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C39628E-D610-46DA-9C0A-DF91C830FB56}"/>
              </a:ext>
            </a:extLst>
          </p:cNvPr>
          <p:cNvSpPr/>
          <p:nvPr/>
        </p:nvSpPr>
        <p:spPr>
          <a:xfrm>
            <a:off x="9799782" y="4978400"/>
            <a:ext cx="1339273" cy="48029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5A53386-16F1-4389-906B-BF4CAC631A69}"/>
              </a:ext>
            </a:extLst>
          </p:cNvPr>
          <p:cNvSpPr/>
          <p:nvPr/>
        </p:nvSpPr>
        <p:spPr>
          <a:xfrm>
            <a:off x="9799782" y="3715919"/>
            <a:ext cx="1339273" cy="22109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3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無限個問號的 3D 呈現">
            <a:extLst>
              <a:ext uri="{FF2B5EF4-FFF2-40B4-BE49-F238E27FC236}">
                <a16:creationId xmlns:a16="http://schemas.microsoft.com/office/drawing/2014/main" id="{E41C50D3-1725-4D3C-AC5F-E0273B8555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519309" y="0"/>
            <a:ext cx="9669642" cy="6857990"/>
          </a:xfrm>
          <a:prstGeom prst="rect">
            <a:avLst/>
          </a:prstGeom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標題 1">
            <a:extLst>
              <a:ext uri="{FF2B5EF4-FFF2-40B4-BE49-F238E27FC236}">
                <a16:creationId xmlns:a16="http://schemas.microsoft.com/office/drawing/2014/main" id="{853AD142-9848-44EC-B959-194E1C69C6E1}"/>
              </a:ext>
            </a:extLst>
          </p:cNvPr>
          <p:cNvSpPr txBox="1">
            <a:spLocks/>
          </p:cNvSpPr>
          <p:nvPr/>
        </p:nvSpPr>
        <p:spPr>
          <a:xfrm>
            <a:off x="585693" y="632313"/>
            <a:ext cx="7796307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TW" altLang="en-US" sz="3600" b="1" dirty="0">
                <a:latin typeface="+mn-ea"/>
                <a:ea typeface="+mn-ea"/>
              </a:rPr>
              <a:t>使用</a:t>
            </a:r>
            <a:r>
              <a:rPr lang="en-US" altLang="zh-TW" sz="3600" b="1" dirty="0">
                <a:solidFill>
                  <a:schemeClr val="accent6"/>
                </a:solidFill>
                <a:latin typeface="+mn-ea"/>
                <a:ea typeface="+mn-ea"/>
              </a:rPr>
              <a:t>3-grams</a:t>
            </a:r>
            <a:r>
              <a:rPr lang="zh-TW" altLang="en-US" sz="3600" b="1" dirty="0">
                <a:latin typeface="+mn-ea"/>
                <a:ea typeface="+mn-ea"/>
              </a:rPr>
              <a:t>檢查是否具有相依性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7A6DFDD-98E4-46EF-AE66-79EC6B0041B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950" y="2556743"/>
            <a:ext cx="5748126" cy="2713757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AC5EC2A0-D137-4420-B095-9D6F71DD5F2A}"/>
              </a:ext>
            </a:extLst>
          </p:cNvPr>
          <p:cNvSpPr txBox="1">
            <a:spLocks/>
          </p:cNvSpPr>
          <p:nvPr/>
        </p:nvSpPr>
        <p:spPr>
          <a:xfrm>
            <a:off x="585693" y="1437244"/>
            <a:ext cx="10298207" cy="29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+mn-ea"/>
              </a:rPr>
              <a:t>從執行結果上來看，比較沒有那麼明確，但仍可以發現一些關鍵重點如「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勞工 紓困 貸款</a:t>
            </a:r>
            <a:r>
              <a:rPr lang="zh-TW" altLang="en-US" sz="2000" dirty="0">
                <a:latin typeface="+mn-ea"/>
              </a:rPr>
              <a:t>」、 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要求 總行 主管</a:t>
            </a:r>
            <a:r>
              <a:rPr lang="zh-TW" altLang="en-US" sz="2000" dirty="0">
                <a:latin typeface="+mn-ea"/>
              </a:rPr>
              <a:t>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。顯示客戶對於個人放款業務不滿的主要因素。</a:t>
            </a:r>
            <a:endParaRPr lang="zh-TW" altLang="en-US" sz="2000" dirty="0">
              <a:latin typeface="+mn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754027D-523D-47A6-A57F-E55695190D0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2" y="3110804"/>
            <a:ext cx="7372188" cy="34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9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有面部表情的骰子">
            <a:extLst>
              <a:ext uri="{FF2B5EF4-FFF2-40B4-BE49-F238E27FC236}">
                <a16:creationId xmlns:a16="http://schemas.microsoft.com/office/drawing/2014/main" id="{FD714B8F-5C15-4C59-8F2F-1B8D872370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6EAE02-E5CF-4A30-A11B-19A04E9E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482" y="3594115"/>
            <a:ext cx="6332728" cy="1509931"/>
          </a:xfrm>
        </p:spPr>
        <p:txBody>
          <a:bodyPr>
            <a:normAutofit/>
          </a:bodyPr>
          <a:lstStyle/>
          <a:p>
            <a:pPr algn="dist"/>
            <a:r>
              <a:rPr lang="zh-TW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情緒分析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A5CE06EA-3DA6-4456-A671-6398C9430C81}"/>
              </a:ext>
            </a:extLst>
          </p:cNvPr>
          <p:cNvSpPr txBox="1">
            <a:spLocks/>
          </p:cNvSpPr>
          <p:nvPr/>
        </p:nvSpPr>
        <p:spPr>
          <a:xfrm>
            <a:off x="649880" y="5104046"/>
            <a:ext cx="11072220" cy="59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50000"/>
              </a:lnSpc>
              <a:buNone/>
            </a:pPr>
            <a:r>
              <a:rPr lang="zh-TW" altLang="en-US" sz="2000" dirty="0">
                <a:latin typeface="+mn-ea"/>
              </a:rPr>
              <a:t>依目的分別使用</a:t>
            </a:r>
            <a:r>
              <a:rPr lang="en-US" altLang="zh-TW" sz="2000" b="1" dirty="0">
                <a:latin typeface="+mn-ea"/>
              </a:rPr>
              <a:t>Lexicon Based</a:t>
            </a:r>
            <a:r>
              <a:rPr lang="zh-TW" altLang="en-US" sz="2000" b="1" dirty="0">
                <a:latin typeface="+mn-ea"/>
              </a:rPr>
              <a:t>模式</a:t>
            </a:r>
            <a:r>
              <a:rPr lang="zh-TW" altLang="en-US" sz="2000" dirty="0">
                <a:latin typeface="+mn-ea"/>
              </a:rPr>
              <a:t>進行客訴案件分析</a:t>
            </a:r>
          </a:p>
        </p:txBody>
      </p:sp>
    </p:spTree>
    <p:extLst>
      <p:ext uri="{BB962C8B-B14F-4D97-AF65-F5344CB8AC3E}">
        <p14:creationId xmlns:p14="http://schemas.microsoft.com/office/powerpoint/2010/main" val="943048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8" descr="穿紅衣服的人">
            <a:extLst>
              <a:ext uri="{FF2B5EF4-FFF2-40B4-BE49-F238E27FC236}">
                <a16:creationId xmlns:a16="http://schemas.microsoft.com/office/drawing/2014/main" id="{BC72E8D4-03AF-441A-A90C-0B2A68E650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5062356" y="10"/>
            <a:ext cx="9669642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474F629C-3214-45E6-84AC-04EEE8A315A0}"/>
              </a:ext>
            </a:extLst>
          </p:cNvPr>
          <p:cNvSpPr txBox="1">
            <a:spLocks/>
          </p:cNvSpPr>
          <p:nvPr/>
        </p:nvSpPr>
        <p:spPr>
          <a:xfrm>
            <a:off x="585693" y="632313"/>
            <a:ext cx="9093328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TW" altLang="en-US" sz="3600" b="1" dirty="0">
                <a:latin typeface="+mn-ea"/>
                <a:ea typeface="+mn-ea"/>
              </a:rPr>
              <a:t>情緒分析字典法</a:t>
            </a:r>
            <a:r>
              <a:rPr lang="en-US" altLang="zh-TW" sz="3600" b="1" dirty="0">
                <a:latin typeface="+mn-ea"/>
                <a:ea typeface="+mn-ea"/>
              </a:rPr>
              <a:t>-</a:t>
            </a:r>
            <a:r>
              <a:rPr lang="en-US" altLang="zh-TW" sz="3600" b="1" dirty="0">
                <a:solidFill>
                  <a:schemeClr val="accent6"/>
                </a:solidFill>
                <a:latin typeface="+mn-ea"/>
                <a:ea typeface="+mn-ea"/>
              </a:rPr>
              <a:t>Lexicon Based</a:t>
            </a:r>
            <a:r>
              <a:rPr lang="zh-TW" altLang="en-US" sz="3600" b="1" dirty="0">
                <a:solidFill>
                  <a:schemeClr val="accent6"/>
                </a:solidFill>
                <a:latin typeface="+mn-ea"/>
                <a:ea typeface="+mn-ea"/>
              </a:rPr>
              <a:t>模式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FD80BA4-7A05-452F-B045-21FF7060426D}"/>
              </a:ext>
            </a:extLst>
          </p:cNvPr>
          <p:cNvSpPr txBox="1">
            <a:spLocks/>
          </p:cNvSpPr>
          <p:nvPr/>
        </p:nvSpPr>
        <p:spPr>
          <a:xfrm>
            <a:off x="585693" y="1513444"/>
            <a:ext cx="7275607" cy="29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+mn-ea"/>
              </a:rPr>
              <a:t>依據結果，顯示該金融機構的客戶申訴較多的是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2000" dirty="0">
                <a:latin typeface="+mn-ea"/>
              </a:rPr>
              <a:t>請求協助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sz="2000" dirty="0">
                <a:latin typeface="+mn-ea"/>
              </a:rPr>
              <a:t>，反之負面情緒的用詞不多，表示該金融機構的人員在服務客戶的態度並被顧客抱怨。但若直接將「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協助</a:t>
            </a:r>
            <a:r>
              <a:rPr lang="zh-TW" altLang="en-US" sz="2000" dirty="0">
                <a:latin typeface="+mn-ea"/>
              </a:rPr>
              <a:t>」定為負面情緒詞，好像不太妥當， 而「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協助</a:t>
            </a:r>
            <a:r>
              <a:rPr lang="zh-TW" altLang="en-US" sz="2000" dirty="0">
                <a:latin typeface="+mn-ea"/>
              </a:rPr>
              <a:t>」雖然被</a:t>
            </a:r>
            <a:r>
              <a:rPr lang="en-US" altLang="zh-TW" sz="2000" dirty="0">
                <a:latin typeface="+mn-ea"/>
              </a:rPr>
              <a:t>Lexicon Based</a:t>
            </a:r>
            <a:r>
              <a:rPr lang="zh-TW" altLang="en-US" sz="2000" dirty="0">
                <a:latin typeface="+mn-ea"/>
              </a:rPr>
              <a:t>模式列正面情緒詞，但卻也顯示出現行的業務流程有不少問題存在。</a:t>
            </a:r>
          </a:p>
        </p:txBody>
      </p:sp>
      <p:pic>
        <p:nvPicPr>
          <p:cNvPr id="23" name="officeArt object" descr="影像">
            <a:extLst>
              <a:ext uri="{FF2B5EF4-FFF2-40B4-BE49-F238E27FC236}">
                <a16:creationId xmlns:a16="http://schemas.microsoft.com/office/drawing/2014/main" id="{FE62C20A-BD12-41F1-B95F-CDEEA407FCDB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35" y="4000500"/>
            <a:ext cx="5987865" cy="2667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9265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圖片 40" descr="一張含有 個人, 女性, 女士, 靠近 的圖片&#10;&#10;自動產生的描述">
            <a:extLst>
              <a:ext uri="{FF2B5EF4-FFF2-40B4-BE49-F238E27FC236}">
                <a16:creationId xmlns:a16="http://schemas.microsoft.com/office/drawing/2014/main" id="{7CF168E6-4340-42D2-9417-90F1398D76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AAA113-000B-4FD3-AECE-F2758DC3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0C828-82C5-45A0-8FF5-B5B32A75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734" y="2055510"/>
            <a:ext cx="3822189" cy="3742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000" dirty="0"/>
              <a:t>  動機與目的</a:t>
            </a:r>
            <a:endParaRPr lang="en-US" altLang="zh-TW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000" dirty="0"/>
              <a:t>  資料來源</a:t>
            </a:r>
            <a:endParaRPr lang="en-US" altLang="zh-TW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000" dirty="0"/>
              <a:t>  分析工具與流程</a:t>
            </a:r>
            <a:endParaRPr lang="en-US" altLang="zh-TW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000" dirty="0"/>
              <a:t>  文字分析與解讀</a:t>
            </a:r>
          </a:p>
        </p:txBody>
      </p:sp>
    </p:spTree>
    <p:extLst>
      <p:ext uri="{BB962C8B-B14F-4D97-AF65-F5344CB8AC3E}">
        <p14:creationId xmlns:p14="http://schemas.microsoft.com/office/powerpoint/2010/main" val="74881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">
        <p:cut/>
      </p:transition>
    </mc:Choice>
    <mc:Fallback>
      <p:transition spd="slow" advTm="388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8" descr="穿紅衣服的人">
            <a:extLst>
              <a:ext uri="{FF2B5EF4-FFF2-40B4-BE49-F238E27FC236}">
                <a16:creationId xmlns:a16="http://schemas.microsoft.com/office/drawing/2014/main" id="{BC72E8D4-03AF-441A-A90C-0B2A68E650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4609561" y="0"/>
            <a:ext cx="9669642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474F629C-3214-45E6-84AC-04EEE8A315A0}"/>
              </a:ext>
            </a:extLst>
          </p:cNvPr>
          <p:cNvSpPr txBox="1">
            <a:spLocks/>
          </p:cNvSpPr>
          <p:nvPr/>
        </p:nvSpPr>
        <p:spPr>
          <a:xfrm>
            <a:off x="585693" y="632313"/>
            <a:ext cx="8879320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TW" altLang="en-US" sz="3600" b="1" dirty="0">
                <a:latin typeface="+mn-ea"/>
                <a:ea typeface="+mn-ea"/>
              </a:rPr>
              <a:t>情緒分析字典法</a:t>
            </a:r>
            <a:r>
              <a:rPr lang="en-US" altLang="zh-TW" sz="3600" b="1" dirty="0">
                <a:latin typeface="+mn-ea"/>
                <a:ea typeface="+mn-ea"/>
              </a:rPr>
              <a:t>-</a:t>
            </a:r>
            <a:r>
              <a:rPr lang="en-US" altLang="zh-TW" sz="3600" b="1" dirty="0">
                <a:solidFill>
                  <a:schemeClr val="accent6"/>
                </a:solidFill>
                <a:latin typeface="+mn-ea"/>
                <a:ea typeface="+mn-ea"/>
              </a:rPr>
              <a:t>Lexicon Based</a:t>
            </a:r>
            <a:r>
              <a:rPr lang="zh-TW" altLang="en-US" sz="3600" b="1" dirty="0">
                <a:solidFill>
                  <a:schemeClr val="accent6"/>
                </a:solidFill>
                <a:latin typeface="+mn-ea"/>
                <a:ea typeface="+mn-ea"/>
              </a:rPr>
              <a:t>模式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F4327D3-4274-439B-9094-F4670933C5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411" y="1393066"/>
            <a:ext cx="7390263" cy="43905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FCAD2F-9439-4B6B-89B3-15ECC8D05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8538" y="4205176"/>
            <a:ext cx="2979488" cy="251951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AD68517-80F8-44E6-A1B6-AD40C0E00E77}"/>
              </a:ext>
            </a:extLst>
          </p:cNvPr>
          <p:cNvSpPr txBox="1"/>
          <p:nvPr/>
        </p:nvSpPr>
        <p:spPr>
          <a:xfrm>
            <a:off x="1817700" y="2245018"/>
            <a:ext cx="2344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77D72"/>
                </a:solidFill>
                <a:latin typeface="+mn-ea"/>
              </a:rPr>
              <a:t>前</a:t>
            </a:r>
            <a:r>
              <a:rPr lang="en-US" altLang="zh-TW" b="1" dirty="0">
                <a:solidFill>
                  <a:srgbClr val="E77D72"/>
                </a:solidFill>
                <a:latin typeface="+mn-ea"/>
              </a:rPr>
              <a:t>4</a:t>
            </a:r>
            <a:r>
              <a:rPr lang="zh-TW" altLang="en-US" b="1" dirty="0">
                <a:solidFill>
                  <a:srgbClr val="E77D72"/>
                </a:solidFill>
                <a:latin typeface="+mn-ea"/>
              </a:rPr>
              <a:t>名負面字詞</a:t>
            </a:r>
            <a:endParaRPr lang="en-US" altLang="zh-TW" b="1" dirty="0">
              <a:solidFill>
                <a:srgbClr val="E77D7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rgbClr val="E77D72"/>
                </a:solidFill>
                <a:latin typeface="+mn-ea"/>
              </a:rPr>
              <a:t>不合理</a:t>
            </a:r>
            <a:endParaRPr lang="en-US" altLang="zh-TW" b="1" dirty="0">
              <a:solidFill>
                <a:srgbClr val="E77D7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rgbClr val="E77D72"/>
                </a:solidFill>
                <a:latin typeface="+mn-ea"/>
              </a:rPr>
              <a:t>債務</a:t>
            </a:r>
            <a:endParaRPr lang="en-US" altLang="zh-TW" b="1" dirty="0">
              <a:solidFill>
                <a:srgbClr val="E77D7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rgbClr val="E77D72"/>
                </a:solidFill>
                <a:latin typeface="+mn-ea"/>
              </a:rPr>
              <a:t>無法認同</a:t>
            </a:r>
            <a:endParaRPr lang="en-US" altLang="zh-TW" b="1" dirty="0">
              <a:solidFill>
                <a:srgbClr val="E77D7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rgbClr val="E77D72"/>
                </a:solidFill>
                <a:latin typeface="+mn-ea"/>
              </a:rPr>
              <a:t>拒絕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BA807CF-4C85-4C21-94AC-F816D150E568}"/>
              </a:ext>
            </a:extLst>
          </p:cNvPr>
          <p:cNvSpPr txBox="1"/>
          <p:nvPr/>
        </p:nvSpPr>
        <p:spPr>
          <a:xfrm>
            <a:off x="5062479" y="2245018"/>
            <a:ext cx="2344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59BCC2"/>
                </a:solidFill>
                <a:latin typeface="+mn-ea"/>
              </a:rPr>
              <a:t>前</a:t>
            </a:r>
            <a:r>
              <a:rPr lang="en-US" altLang="zh-TW" b="1" dirty="0">
                <a:solidFill>
                  <a:srgbClr val="59BCC2"/>
                </a:solidFill>
                <a:latin typeface="+mn-ea"/>
              </a:rPr>
              <a:t>3</a:t>
            </a:r>
            <a:r>
              <a:rPr lang="zh-TW" altLang="en-US" b="1" dirty="0">
                <a:solidFill>
                  <a:srgbClr val="59BCC2"/>
                </a:solidFill>
                <a:latin typeface="+mn-ea"/>
              </a:rPr>
              <a:t>名正面字詞</a:t>
            </a:r>
            <a:endParaRPr lang="en-US" altLang="zh-TW" b="1" dirty="0">
              <a:solidFill>
                <a:srgbClr val="59BCC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rgbClr val="59BCC2"/>
                </a:solidFill>
                <a:latin typeface="+mn-ea"/>
              </a:rPr>
              <a:t>協助</a:t>
            </a:r>
            <a:endParaRPr lang="en-US" altLang="zh-TW" b="1" dirty="0">
              <a:solidFill>
                <a:srgbClr val="59BCC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rgbClr val="59BCC2"/>
                </a:solidFill>
                <a:latin typeface="+mn-ea"/>
              </a:rPr>
              <a:t>同意</a:t>
            </a:r>
            <a:endParaRPr lang="en-US" altLang="zh-TW" b="1" dirty="0">
              <a:solidFill>
                <a:srgbClr val="59BCC2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zh-TW" altLang="en-US" b="1" dirty="0">
                <a:solidFill>
                  <a:srgbClr val="59BCC2"/>
                </a:solidFill>
                <a:latin typeface="+mn-ea"/>
              </a:rPr>
              <a:t>希望</a:t>
            </a:r>
            <a:endParaRPr lang="en-US" altLang="zh-TW" b="1" dirty="0">
              <a:solidFill>
                <a:srgbClr val="59BCC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014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8" descr="穿紅衣服的人">
            <a:extLst>
              <a:ext uri="{FF2B5EF4-FFF2-40B4-BE49-F238E27FC236}">
                <a16:creationId xmlns:a16="http://schemas.microsoft.com/office/drawing/2014/main" id="{BC72E8D4-03AF-441A-A90C-0B2A68E650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5062356" y="10"/>
            <a:ext cx="9669642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474F629C-3214-45E6-84AC-04EEE8A315A0}"/>
              </a:ext>
            </a:extLst>
          </p:cNvPr>
          <p:cNvSpPr txBox="1">
            <a:spLocks/>
          </p:cNvSpPr>
          <p:nvPr/>
        </p:nvSpPr>
        <p:spPr>
          <a:xfrm>
            <a:off x="585693" y="632313"/>
            <a:ext cx="7008907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TW" altLang="en-US" sz="3600" b="1" dirty="0">
                <a:latin typeface="+mn-ea"/>
                <a:ea typeface="+mn-ea"/>
              </a:rPr>
              <a:t>情緒分析</a:t>
            </a:r>
            <a:r>
              <a:rPr lang="en-US" altLang="zh-TW" sz="3600" b="1" dirty="0">
                <a:latin typeface="+mn-ea"/>
                <a:ea typeface="+mn-ea"/>
              </a:rPr>
              <a:t>-</a:t>
            </a:r>
            <a:r>
              <a:rPr lang="de-DE" altLang="zh-TW" sz="3600" b="1" dirty="0">
                <a:solidFill>
                  <a:schemeClr val="accent6"/>
                </a:solidFill>
                <a:latin typeface="+mn-ea"/>
                <a:ea typeface="+mn-ea"/>
              </a:rPr>
              <a:t>LIWC</a:t>
            </a:r>
            <a:endParaRPr lang="zh-TW" altLang="en-US" sz="36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pic>
        <p:nvPicPr>
          <p:cNvPr id="8" name="officeArt object" descr="影像">
            <a:extLst>
              <a:ext uri="{FF2B5EF4-FFF2-40B4-BE49-F238E27FC236}">
                <a16:creationId xmlns:a16="http://schemas.microsoft.com/office/drawing/2014/main" id="{F4EE54B8-B0C3-4040-AE07-1C5687E08DE8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032" y="1442318"/>
            <a:ext cx="4033895" cy="1694937"/>
          </a:xfrm>
          <a:prstGeom prst="rect">
            <a:avLst/>
          </a:prstGeom>
          <a:ln w="127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BE7EE3E3-53EE-475A-95F9-5AA4AB84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5130" y="1640537"/>
            <a:ext cx="3875924" cy="295134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8A3B3D8-1987-4DFF-9129-3759FEEDF161}"/>
              </a:ext>
            </a:extLst>
          </p:cNvPr>
          <p:cNvSpPr txBox="1">
            <a:spLocks/>
          </p:cNvSpPr>
          <p:nvPr/>
        </p:nvSpPr>
        <p:spPr>
          <a:xfrm>
            <a:off x="585693" y="4918150"/>
            <a:ext cx="10650862" cy="29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依據</a:t>
            </a:r>
            <a:r>
              <a:rPr lang="en-US" altLang="zh-TW" sz="2000" dirty="0">
                <a:latin typeface="+mn-ea"/>
              </a:rPr>
              <a:t>LIWC</a:t>
            </a:r>
            <a:r>
              <a:rPr lang="zh-TW" altLang="en-US" sz="2000" dirty="0">
                <a:latin typeface="+mn-ea"/>
              </a:rPr>
              <a:t>模式的結果發現</a:t>
            </a:r>
            <a:r>
              <a:rPr lang="en-US" altLang="zh-TW" sz="2000" b="1" dirty="0">
                <a:solidFill>
                  <a:schemeClr val="accent6"/>
                </a:solidFill>
                <a:latin typeface="+mn-ea"/>
              </a:rPr>
              <a:t>affect 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和 </a:t>
            </a:r>
            <a:r>
              <a:rPr lang="en-US" altLang="zh-TW" sz="2000" b="1" dirty="0">
                <a:solidFill>
                  <a:schemeClr val="accent6"/>
                </a:solidFill>
                <a:latin typeface="+mn-ea"/>
              </a:rPr>
              <a:t>negative </a:t>
            </a:r>
            <a:r>
              <a:rPr lang="zh-TW" altLang="en-US" sz="2000" dirty="0">
                <a:latin typeface="+mn-ea"/>
              </a:rPr>
              <a:t>的兩者的佔比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總合近 </a:t>
            </a:r>
            <a:r>
              <a:rPr lang="en-US" altLang="zh-TW" sz="2000" b="1" dirty="0">
                <a:solidFill>
                  <a:schemeClr val="accent6"/>
                </a:solidFill>
                <a:latin typeface="+mn-ea"/>
              </a:rPr>
              <a:t>7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成</a:t>
            </a:r>
            <a:r>
              <a:rPr lang="zh-TW" altLang="en-US" sz="2000" dirty="0">
                <a:latin typeface="+mn-ea"/>
              </a:rPr>
              <a:t>，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這也表示客戶在這兩方面的因表是客訴情緒的最大原因，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且 </a:t>
            </a:r>
            <a:r>
              <a:rPr lang="en-US" altLang="zh-TW" sz="2000" dirty="0" err="1">
                <a:latin typeface="+mn-ea"/>
              </a:rPr>
              <a:t>positvie</a:t>
            </a:r>
            <a:r>
              <a:rPr lang="zh-TW" altLang="en-US" sz="2000" dirty="0">
                <a:latin typeface="+mn-ea"/>
              </a:rPr>
              <a:t>部份也有 </a:t>
            </a:r>
            <a:r>
              <a:rPr lang="en-US" altLang="zh-TW" sz="2000" dirty="0">
                <a:latin typeface="+mn-ea"/>
              </a:rPr>
              <a:t>2</a:t>
            </a:r>
            <a:r>
              <a:rPr lang="zh-TW" altLang="en-US" sz="2000" dirty="0">
                <a:latin typeface="+mn-ea"/>
              </a:rPr>
              <a:t>成多表示客戶雖然有所抱怨，但仍然有部份情緒用詞上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給予正面情緒用詞，這一部份可以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進一步觀察客訴案件實際內容是什麼</a:t>
            </a:r>
            <a:r>
              <a:rPr lang="zh-TW" altLang="en-US" sz="2000" dirty="0">
                <a:latin typeface="+mn-ea"/>
              </a:rPr>
              <a:t>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6CB03B-35FA-4448-979F-5DAA4BBDAC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4117" y="2849610"/>
            <a:ext cx="1630274" cy="17422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93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710C586-D8F4-48CA-AB31-01333E603DDF}"/>
              </a:ext>
            </a:extLst>
          </p:cNvPr>
          <p:cNvSpPr txBox="1">
            <a:spLocks/>
          </p:cNvSpPr>
          <p:nvPr/>
        </p:nvSpPr>
        <p:spPr>
          <a:xfrm>
            <a:off x="556097" y="480415"/>
            <a:ext cx="5251316" cy="773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TW" b="1" dirty="0">
                <a:latin typeface="+mn-ea"/>
                <a:ea typeface="+mn-ea"/>
              </a:rPr>
              <a:t>TF-IDF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3678721-1B27-44D0-958C-ACF52B483E0E}"/>
              </a:ext>
            </a:extLst>
          </p:cNvPr>
          <p:cNvSpPr txBox="1">
            <a:spLocks/>
          </p:cNvSpPr>
          <p:nvPr/>
        </p:nvSpPr>
        <p:spPr>
          <a:xfrm>
            <a:off x="785644" y="5037793"/>
            <a:ext cx="9531485" cy="122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從字詞上可以發現「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主管</a:t>
            </a:r>
            <a:r>
              <a:rPr lang="zh-TW" altLang="en-US" sz="2000" dirty="0">
                <a:latin typeface="+mn-ea"/>
              </a:rPr>
              <a:t>」 這字詞的重要性很高，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這顯示該金融機構解決客訴問題的最終決策權掌握在業務主管手上，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要有效解決客戶問題，則必須「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主管</a:t>
            </a:r>
            <a:r>
              <a:rPr lang="zh-TW" altLang="en-US" sz="2000" dirty="0">
                <a:latin typeface="+mn-ea"/>
              </a:rPr>
              <a:t>」 協助處理。</a:t>
            </a:r>
          </a:p>
        </p:txBody>
      </p:sp>
      <p:pic>
        <p:nvPicPr>
          <p:cNvPr id="6" name="圖片 5" descr="調整領帶的人">
            <a:extLst>
              <a:ext uri="{FF2B5EF4-FFF2-40B4-BE49-F238E27FC236}">
                <a16:creationId xmlns:a16="http://schemas.microsoft.com/office/drawing/2014/main" id="{AB6E8D81-2CBA-4204-A64A-B091536AFA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8" name="officeArt object" descr="影像">
            <a:extLst>
              <a:ext uri="{FF2B5EF4-FFF2-40B4-BE49-F238E27FC236}">
                <a16:creationId xmlns:a16="http://schemas.microsoft.com/office/drawing/2014/main" id="{2248E5F5-FBE1-4591-960C-CDDF9DB8D20C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248" y="1253426"/>
            <a:ext cx="6119495" cy="288798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officeArt object" descr="影像">
            <a:extLst>
              <a:ext uri="{FF2B5EF4-FFF2-40B4-BE49-F238E27FC236}">
                <a16:creationId xmlns:a16="http://schemas.microsoft.com/office/drawing/2014/main" id="{39098510-FFEA-4504-9D14-6BC15C67550D}"/>
              </a:ext>
            </a:extLst>
          </p:cNvPr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7665" y="647619"/>
            <a:ext cx="1203209" cy="4099594"/>
          </a:xfrm>
          <a:prstGeom prst="rect">
            <a:avLst/>
          </a:prstGeom>
          <a:ln w="12700" cap="flat">
            <a:solidFill>
              <a:schemeClr val="accent6"/>
            </a:solidFill>
            <a:miter lim="400000"/>
          </a:ln>
          <a:effec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7F932B-260C-4700-A90E-A24509733A9A}"/>
              </a:ext>
            </a:extLst>
          </p:cNvPr>
          <p:cNvSpPr/>
          <p:nvPr/>
        </p:nvSpPr>
        <p:spPr>
          <a:xfrm>
            <a:off x="3920247" y="2149813"/>
            <a:ext cx="486383" cy="1991593"/>
          </a:xfrm>
          <a:custGeom>
            <a:avLst/>
            <a:gdLst>
              <a:gd name="connsiteX0" fmla="*/ 0 w 486383"/>
              <a:gd name="connsiteY0" fmla="*/ 0 h 1991593"/>
              <a:gd name="connsiteX1" fmla="*/ 486383 w 486383"/>
              <a:gd name="connsiteY1" fmla="*/ 0 h 1991593"/>
              <a:gd name="connsiteX2" fmla="*/ 486383 w 486383"/>
              <a:gd name="connsiteY2" fmla="*/ 643948 h 1991593"/>
              <a:gd name="connsiteX3" fmla="*/ 486383 w 486383"/>
              <a:gd name="connsiteY3" fmla="*/ 1327729 h 1991593"/>
              <a:gd name="connsiteX4" fmla="*/ 486383 w 486383"/>
              <a:gd name="connsiteY4" fmla="*/ 1991593 h 1991593"/>
              <a:gd name="connsiteX5" fmla="*/ 0 w 486383"/>
              <a:gd name="connsiteY5" fmla="*/ 1991593 h 1991593"/>
              <a:gd name="connsiteX6" fmla="*/ 0 w 486383"/>
              <a:gd name="connsiteY6" fmla="*/ 1387476 h 1991593"/>
              <a:gd name="connsiteX7" fmla="*/ 0 w 486383"/>
              <a:gd name="connsiteY7" fmla="*/ 683780 h 1991593"/>
              <a:gd name="connsiteX8" fmla="*/ 0 w 486383"/>
              <a:gd name="connsiteY8" fmla="*/ 0 h 199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383" h="1991593" extrusionOk="0">
                <a:moveTo>
                  <a:pt x="0" y="0"/>
                </a:moveTo>
                <a:cubicBezTo>
                  <a:pt x="175317" y="14981"/>
                  <a:pt x="331666" y="16160"/>
                  <a:pt x="486383" y="0"/>
                </a:cubicBezTo>
                <a:cubicBezTo>
                  <a:pt x="473146" y="310361"/>
                  <a:pt x="495141" y="326640"/>
                  <a:pt x="486383" y="643948"/>
                </a:cubicBezTo>
                <a:cubicBezTo>
                  <a:pt x="477625" y="961256"/>
                  <a:pt x="472026" y="1187690"/>
                  <a:pt x="486383" y="1327729"/>
                </a:cubicBezTo>
                <a:cubicBezTo>
                  <a:pt x="500740" y="1467768"/>
                  <a:pt x="493230" y="1691522"/>
                  <a:pt x="486383" y="1991593"/>
                </a:cubicBezTo>
                <a:cubicBezTo>
                  <a:pt x="262947" y="2002792"/>
                  <a:pt x="154257" y="1995743"/>
                  <a:pt x="0" y="1991593"/>
                </a:cubicBezTo>
                <a:cubicBezTo>
                  <a:pt x="-2177" y="1704474"/>
                  <a:pt x="5503" y="1557421"/>
                  <a:pt x="0" y="1387476"/>
                </a:cubicBezTo>
                <a:cubicBezTo>
                  <a:pt x="-5503" y="1217531"/>
                  <a:pt x="-7300" y="926699"/>
                  <a:pt x="0" y="683780"/>
                </a:cubicBezTo>
                <a:cubicBezTo>
                  <a:pt x="7300" y="440861"/>
                  <a:pt x="-26291" y="17907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8395764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F4D17422-D108-44DC-AECA-DE10B2FE396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406630" y="2330841"/>
            <a:ext cx="2457987" cy="814769"/>
          </a:xfrm>
          <a:prstGeom prst="curvedConnector3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91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710C586-D8F4-48CA-AB31-01333E603DDF}"/>
              </a:ext>
            </a:extLst>
          </p:cNvPr>
          <p:cNvSpPr txBox="1">
            <a:spLocks/>
          </p:cNvSpPr>
          <p:nvPr/>
        </p:nvSpPr>
        <p:spPr>
          <a:xfrm>
            <a:off x="585279" y="440370"/>
            <a:ext cx="6700737" cy="773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TW" altLang="en-US" b="1" dirty="0">
                <a:latin typeface="+mn-ea"/>
                <a:ea typeface="+mn-ea"/>
              </a:rPr>
              <a:t>關鍵字詞網路圖</a:t>
            </a:r>
            <a:endParaRPr lang="en-US" altLang="zh-TW" b="1" dirty="0">
              <a:latin typeface="+mn-ea"/>
              <a:ea typeface="+mn-ea"/>
            </a:endParaRPr>
          </a:p>
        </p:txBody>
      </p:sp>
      <p:pic>
        <p:nvPicPr>
          <p:cNvPr id="6" name="圖片 5" descr="調整領帶的人">
            <a:extLst>
              <a:ext uri="{FF2B5EF4-FFF2-40B4-BE49-F238E27FC236}">
                <a16:creationId xmlns:a16="http://schemas.microsoft.com/office/drawing/2014/main" id="{AB6E8D81-2CBA-4204-A64A-B091536AFA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29216" y="-5201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13" name="officeArt object" descr="影像">
            <a:extLst>
              <a:ext uri="{FF2B5EF4-FFF2-40B4-BE49-F238E27FC236}">
                <a16:creationId xmlns:a16="http://schemas.microsoft.com/office/drawing/2014/main" id="{507777EC-08E6-41AC-85B6-6ACFE78FF0D9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4122" y="2275749"/>
            <a:ext cx="5605870" cy="4358515"/>
          </a:xfrm>
          <a:prstGeom prst="rect">
            <a:avLst/>
          </a:prstGeom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68E8A45-C1E8-4564-977F-7F58612FD727}"/>
              </a:ext>
            </a:extLst>
          </p:cNvPr>
          <p:cNvSpPr txBox="1">
            <a:spLocks/>
          </p:cNvSpPr>
          <p:nvPr/>
        </p:nvSpPr>
        <p:spPr>
          <a:xfrm>
            <a:off x="582230" y="1062368"/>
            <a:ext cx="9531485" cy="1222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+mn-ea"/>
              </a:rPr>
              <a:t>從「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不佳</a:t>
            </a:r>
            <a:r>
              <a:rPr lang="zh-TW" altLang="en-US" sz="2000" dirty="0">
                <a:latin typeface="+mn-ea"/>
              </a:rPr>
              <a:t>」</a:t>
            </a:r>
            <a:r>
              <a:rPr lang="en-US" altLang="zh-TW" sz="2000" dirty="0">
                <a:latin typeface="+mn-ea"/>
              </a:rPr>
              <a:t>TF-IDF</a:t>
            </a:r>
            <a:r>
              <a:rPr lang="zh-TW" altLang="en-US" sz="2000" dirty="0">
                <a:latin typeface="+mn-ea"/>
              </a:rPr>
              <a:t>來看，可顯示出在「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處理</a:t>
            </a:r>
            <a:r>
              <a:rPr lang="zh-TW" altLang="en-US" sz="2000" dirty="0">
                <a:latin typeface="+mn-ea"/>
              </a:rPr>
              <a:t>」 、 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要求</a:t>
            </a:r>
            <a:r>
              <a:rPr lang="zh-TW" altLang="en-US" sz="2000" dirty="0">
                <a:latin typeface="+mn-ea"/>
              </a:rPr>
              <a:t>」 和「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協助</a:t>
            </a:r>
            <a:r>
              <a:rPr lang="zh-TW" altLang="en-US" sz="2000" dirty="0">
                <a:latin typeface="+mn-ea"/>
              </a:rPr>
              <a:t>」這三個關鍵詞，其鍵結強度都有 </a:t>
            </a:r>
            <a:r>
              <a:rPr lang="en-US" altLang="zh-TW" sz="2000" b="1" dirty="0">
                <a:solidFill>
                  <a:srgbClr val="FF0000"/>
                </a:solidFill>
                <a:latin typeface="+mn-ea"/>
              </a:rPr>
              <a:t>0.5</a:t>
            </a:r>
            <a:r>
              <a:rPr lang="zh-TW" altLang="en-US" sz="2000" dirty="0">
                <a:latin typeface="+mn-ea"/>
              </a:rPr>
              <a:t>以上，且與「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回覆</a:t>
            </a:r>
            <a:r>
              <a:rPr lang="zh-TW" altLang="en-US" sz="2000" dirty="0">
                <a:latin typeface="+mn-ea"/>
              </a:rPr>
              <a:t>」 、 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申訴</a:t>
            </a:r>
            <a:r>
              <a:rPr lang="zh-TW" altLang="en-US" sz="2000" dirty="0">
                <a:latin typeface="+mn-ea"/>
              </a:rPr>
              <a:t>」 和「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客訴</a:t>
            </a:r>
            <a:r>
              <a:rPr lang="zh-TW" altLang="en-US" sz="2000" dirty="0">
                <a:latin typeface="+mn-ea"/>
              </a:rPr>
              <a:t>」也有不少的比例，都是與上面各項分析結果相呼應，其準確度和可信度應該很高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E9B3EA8-74E2-4CDD-89E1-1C9A486935F0}"/>
              </a:ext>
            </a:extLst>
          </p:cNvPr>
          <p:cNvGrpSpPr/>
          <p:nvPr/>
        </p:nvGrpSpPr>
        <p:grpSpPr>
          <a:xfrm>
            <a:off x="954823" y="2290526"/>
            <a:ext cx="2078184" cy="4127104"/>
            <a:chOff x="584100" y="1271747"/>
            <a:chExt cx="2078184" cy="4127104"/>
          </a:xfrm>
        </p:grpSpPr>
        <p:pic>
          <p:nvPicPr>
            <p:cNvPr id="14" name="officeArt object" descr="影像">
              <a:extLst>
                <a:ext uri="{FF2B5EF4-FFF2-40B4-BE49-F238E27FC236}">
                  <a16:creationId xmlns:a16="http://schemas.microsoft.com/office/drawing/2014/main" id="{D360B019-F7B7-4BA0-9712-6F4B26AD3B1F}"/>
                </a:ext>
              </a:extLst>
            </p:cNvPr>
            <p:cNvPicPr/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4100" y="1271747"/>
              <a:ext cx="2078184" cy="41271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BF980AB1-2C11-41C4-8004-E18E334BE8D8}"/>
                </a:ext>
              </a:extLst>
            </p:cNvPr>
            <p:cNvSpPr/>
            <p:nvPr/>
          </p:nvSpPr>
          <p:spPr>
            <a:xfrm>
              <a:off x="1352145" y="4494179"/>
              <a:ext cx="721312" cy="71011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A36AA8D-9AB0-4250-B60B-85E4734C302E}"/>
                </a:ext>
              </a:extLst>
            </p:cNvPr>
            <p:cNvSpPr/>
            <p:nvPr/>
          </p:nvSpPr>
          <p:spPr>
            <a:xfrm>
              <a:off x="710075" y="3073940"/>
              <a:ext cx="642070" cy="35506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25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710C586-D8F4-48CA-AB31-01333E603DDF}"/>
              </a:ext>
            </a:extLst>
          </p:cNvPr>
          <p:cNvSpPr txBox="1">
            <a:spLocks/>
          </p:cNvSpPr>
          <p:nvPr/>
        </p:nvSpPr>
        <p:spPr>
          <a:xfrm>
            <a:off x="585279" y="440370"/>
            <a:ext cx="6700737" cy="773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zh-TW" altLang="en-US" b="1" dirty="0">
                <a:latin typeface="+mn-ea"/>
                <a:ea typeface="+mn-ea"/>
              </a:rPr>
              <a:t>共現矩陣</a:t>
            </a:r>
            <a:endParaRPr lang="en-US" altLang="zh-TW" b="1" dirty="0">
              <a:latin typeface="+mn-ea"/>
              <a:ea typeface="+mn-ea"/>
            </a:endParaRPr>
          </a:p>
        </p:txBody>
      </p:sp>
      <p:pic>
        <p:nvPicPr>
          <p:cNvPr id="6" name="圖片 5" descr="調整領帶的人">
            <a:extLst>
              <a:ext uri="{FF2B5EF4-FFF2-40B4-BE49-F238E27FC236}">
                <a16:creationId xmlns:a16="http://schemas.microsoft.com/office/drawing/2014/main" id="{AB6E8D81-2CBA-4204-A64A-B091536AFA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26167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officeArt object" descr="影像">
            <a:extLst>
              <a:ext uri="{FF2B5EF4-FFF2-40B4-BE49-F238E27FC236}">
                <a16:creationId xmlns:a16="http://schemas.microsoft.com/office/drawing/2014/main" id="{B289B210-0DF1-4282-9211-6C10724774B2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191" y="2110902"/>
            <a:ext cx="5569795" cy="43067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106145A-D20D-4006-BF5D-17651FDCA8EB}"/>
              </a:ext>
            </a:extLst>
          </p:cNvPr>
          <p:cNvSpPr txBox="1">
            <a:spLocks/>
          </p:cNvSpPr>
          <p:nvPr/>
        </p:nvSpPr>
        <p:spPr>
          <a:xfrm>
            <a:off x="582230" y="1062369"/>
            <a:ext cx="9531485" cy="1048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+mn-ea"/>
              </a:rPr>
              <a:t>從共現矩陣中，可以找到多數客戶都是用電話來進行客訴的且都在下午同時與匯、存款時，客戶都有被刁難的感覺。在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存款業務的客訴案件最高</a:t>
            </a:r>
            <a:r>
              <a:rPr lang="zh-TW" altLang="en-US" sz="2000" dirty="0">
                <a:latin typeface="+mn-ea"/>
              </a:rPr>
              <a:t>是完全符合的。</a:t>
            </a:r>
          </a:p>
        </p:txBody>
      </p:sp>
      <p:pic>
        <p:nvPicPr>
          <p:cNvPr id="10" name="officeArt object" descr="影像">
            <a:extLst>
              <a:ext uri="{FF2B5EF4-FFF2-40B4-BE49-F238E27FC236}">
                <a16:creationId xmlns:a16="http://schemas.microsoft.com/office/drawing/2014/main" id="{AEB71F84-93BA-4142-8235-A42DBE3C5A54}"/>
              </a:ext>
            </a:extLst>
          </p:cNvPr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2544" y="3546763"/>
            <a:ext cx="4988302" cy="2870866"/>
          </a:xfrm>
          <a:prstGeom prst="rect">
            <a:avLst/>
          </a:prstGeom>
          <a:ln w="127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0F0BCAD7-8C62-4982-8B47-6D952CB66E2D}"/>
              </a:ext>
            </a:extLst>
          </p:cNvPr>
          <p:cNvSpPr/>
          <p:nvPr/>
        </p:nvSpPr>
        <p:spPr>
          <a:xfrm>
            <a:off x="9678555" y="3922094"/>
            <a:ext cx="718451" cy="68434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AD3061-AA84-44A9-A1E0-01474AF0A052}"/>
              </a:ext>
            </a:extLst>
          </p:cNvPr>
          <p:cNvSpPr/>
          <p:nvPr/>
        </p:nvSpPr>
        <p:spPr>
          <a:xfrm>
            <a:off x="1769194" y="4054763"/>
            <a:ext cx="1759098" cy="166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801B59-00EE-4F72-99FE-B2684812469C}"/>
              </a:ext>
            </a:extLst>
          </p:cNvPr>
          <p:cNvSpPr/>
          <p:nvPr/>
        </p:nvSpPr>
        <p:spPr>
          <a:xfrm>
            <a:off x="1769193" y="4670699"/>
            <a:ext cx="2581134" cy="24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40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有想法的人">
            <a:extLst>
              <a:ext uri="{FF2B5EF4-FFF2-40B4-BE49-F238E27FC236}">
                <a16:creationId xmlns:a16="http://schemas.microsoft.com/office/drawing/2014/main" id="{EC4503AC-B927-4899-BD5D-270D827DF8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prstClr val="black"/>
              <a:schemeClr val="accent4">
                <a:tint val="45000"/>
                <a:satMod val="400000"/>
              </a:schemeClr>
            </a:duotone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C2986A5-5FBF-4061-8BC5-CDDC8239CF64}"/>
              </a:ext>
            </a:extLst>
          </p:cNvPr>
          <p:cNvSpPr txBox="1">
            <a:spLocks/>
          </p:cNvSpPr>
          <p:nvPr/>
        </p:nvSpPr>
        <p:spPr>
          <a:xfrm>
            <a:off x="861413" y="1083530"/>
            <a:ext cx="3013953" cy="773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spcAft>
                <a:spcPts val="600"/>
              </a:spcAft>
            </a:pPr>
            <a:r>
              <a:rPr lang="zh-TW" altLang="en-US" b="1" dirty="0">
                <a:latin typeface="+mn-ea"/>
                <a:ea typeface="+mn-ea"/>
              </a:rPr>
              <a:t>總結</a:t>
            </a:r>
            <a:endParaRPr lang="en-US" altLang="zh-TW" b="1" dirty="0">
              <a:latin typeface="+mn-ea"/>
              <a:ea typeface="+mn-ea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D6212E-CEBC-4F15-B42A-17EE83847508}"/>
              </a:ext>
            </a:extLst>
          </p:cNvPr>
          <p:cNvSpPr txBox="1"/>
          <p:nvPr/>
        </p:nvSpPr>
        <p:spPr>
          <a:xfrm>
            <a:off x="1493292" y="1923182"/>
            <a:ext cx="9202366" cy="24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+mn-ea"/>
              </a:rPr>
              <a:t>建議該金融機構針對</a:t>
            </a:r>
            <a:r>
              <a:rPr lang="zh-TW" altLang="en-US" sz="2000" b="1" u="sng" dirty="0">
                <a:latin typeface="+mn-ea"/>
              </a:rPr>
              <a:t>存款、個人放款及債務處理</a:t>
            </a:r>
            <a:r>
              <a:rPr lang="zh-TW" altLang="en-US" sz="2000" dirty="0">
                <a:latin typeface="+mn-ea"/>
              </a:rPr>
              <a:t>等業務單位，要求相關主管重新檢視業務流程，並更深入了解客戶不滿的因素，將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常發生的問題擬定</a:t>
            </a:r>
            <a:r>
              <a:rPr lang="en-US" altLang="zh-TW" sz="2000" b="1" dirty="0">
                <a:solidFill>
                  <a:schemeClr val="accent6"/>
                </a:solidFill>
                <a:latin typeface="+mn-ea"/>
              </a:rPr>
              <a:t>SOP</a:t>
            </a:r>
            <a:r>
              <a:rPr lang="zh-TW" altLang="en-US" sz="2000" b="1" dirty="0">
                <a:solidFill>
                  <a:schemeClr val="accent6"/>
                </a:solidFill>
                <a:latin typeface="+mn-ea"/>
              </a:rPr>
              <a:t>或建立標準客服話術</a:t>
            </a:r>
            <a:r>
              <a:rPr lang="zh-TW" altLang="en-US" sz="2000" dirty="0">
                <a:latin typeface="+mn-ea"/>
              </a:rPr>
              <a:t>，讓第一線人員能夠即時為客戶處理，以降低申訴案件的發生和提升顧客滿意度。</a:t>
            </a:r>
            <a:endParaRPr lang="en-US" altLang="zh-TW" sz="2000" dirty="0">
              <a:latin typeface="+mn-ea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FA0C468-7328-4D7B-8A48-DEE76ED58E44}"/>
              </a:ext>
            </a:extLst>
          </p:cNvPr>
          <p:cNvGrpSpPr/>
          <p:nvPr/>
        </p:nvGrpSpPr>
        <p:grpSpPr>
          <a:xfrm>
            <a:off x="861413" y="2089433"/>
            <a:ext cx="437120" cy="437120"/>
            <a:chOff x="830999" y="2101060"/>
            <a:chExt cx="437120" cy="4371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DC23D15-B869-47A4-8E8D-7DBE17E59FB3}"/>
                </a:ext>
              </a:extLst>
            </p:cNvPr>
            <p:cNvSpPr/>
            <p:nvPr/>
          </p:nvSpPr>
          <p:spPr>
            <a:xfrm>
              <a:off x="929572" y="2246565"/>
              <a:ext cx="234684" cy="208903"/>
            </a:xfrm>
            <a:custGeom>
              <a:avLst/>
              <a:gdLst>
                <a:gd name="connsiteX0" fmla="*/ 0 w 234684"/>
                <a:gd name="connsiteY0" fmla="*/ 0 h 208903"/>
                <a:gd name="connsiteX1" fmla="*/ 234684 w 234684"/>
                <a:gd name="connsiteY1" fmla="*/ 0 h 208903"/>
                <a:gd name="connsiteX2" fmla="*/ 234684 w 234684"/>
                <a:gd name="connsiteY2" fmla="*/ 208903 h 208903"/>
                <a:gd name="connsiteX3" fmla="*/ 0 w 234684"/>
                <a:gd name="connsiteY3" fmla="*/ 208903 h 208903"/>
                <a:gd name="connsiteX4" fmla="*/ 0 w 234684"/>
                <a:gd name="connsiteY4" fmla="*/ 0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84" h="208903" extrusionOk="0">
                  <a:moveTo>
                    <a:pt x="0" y="0"/>
                  </a:moveTo>
                  <a:cubicBezTo>
                    <a:pt x="102111" y="4608"/>
                    <a:pt x="136902" y="-5132"/>
                    <a:pt x="234684" y="0"/>
                  </a:cubicBezTo>
                  <a:cubicBezTo>
                    <a:pt x="229311" y="63471"/>
                    <a:pt x="240113" y="154550"/>
                    <a:pt x="234684" y="208903"/>
                  </a:cubicBezTo>
                  <a:cubicBezTo>
                    <a:pt x="164146" y="203967"/>
                    <a:pt x="74224" y="217569"/>
                    <a:pt x="0" y="208903"/>
                  </a:cubicBezTo>
                  <a:cubicBezTo>
                    <a:pt x="-4287" y="136818"/>
                    <a:pt x="4897" y="97903"/>
                    <a:pt x="0" y="0"/>
                  </a:cubicBezTo>
                  <a:close/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1268442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5" name="圖形 14" descr="核取記號 以實心填滿">
              <a:extLst>
                <a:ext uri="{FF2B5EF4-FFF2-40B4-BE49-F238E27FC236}">
                  <a16:creationId xmlns:a16="http://schemas.microsoft.com/office/drawing/2014/main" id="{34A5A044-0E6B-45B3-86C9-D53D09B73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991814">
              <a:off x="830999" y="2101060"/>
              <a:ext cx="437120" cy="437120"/>
            </a:xfrm>
            <a:prstGeom prst="rect">
              <a:avLst/>
            </a:prstGeom>
          </p:spPr>
        </p:pic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572758-A86C-419A-9AAE-236021F40427}"/>
              </a:ext>
            </a:extLst>
          </p:cNvPr>
          <p:cNvSpPr txBox="1"/>
          <p:nvPr/>
        </p:nvSpPr>
        <p:spPr>
          <a:xfrm>
            <a:off x="1493292" y="4535708"/>
            <a:ext cx="10586347" cy="6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+mn-ea"/>
              </a:rPr>
              <a:t>提升前線人員與客服人員專業度，能協助客戶盡速排除問題。</a:t>
            </a:r>
            <a:endParaRPr lang="en-US" altLang="zh-TW" sz="2000" dirty="0">
              <a:latin typeface="+mn-ea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C6C50EE-7AAF-466B-979F-5E34F7CFF0FF}"/>
              </a:ext>
            </a:extLst>
          </p:cNvPr>
          <p:cNvGrpSpPr/>
          <p:nvPr/>
        </p:nvGrpSpPr>
        <p:grpSpPr>
          <a:xfrm>
            <a:off x="892511" y="4711448"/>
            <a:ext cx="437120" cy="437120"/>
            <a:chOff x="830999" y="2101060"/>
            <a:chExt cx="437120" cy="43712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111506F-FB6F-49A0-8C20-3ED77A7E1493}"/>
                </a:ext>
              </a:extLst>
            </p:cNvPr>
            <p:cNvSpPr/>
            <p:nvPr/>
          </p:nvSpPr>
          <p:spPr>
            <a:xfrm>
              <a:off x="929572" y="2246565"/>
              <a:ext cx="234684" cy="208903"/>
            </a:xfrm>
            <a:custGeom>
              <a:avLst/>
              <a:gdLst>
                <a:gd name="connsiteX0" fmla="*/ 0 w 234684"/>
                <a:gd name="connsiteY0" fmla="*/ 0 h 208903"/>
                <a:gd name="connsiteX1" fmla="*/ 234684 w 234684"/>
                <a:gd name="connsiteY1" fmla="*/ 0 h 208903"/>
                <a:gd name="connsiteX2" fmla="*/ 234684 w 234684"/>
                <a:gd name="connsiteY2" fmla="*/ 208903 h 208903"/>
                <a:gd name="connsiteX3" fmla="*/ 0 w 234684"/>
                <a:gd name="connsiteY3" fmla="*/ 208903 h 208903"/>
                <a:gd name="connsiteX4" fmla="*/ 0 w 234684"/>
                <a:gd name="connsiteY4" fmla="*/ 0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84" h="208903" extrusionOk="0">
                  <a:moveTo>
                    <a:pt x="0" y="0"/>
                  </a:moveTo>
                  <a:cubicBezTo>
                    <a:pt x="102111" y="4608"/>
                    <a:pt x="136902" y="-5132"/>
                    <a:pt x="234684" y="0"/>
                  </a:cubicBezTo>
                  <a:cubicBezTo>
                    <a:pt x="229311" y="63471"/>
                    <a:pt x="240113" y="154550"/>
                    <a:pt x="234684" y="208903"/>
                  </a:cubicBezTo>
                  <a:cubicBezTo>
                    <a:pt x="164146" y="203967"/>
                    <a:pt x="74224" y="217569"/>
                    <a:pt x="0" y="208903"/>
                  </a:cubicBezTo>
                  <a:cubicBezTo>
                    <a:pt x="-4287" y="136818"/>
                    <a:pt x="4897" y="97903"/>
                    <a:pt x="0" y="0"/>
                  </a:cubicBezTo>
                  <a:close/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1268442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" name="圖形 19" descr="核取記號 以實心填滿">
              <a:extLst>
                <a:ext uri="{FF2B5EF4-FFF2-40B4-BE49-F238E27FC236}">
                  <a16:creationId xmlns:a16="http://schemas.microsoft.com/office/drawing/2014/main" id="{A05EE853-436F-47FA-9807-F368A0476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991814">
              <a:off x="830999" y="2101060"/>
              <a:ext cx="437120" cy="437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兩個同事透過便利貼在黑板上規劃">
            <a:extLst>
              <a:ext uri="{FF2B5EF4-FFF2-40B4-BE49-F238E27FC236}">
                <a16:creationId xmlns:a16="http://schemas.microsoft.com/office/drawing/2014/main" id="{137DD847-F7EF-474D-97D1-0072890740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627131" y="0"/>
            <a:ext cx="9669642" cy="6857990"/>
          </a:xfrm>
          <a:prstGeom prst="rect">
            <a:avLst/>
          </a:prstGeom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AAA113-000B-4FD3-AECE-F2758DC3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80" y="226381"/>
            <a:ext cx="3822189" cy="1899912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0C828-82C5-45A0-8FF5-B5B32A75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80" y="1938901"/>
            <a:ext cx="6210300" cy="3742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客訴能幫助企業更深入了解顧客體驗的</a:t>
            </a:r>
            <a:r>
              <a:rPr lang="zh-TW" altLang="en-US" sz="2000" b="1" dirty="0">
                <a:solidFill>
                  <a:schemeClr val="accent6"/>
                </a:solidFill>
              </a:rPr>
              <a:t>缺口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並且藉由完善的客訴處理，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企業才有機會真正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從顧客角度瞭解自身營運的</a:t>
            </a:r>
            <a:r>
              <a:rPr lang="zh-TW" altLang="en-US" sz="2000" b="1" dirty="0">
                <a:solidFill>
                  <a:schemeClr val="accent6"/>
                </a:solidFill>
              </a:rPr>
              <a:t>機會點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進而優化顧客體驗，彌補「服務</a:t>
            </a:r>
            <a:r>
              <a:rPr lang="en-US" altLang="zh-TW" sz="2000" dirty="0"/>
              <a:t>-</a:t>
            </a:r>
            <a:r>
              <a:rPr lang="zh-TW" altLang="en-US" sz="2000" dirty="0"/>
              <a:t>業務」之間的鴻溝，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創造更高的服務價值，以深化品牌忠誠度。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B278D2-6923-4118-8D95-4B95C3E6E239}"/>
              </a:ext>
            </a:extLst>
          </p:cNvPr>
          <p:cNvSpPr txBox="1"/>
          <p:nvPr/>
        </p:nvSpPr>
        <p:spPr>
          <a:xfrm>
            <a:off x="589980" y="6085160"/>
            <a:ext cx="11631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n-ea"/>
              </a:rPr>
              <a:t>研究顯示，只有</a:t>
            </a:r>
            <a:r>
              <a:rPr lang="en-US" altLang="zh-TW" b="1" dirty="0">
                <a:solidFill>
                  <a:schemeClr val="accent6"/>
                </a:solidFill>
                <a:latin typeface="+mn-ea"/>
              </a:rPr>
              <a:t>8</a:t>
            </a:r>
            <a:r>
              <a:rPr lang="zh-TW" altLang="en-US" b="1" dirty="0">
                <a:solidFill>
                  <a:schemeClr val="accent6"/>
                </a:solidFill>
                <a:latin typeface="+mn-ea"/>
              </a:rPr>
              <a:t>％</a:t>
            </a:r>
            <a:r>
              <a:rPr lang="zh-TW" altLang="en-US" b="1" dirty="0">
                <a:latin typeface="+mn-ea"/>
              </a:rPr>
              <a:t>的客戶會直接抱怨，願意給企業再次服務的機會，但卻有</a:t>
            </a:r>
            <a:r>
              <a:rPr lang="en-US" altLang="zh-TW" b="1" dirty="0">
                <a:solidFill>
                  <a:srgbClr val="FF0000"/>
                </a:solidFill>
                <a:latin typeface="+mn-ea"/>
              </a:rPr>
              <a:t>92</a:t>
            </a:r>
            <a:r>
              <a:rPr lang="zh-TW" altLang="en-US" b="1" dirty="0">
                <a:solidFill>
                  <a:srgbClr val="FF0000"/>
                </a:solidFill>
                <a:latin typeface="+mn-ea"/>
              </a:rPr>
              <a:t>％</a:t>
            </a:r>
            <a:r>
              <a:rPr lang="zh-TW" altLang="en-US" b="1" dirty="0">
                <a:latin typeface="+mn-ea"/>
              </a:rPr>
              <a:t>的客戶是不會再給機會的。</a:t>
            </a:r>
          </a:p>
        </p:txBody>
      </p:sp>
    </p:spTree>
    <p:extLst>
      <p:ext uri="{BB962C8B-B14F-4D97-AF65-F5344CB8AC3E}">
        <p14:creationId xmlns:p14="http://schemas.microsoft.com/office/powerpoint/2010/main" val="64071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">
        <p:cut/>
      </p:transition>
    </mc:Choice>
    <mc:Fallback>
      <p:transition spd="slow" advTm="428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1D3814-3BA0-43F5-BAA4-2954719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8" y="734514"/>
            <a:ext cx="5251316" cy="1807305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研究目的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2EC6FBA-9596-4DBA-9F97-76EFF64358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26167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33BB3AF-D075-4DCF-BB2D-808C010B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011" y="2443486"/>
            <a:ext cx="5080989" cy="37427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分析客訴內容，萃取出顧客</a:t>
            </a:r>
            <a:r>
              <a:rPr lang="zh-TW" altLang="en-US" sz="2000" b="1" dirty="0">
                <a:solidFill>
                  <a:schemeClr val="accent6"/>
                </a:solidFill>
              </a:rPr>
              <a:t>所重視</a:t>
            </a:r>
            <a:r>
              <a:rPr lang="zh-TW" altLang="en-US" sz="2000" dirty="0"/>
              <a:t>的問題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透過情緒分析，探究客訴</a:t>
            </a:r>
            <a:r>
              <a:rPr lang="zh-TW" altLang="en-US" sz="2000" b="1" dirty="0">
                <a:solidFill>
                  <a:schemeClr val="accent6"/>
                </a:solidFill>
              </a:rPr>
              <a:t>關鍵因素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/>
              <a:t>協助企業改善服務品質，提高顧客滿意度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828F951-8A9B-4723-903C-A5646F7EB89E}"/>
              </a:ext>
            </a:extLst>
          </p:cNvPr>
          <p:cNvGrpSpPr/>
          <p:nvPr/>
        </p:nvGrpSpPr>
        <p:grpSpPr>
          <a:xfrm>
            <a:off x="548127" y="2478540"/>
            <a:ext cx="437120" cy="437120"/>
            <a:chOff x="830999" y="2101060"/>
            <a:chExt cx="437120" cy="43712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647EC3B-A20D-4F02-BE35-414232BC95E2}"/>
                </a:ext>
              </a:extLst>
            </p:cNvPr>
            <p:cNvSpPr/>
            <p:nvPr/>
          </p:nvSpPr>
          <p:spPr>
            <a:xfrm>
              <a:off x="929572" y="2246565"/>
              <a:ext cx="234684" cy="208903"/>
            </a:xfrm>
            <a:custGeom>
              <a:avLst/>
              <a:gdLst>
                <a:gd name="connsiteX0" fmla="*/ 0 w 234684"/>
                <a:gd name="connsiteY0" fmla="*/ 0 h 208903"/>
                <a:gd name="connsiteX1" fmla="*/ 234684 w 234684"/>
                <a:gd name="connsiteY1" fmla="*/ 0 h 208903"/>
                <a:gd name="connsiteX2" fmla="*/ 234684 w 234684"/>
                <a:gd name="connsiteY2" fmla="*/ 208903 h 208903"/>
                <a:gd name="connsiteX3" fmla="*/ 0 w 234684"/>
                <a:gd name="connsiteY3" fmla="*/ 208903 h 208903"/>
                <a:gd name="connsiteX4" fmla="*/ 0 w 234684"/>
                <a:gd name="connsiteY4" fmla="*/ 0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84" h="208903" extrusionOk="0">
                  <a:moveTo>
                    <a:pt x="0" y="0"/>
                  </a:moveTo>
                  <a:cubicBezTo>
                    <a:pt x="102111" y="4608"/>
                    <a:pt x="136902" y="-5132"/>
                    <a:pt x="234684" y="0"/>
                  </a:cubicBezTo>
                  <a:cubicBezTo>
                    <a:pt x="229311" y="63471"/>
                    <a:pt x="240113" y="154550"/>
                    <a:pt x="234684" y="208903"/>
                  </a:cubicBezTo>
                  <a:cubicBezTo>
                    <a:pt x="164146" y="203967"/>
                    <a:pt x="74224" y="217569"/>
                    <a:pt x="0" y="208903"/>
                  </a:cubicBezTo>
                  <a:cubicBezTo>
                    <a:pt x="-4287" y="136818"/>
                    <a:pt x="4897" y="97903"/>
                    <a:pt x="0" y="0"/>
                  </a:cubicBezTo>
                  <a:close/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1268442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形 15" descr="核取記號 以實心填滿">
              <a:extLst>
                <a:ext uri="{FF2B5EF4-FFF2-40B4-BE49-F238E27FC236}">
                  <a16:creationId xmlns:a16="http://schemas.microsoft.com/office/drawing/2014/main" id="{218BA9A0-1B00-4544-828F-EC9D1C8D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991814">
              <a:off x="830999" y="2101060"/>
              <a:ext cx="437120" cy="437120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73FD406-CCB7-4A9A-9E01-0A8A8A83BCF3}"/>
              </a:ext>
            </a:extLst>
          </p:cNvPr>
          <p:cNvGrpSpPr/>
          <p:nvPr/>
        </p:nvGrpSpPr>
        <p:grpSpPr>
          <a:xfrm>
            <a:off x="545482" y="3717893"/>
            <a:ext cx="437120" cy="437120"/>
            <a:chOff x="795707" y="2869931"/>
            <a:chExt cx="437120" cy="43712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339920C-05B5-4394-B350-39DBFF1B5274}"/>
                </a:ext>
              </a:extLst>
            </p:cNvPr>
            <p:cNvSpPr/>
            <p:nvPr/>
          </p:nvSpPr>
          <p:spPr>
            <a:xfrm>
              <a:off x="929571" y="2999329"/>
              <a:ext cx="234684" cy="208903"/>
            </a:xfrm>
            <a:custGeom>
              <a:avLst/>
              <a:gdLst>
                <a:gd name="connsiteX0" fmla="*/ 0 w 234684"/>
                <a:gd name="connsiteY0" fmla="*/ 0 h 208903"/>
                <a:gd name="connsiteX1" fmla="*/ 234684 w 234684"/>
                <a:gd name="connsiteY1" fmla="*/ 0 h 208903"/>
                <a:gd name="connsiteX2" fmla="*/ 234684 w 234684"/>
                <a:gd name="connsiteY2" fmla="*/ 208903 h 208903"/>
                <a:gd name="connsiteX3" fmla="*/ 0 w 234684"/>
                <a:gd name="connsiteY3" fmla="*/ 208903 h 208903"/>
                <a:gd name="connsiteX4" fmla="*/ 0 w 234684"/>
                <a:gd name="connsiteY4" fmla="*/ 0 h 20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84" h="208903" extrusionOk="0">
                  <a:moveTo>
                    <a:pt x="0" y="0"/>
                  </a:moveTo>
                  <a:cubicBezTo>
                    <a:pt x="102111" y="4608"/>
                    <a:pt x="136902" y="-5132"/>
                    <a:pt x="234684" y="0"/>
                  </a:cubicBezTo>
                  <a:cubicBezTo>
                    <a:pt x="229311" y="63471"/>
                    <a:pt x="240113" y="154550"/>
                    <a:pt x="234684" y="208903"/>
                  </a:cubicBezTo>
                  <a:cubicBezTo>
                    <a:pt x="164146" y="203967"/>
                    <a:pt x="74224" y="217569"/>
                    <a:pt x="0" y="208903"/>
                  </a:cubicBezTo>
                  <a:cubicBezTo>
                    <a:pt x="-4287" y="136818"/>
                    <a:pt x="4897" y="97903"/>
                    <a:pt x="0" y="0"/>
                  </a:cubicBezTo>
                  <a:close/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312684427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" name="圖形 16" descr="核取記號 以實心填滿">
              <a:extLst>
                <a:ext uri="{FF2B5EF4-FFF2-40B4-BE49-F238E27FC236}">
                  <a16:creationId xmlns:a16="http://schemas.microsoft.com/office/drawing/2014/main" id="{CDF9DE4A-3220-4A65-9BAC-D9DFBD81C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991814">
              <a:off x="795707" y="2869931"/>
              <a:ext cx="437120" cy="437120"/>
            </a:xfrm>
            <a:prstGeom prst="rect">
              <a:avLst/>
            </a:prstGeom>
          </p:spPr>
        </p:pic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E0ECEBF-787C-4A44-8111-323CAC698FA7}"/>
              </a:ext>
            </a:extLst>
          </p:cNvPr>
          <p:cNvSpPr txBox="1"/>
          <p:nvPr/>
        </p:nvSpPr>
        <p:spPr>
          <a:xfrm>
            <a:off x="560262" y="6123486"/>
            <a:ext cx="106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不論當下是否能解決顧客問題，</a:t>
            </a:r>
            <a:r>
              <a:rPr lang="zh-TW" altLang="en-US" b="1" dirty="0">
                <a:solidFill>
                  <a:schemeClr val="accent6"/>
                </a:solidFill>
              </a:rPr>
              <a:t>詳實記錄資訊</a:t>
            </a:r>
            <a:r>
              <a:rPr lang="zh-TW" altLang="en-US" b="1" dirty="0"/>
              <a:t>以及情境脈絡，對於調查原因有非常大的助益。</a:t>
            </a:r>
          </a:p>
        </p:txBody>
      </p:sp>
    </p:spTree>
    <p:extLst>
      <p:ext uri="{BB962C8B-B14F-4D97-AF65-F5344CB8AC3E}">
        <p14:creationId xmlns:p14="http://schemas.microsoft.com/office/powerpoint/2010/main" val="51138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1">
        <p:cut/>
      </p:transition>
    </mc:Choice>
    <mc:Fallback>
      <p:transition spd="slow" advTm="2031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06E6E9-AAB0-492F-9885-045E621A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67" y="917967"/>
            <a:ext cx="4953001" cy="801151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資料來源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65C178A-AC2F-4A88-A251-CA2D16FD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58" y="1892403"/>
            <a:ext cx="5854533" cy="496559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資料集</a:t>
            </a:r>
            <a:r>
              <a:rPr lang="en-US" altLang="zh-TW" sz="2000" kern="100" dirty="0">
                <a:latin typeface="+mn-ea"/>
                <a:cs typeface="Times New Roman" panose="02020603050405020304" pitchFamily="18" charset="0"/>
              </a:rPr>
              <a:t>          </a:t>
            </a: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公股銀行</a:t>
            </a:r>
            <a:r>
              <a:rPr lang="zh-TW" altLang="zh-TW" sz="2000" b="1" kern="1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被客戶電話</a:t>
            </a: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申訴資料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來源</a:t>
            </a:r>
            <a:r>
              <a:rPr lang="en-US" altLang="zh-TW" sz="2000" kern="100" dirty="0">
                <a:latin typeface="+mn-ea"/>
                <a:cs typeface="Times New Roman" panose="02020603050405020304" pitchFamily="18" charset="0"/>
              </a:rPr>
              <a:t>              </a:t>
            </a: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金管會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資料範圍</a:t>
            </a:r>
            <a:r>
              <a:rPr lang="en-US" altLang="zh-TW" sz="2000" kern="100" dirty="0"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zh-TW" sz="2000" kern="100" dirty="0">
                <a:effectLst/>
                <a:latin typeface="+mn-ea"/>
                <a:cs typeface="Times New Roman" panose="02020603050405020304" pitchFamily="18" charset="0"/>
              </a:rPr>
              <a:t>2018/01/01~2020/12/31</a:t>
            </a:r>
            <a:endParaRPr lang="zh-TW" altLang="zh-TW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TW" altLang="zh-TW" sz="2000" dirty="0">
                <a:effectLst/>
                <a:latin typeface="+mn-ea"/>
                <a:cs typeface="Times New Roman" panose="02020603050405020304" pitchFamily="18" charset="0"/>
              </a:rPr>
              <a:t>資料筆數</a:t>
            </a:r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       </a:t>
            </a:r>
            <a:r>
              <a:rPr lang="en-US" altLang="zh-TW" sz="2000" b="1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415</a:t>
            </a:r>
            <a:r>
              <a:rPr lang="zh-TW" altLang="zh-TW" sz="2000" b="1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筆</a:t>
            </a:r>
            <a:r>
              <a:rPr lang="zh-TW" altLang="zh-TW" sz="2000" dirty="0">
                <a:solidFill>
                  <a:schemeClr val="accent6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en-US" altLang="zh-TW" sz="2000" dirty="0">
              <a:solidFill>
                <a:schemeClr val="accent6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2000" dirty="0">
                <a:solidFill>
                  <a:schemeClr val="accent6"/>
                </a:solidFill>
                <a:latin typeface="+mn-ea"/>
                <a:cs typeface="Times New Roman" panose="02020603050405020304" pitchFamily="18" charset="0"/>
              </a:rPr>
              <a:t>                      </a:t>
            </a:r>
            <a:r>
              <a:rPr lang="en-US" altLang="zh-TW" sz="2000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effectLst/>
                <a:latin typeface="+mn-ea"/>
                <a:cs typeface="Times New Roman" panose="02020603050405020304" pitchFamily="18" charset="0"/>
              </a:rPr>
              <a:t>男：</a:t>
            </a:r>
            <a:r>
              <a:rPr lang="en-US" altLang="zh-TW" sz="2000" dirty="0">
                <a:effectLst/>
                <a:latin typeface="+mn-ea"/>
                <a:cs typeface="Times New Roman" panose="02020603050405020304" pitchFamily="18" charset="0"/>
              </a:rPr>
              <a:t>234</a:t>
            </a:r>
            <a:r>
              <a:rPr lang="zh-TW" altLang="zh-TW" sz="2000" dirty="0">
                <a:effectLst/>
                <a:latin typeface="+mn-ea"/>
                <a:cs typeface="Times New Roman" panose="02020603050405020304" pitchFamily="18" charset="0"/>
              </a:rPr>
              <a:t>、女：</a:t>
            </a:r>
            <a:r>
              <a:rPr lang="en-US" altLang="zh-TW" sz="2000" dirty="0">
                <a:effectLst/>
                <a:latin typeface="+mn-ea"/>
                <a:cs typeface="Times New Roman" panose="02020603050405020304" pitchFamily="18" charset="0"/>
              </a:rPr>
              <a:t>163</a:t>
            </a:r>
            <a:r>
              <a:rPr lang="zh-TW" altLang="zh-TW" sz="2000" dirty="0">
                <a:effectLst/>
                <a:latin typeface="+mn-ea"/>
                <a:cs typeface="Times New Roman" panose="02020603050405020304" pitchFamily="18" charset="0"/>
              </a:rPr>
              <a:t>、公司戶：</a:t>
            </a:r>
            <a:r>
              <a:rPr lang="en-US" altLang="zh-TW" sz="2000" dirty="0">
                <a:effectLst/>
                <a:latin typeface="+mn-ea"/>
                <a:cs typeface="Times New Roman" panose="02020603050405020304" pitchFamily="18" charset="0"/>
              </a:rPr>
              <a:t>18)</a:t>
            </a:r>
            <a:endParaRPr lang="zh-TW" altLang="en-US" sz="2000" dirty="0">
              <a:latin typeface="+mn-ea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3210924-126E-4C9F-947C-F59D2A90A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36830"/>
              </p:ext>
            </p:extLst>
          </p:nvPr>
        </p:nvGraphicFramePr>
        <p:xfrm>
          <a:off x="7381512" y="1318542"/>
          <a:ext cx="4020070" cy="4614610"/>
        </p:xfrm>
        <a:graphic>
          <a:graphicData uri="http://schemas.openxmlformats.org/drawingml/2006/table">
            <a:tbl>
              <a:tblPr firstRow="1" firstCol="1" bandRow="1"/>
              <a:tblGrid>
                <a:gridCol w="2010035">
                  <a:extLst>
                    <a:ext uri="{9D8B030D-6E8A-4147-A177-3AD203B41FA5}">
                      <a16:colId xmlns:a16="http://schemas.microsoft.com/office/drawing/2014/main" val="451970977"/>
                    </a:ext>
                  </a:extLst>
                </a:gridCol>
                <a:gridCol w="2010035">
                  <a:extLst>
                    <a:ext uri="{9D8B030D-6E8A-4147-A177-3AD203B41FA5}">
                      <a16:colId xmlns:a16="http://schemas.microsoft.com/office/drawing/2014/main" val="538702451"/>
                    </a:ext>
                  </a:extLst>
                </a:gridCol>
              </a:tblGrid>
              <a:tr h="35497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案件類別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案件數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426682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外匯業務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11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545781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企業放款業務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13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178198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存款業務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122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2476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其它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123349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信用卡業務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16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76531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個人放款業務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85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687224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員工服務態度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44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880642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財富管理業務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199412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債權管理業務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84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391262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電子金融業務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28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328403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證券業務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36247"/>
                  </a:ext>
                </a:extLst>
              </a:tr>
              <a:tr h="354970">
                <a:tc>
                  <a:txBody>
                    <a:bodyPr/>
                    <a:lstStyle/>
                    <a:p>
                      <a:pPr>
                        <a:lnSpc>
                          <a:spcPts val="1700"/>
                        </a:lnSpc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總計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1" kern="0" dirty="0">
                          <a:solidFill>
                            <a:srgbClr val="70AD47"/>
                          </a:solidFill>
                          <a:effectLst/>
                          <a:latin typeface="微軟正黑體" panose="020B0604030504040204" pitchFamily="34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415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81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8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03">
        <p:cut/>
      </p:transition>
    </mc:Choice>
    <mc:Fallback>
      <p:transition spd="slow" advTm="5703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共同作業會議表">
            <a:extLst>
              <a:ext uri="{FF2B5EF4-FFF2-40B4-BE49-F238E27FC236}">
                <a16:creationId xmlns:a16="http://schemas.microsoft.com/office/drawing/2014/main" id="{DB241D07-47A9-4BC6-8ECF-05DE5744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E8D119-9510-4392-AD0A-BFB0256B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62" y="1122363"/>
            <a:ext cx="8696527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dist"/>
            <a:r>
              <a:rPr lang="zh-TW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分析工具與流程</a:t>
            </a:r>
            <a:endParaRPr lang="en-US" altLang="zh-TW" sz="6600" dirty="0">
              <a:solidFill>
                <a:srgbClr val="FFFFFF"/>
              </a:solidFill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20F4B75-95E5-4D6D-B536-15557F4D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958" y="4565325"/>
            <a:ext cx="4049035" cy="711269"/>
          </a:xfrm>
        </p:spPr>
        <p:txBody>
          <a:bodyPr/>
          <a:lstStyle/>
          <a:p>
            <a:pPr marL="0" indent="0" algn="dist">
              <a:buNone/>
            </a:pPr>
            <a:r>
              <a:rPr lang="zh-TW" altLang="en-US" dirty="0"/>
              <a:t>使用工作流程平台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446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673">
        <p:cut/>
      </p:transition>
    </mc:Choice>
    <mc:Fallback>
      <p:transition spd="slow" advTm="2673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摺角紙張 1">
            <a:extLst>
              <a:ext uri="{FF2B5EF4-FFF2-40B4-BE49-F238E27FC236}">
                <a16:creationId xmlns:a16="http://schemas.microsoft.com/office/drawing/2014/main" id="{6F6E8AB2-5332-4CCF-9832-A0C3804632BF}"/>
              </a:ext>
            </a:extLst>
          </p:cNvPr>
          <p:cNvSpPr/>
          <p:nvPr/>
        </p:nvSpPr>
        <p:spPr>
          <a:xfrm>
            <a:off x="1458686" y="661571"/>
            <a:ext cx="9339943" cy="5804543"/>
          </a:xfrm>
          <a:custGeom>
            <a:avLst/>
            <a:gdLst>
              <a:gd name="connsiteX0" fmla="*/ 0 w 9339943"/>
              <a:gd name="connsiteY0" fmla="*/ 0 h 5804543"/>
              <a:gd name="connsiteX1" fmla="*/ 770545 w 9339943"/>
              <a:gd name="connsiteY1" fmla="*/ 0 h 5804543"/>
              <a:gd name="connsiteX2" fmla="*/ 1541091 w 9339943"/>
              <a:gd name="connsiteY2" fmla="*/ 0 h 5804543"/>
              <a:gd name="connsiteX3" fmla="*/ 2218236 w 9339943"/>
              <a:gd name="connsiteY3" fmla="*/ 0 h 5804543"/>
              <a:gd name="connsiteX4" fmla="*/ 2895382 w 9339943"/>
              <a:gd name="connsiteY4" fmla="*/ 0 h 5804543"/>
              <a:gd name="connsiteX5" fmla="*/ 3665928 w 9339943"/>
              <a:gd name="connsiteY5" fmla="*/ 0 h 5804543"/>
              <a:gd name="connsiteX6" fmla="*/ 4343073 w 9339943"/>
              <a:gd name="connsiteY6" fmla="*/ 0 h 5804543"/>
              <a:gd name="connsiteX7" fmla="*/ 4646622 w 9339943"/>
              <a:gd name="connsiteY7" fmla="*/ 0 h 5804543"/>
              <a:gd name="connsiteX8" fmla="*/ 5043569 w 9339943"/>
              <a:gd name="connsiteY8" fmla="*/ 0 h 5804543"/>
              <a:gd name="connsiteX9" fmla="*/ 5440517 w 9339943"/>
              <a:gd name="connsiteY9" fmla="*/ 0 h 5804543"/>
              <a:gd name="connsiteX10" fmla="*/ 6117663 w 9339943"/>
              <a:gd name="connsiteY10" fmla="*/ 0 h 5804543"/>
              <a:gd name="connsiteX11" fmla="*/ 6888208 w 9339943"/>
              <a:gd name="connsiteY11" fmla="*/ 0 h 5804543"/>
              <a:gd name="connsiteX12" fmla="*/ 7191756 w 9339943"/>
              <a:gd name="connsiteY12" fmla="*/ 0 h 5804543"/>
              <a:gd name="connsiteX13" fmla="*/ 7962301 w 9339943"/>
              <a:gd name="connsiteY13" fmla="*/ 0 h 5804543"/>
              <a:gd name="connsiteX14" fmla="*/ 8546048 w 9339943"/>
              <a:gd name="connsiteY14" fmla="*/ 0 h 5804543"/>
              <a:gd name="connsiteX15" fmla="*/ 9339943 w 9339943"/>
              <a:gd name="connsiteY15" fmla="*/ 0 h 5804543"/>
              <a:gd name="connsiteX16" fmla="*/ 9339943 w 9339943"/>
              <a:gd name="connsiteY16" fmla="*/ 549719 h 5804543"/>
              <a:gd name="connsiteX17" fmla="*/ 9339943 w 9339943"/>
              <a:gd name="connsiteY17" fmla="*/ 1154410 h 5804543"/>
              <a:gd name="connsiteX18" fmla="*/ 9339943 w 9339943"/>
              <a:gd name="connsiteY18" fmla="*/ 1649158 h 5804543"/>
              <a:gd name="connsiteX19" fmla="*/ 9339943 w 9339943"/>
              <a:gd name="connsiteY19" fmla="*/ 2088933 h 5804543"/>
              <a:gd name="connsiteX20" fmla="*/ 9339943 w 9339943"/>
              <a:gd name="connsiteY20" fmla="*/ 2638652 h 5804543"/>
              <a:gd name="connsiteX21" fmla="*/ 9339943 w 9339943"/>
              <a:gd name="connsiteY21" fmla="*/ 3188371 h 5804543"/>
              <a:gd name="connsiteX22" fmla="*/ 9339943 w 9339943"/>
              <a:gd name="connsiteY22" fmla="*/ 3738091 h 5804543"/>
              <a:gd name="connsiteX23" fmla="*/ 9339943 w 9339943"/>
              <a:gd name="connsiteY23" fmla="*/ 4287810 h 5804543"/>
              <a:gd name="connsiteX24" fmla="*/ 9339943 w 9339943"/>
              <a:gd name="connsiteY24" fmla="*/ 4672613 h 5804543"/>
              <a:gd name="connsiteX25" fmla="*/ 9339943 w 9339943"/>
              <a:gd name="connsiteY25" fmla="*/ 5497192 h 5804543"/>
              <a:gd name="connsiteX26" fmla="*/ 9032592 w 9339943"/>
              <a:gd name="connsiteY26" fmla="*/ 5804543 h 5804543"/>
              <a:gd name="connsiteX27" fmla="*/ 8377729 w 9339943"/>
              <a:gd name="connsiteY27" fmla="*/ 5804543 h 5804543"/>
              <a:gd name="connsiteX28" fmla="*/ 7722866 w 9339943"/>
              <a:gd name="connsiteY28" fmla="*/ 5804543 h 5804543"/>
              <a:gd name="connsiteX29" fmla="*/ 7429307 w 9339943"/>
              <a:gd name="connsiteY29" fmla="*/ 5804543 h 5804543"/>
              <a:gd name="connsiteX30" fmla="*/ 6955096 w 9339943"/>
              <a:gd name="connsiteY30" fmla="*/ 5804543 h 5804543"/>
              <a:gd name="connsiteX31" fmla="*/ 6300233 w 9339943"/>
              <a:gd name="connsiteY31" fmla="*/ 5804543 h 5804543"/>
              <a:gd name="connsiteX32" fmla="*/ 5826022 w 9339943"/>
              <a:gd name="connsiteY32" fmla="*/ 5804543 h 5804543"/>
              <a:gd name="connsiteX33" fmla="*/ 5171159 w 9339943"/>
              <a:gd name="connsiteY33" fmla="*/ 5804543 h 5804543"/>
              <a:gd name="connsiteX34" fmla="*/ 4425970 w 9339943"/>
              <a:gd name="connsiteY34" fmla="*/ 5804543 h 5804543"/>
              <a:gd name="connsiteX35" fmla="*/ 3861433 w 9339943"/>
              <a:gd name="connsiteY35" fmla="*/ 5804543 h 5804543"/>
              <a:gd name="connsiteX36" fmla="*/ 3296896 w 9339943"/>
              <a:gd name="connsiteY36" fmla="*/ 5804543 h 5804543"/>
              <a:gd name="connsiteX37" fmla="*/ 2551707 w 9339943"/>
              <a:gd name="connsiteY37" fmla="*/ 5804543 h 5804543"/>
              <a:gd name="connsiteX38" fmla="*/ 1806518 w 9339943"/>
              <a:gd name="connsiteY38" fmla="*/ 5804543 h 5804543"/>
              <a:gd name="connsiteX39" fmla="*/ 1151655 w 9339943"/>
              <a:gd name="connsiteY39" fmla="*/ 5804543 h 5804543"/>
              <a:gd name="connsiteX40" fmla="*/ 587118 w 9339943"/>
              <a:gd name="connsiteY40" fmla="*/ 5804543 h 5804543"/>
              <a:gd name="connsiteX41" fmla="*/ 0 w 9339943"/>
              <a:gd name="connsiteY41" fmla="*/ 5804543 h 5804543"/>
              <a:gd name="connsiteX42" fmla="*/ 0 w 9339943"/>
              <a:gd name="connsiteY42" fmla="*/ 5166043 h 5804543"/>
              <a:gd name="connsiteX43" fmla="*/ 0 w 9339943"/>
              <a:gd name="connsiteY43" fmla="*/ 4701680 h 5804543"/>
              <a:gd name="connsiteX44" fmla="*/ 0 w 9339943"/>
              <a:gd name="connsiteY44" fmla="*/ 4121226 h 5804543"/>
              <a:gd name="connsiteX45" fmla="*/ 0 w 9339943"/>
              <a:gd name="connsiteY45" fmla="*/ 3540771 h 5804543"/>
              <a:gd name="connsiteX46" fmla="*/ 0 w 9339943"/>
              <a:gd name="connsiteY46" fmla="*/ 3018362 h 5804543"/>
              <a:gd name="connsiteX47" fmla="*/ 0 w 9339943"/>
              <a:gd name="connsiteY47" fmla="*/ 2321817 h 5804543"/>
              <a:gd name="connsiteX48" fmla="*/ 0 w 9339943"/>
              <a:gd name="connsiteY48" fmla="*/ 1683317 h 5804543"/>
              <a:gd name="connsiteX49" fmla="*/ 0 w 9339943"/>
              <a:gd name="connsiteY49" fmla="*/ 986772 h 5804543"/>
              <a:gd name="connsiteX50" fmla="*/ 0 w 9339943"/>
              <a:gd name="connsiteY50" fmla="*/ 580454 h 5804543"/>
              <a:gd name="connsiteX51" fmla="*/ 0 w 9339943"/>
              <a:gd name="connsiteY51" fmla="*/ 0 h 5804543"/>
              <a:gd name="connsiteX0" fmla="*/ 9032592 w 9339943"/>
              <a:gd name="connsiteY0" fmla="*/ 5804543 h 5804543"/>
              <a:gd name="connsiteX1" fmla="*/ 9094063 w 9339943"/>
              <a:gd name="connsiteY1" fmla="*/ 5558663 h 5804543"/>
              <a:gd name="connsiteX2" fmla="*/ 9339943 w 9339943"/>
              <a:gd name="connsiteY2" fmla="*/ 5497192 h 5804543"/>
              <a:gd name="connsiteX3" fmla="*/ 9032592 w 9339943"/>
              <a:gd name="connsiteY3" fmla="*/ 5804543 h 5804543"/>
              <a:gd name="connsiteX0" fmla="*/ 9032592 w 9339943"/>
              <a:gd name="connsiteY0" fmla="*/ 5804543 h 5804543"/>
              <a:gd name="connsiteX1" fmla="*/ 9094063 w 9339943"/>
              <a:gd name="connsiteY1" fmla="*/ 5558663 h 5804543"/>
              <a:gd name="connsiteX2" fmla="*/ 9339943 w 9339943"/>
              <a:gd name="connsiteY2" fmla="*/ 5497192 h 5804543"/>
              <a:gd name="connsiteX3" fmla="*/ 9032592 w 9339943"/>
              <a:gd name="connsiteY3" fmla="*/ 5804543 h 5804543"/>
              <a:gd name="connsiteX4" fmla="*/ 8648707 w 9339943"/>
              <a:gd name="connsiteY4" fmla="*/ 5804543 h 5804543"/>
              <a:gd name="connsiteX5" fmla="*/ 7903518 w 9339943"/>
              <a:gd name="connsiteY5" fmla="*/ 5804543 h 5804543"/>
              <a:gd name="connsiteX6" fmla="*/ 7158329 w 9339943"/>
              <a:gd name="connsiteY6" fmla="*/ 5804543 h 5804543"/>
              <a:gd name="connsiteX7" fmla="*/ 6593792 w 9339943"/>
              <a:gd name="connsiteY7" fmla="*/ 5804543 h 5804543"/>
              <a:gd name="connsiteX8" fmla="*/ 6119581 w 9339943"/>
              <a:gd name="connsiteY8" fmla="*/ 5804543 h 5804543"/>
              <a:gd name="connsiteX9" fmla="*/ 5374392 w 9339943"/>
              <a:gd name="connsiteY9" fmla="*/ 5804543 h 5804543"/>
              <a:gd name="connsiteX10" fmla="*/ 4629203 w 9339943"/>
              <a:gd name="connsiteY10" fmla="*/ 5804543 h 5804543"/>
              <a:gd name="connsiteX11" fmla="*/ 4064666 w 9339943"/>
              <a:gd name="connsiteY11" fmla="*/ 5804543 h 5804543"/>
              <a:gd name="connsiteX12" fmla="*/ 3500129 w 9339943"/>
              <a:gd name="connsiteY12" fmla="*/ 5804543 h 5804543"/>
              <a:gd name="connsiteX13" fmla="*/ 3116244 w 9339943"/>
              <a:gd name="connsiteY13" fmla="*/ 5804543 h 5804543"/>
              <a:gd name="connsiteX14" fmla="*/ 2461381 w 9339943"/>
              <a:gd name="connsiteY14" fmla="*/ 5804543 h 5804543"/>
              <a:gd name="connsiteX15" fmla="*/ 1987170 w 9339943"/>
              <a:gd name="connsiteY15" fmla="*/ 5804543 h 5804543"/>
              <a:gd name="connsiteX16" fmla="*/ 1512959 w 9339943"/>
              <a:gd name="connsiteY16" fmla="*/ 5804543 h 5804543"/>
              <a:gd name="connsiteX17" fmla="*/ 767770 w 9339943"/>
              <a:gd name="connsiteY17" fmla="*/ 5804543 h 5804543"/>
              <a:gd name="connsiteX18" fmla="*/ 0 w 9339943"/>
              <a:gd name="connsiteY18" fmla="*/ 5804543 h 5804543"/>
              <a:gd name="connsiteX19" fmla="*/ 0 w 9339943"/>
              <a:gd name="connsiteY19" fmla="*/ 5398225 h 5804543"/>
              <a:gd name="connsiteX20" fmla="*/ 0 w 9339943"/>
              <a:gd name="connsiteY20" fmla="*/ 4817771 h 5804543"/>
              <a:gd name="connsiteX21" fmla="*/ 0 w 9339943"/>
              <a:gd name="connsiteY21" fmla="*/ 4237316 h 5804543"/>
              <a:gd name="connsiteX22" fmla="*/ 0 w 9339943"/>
              <a:gd name="connsiteY22" fmla="*/ 3714908 h 5804543"/>
              <a:gd name="connsiteX23" fmla="*/ 0 w 9339943"/>
              <a:gd name="connsiteY23" fmla="*/ 3308590 h 5804543"/>
              <a:gd name="connsiteX24" fmla="*/ 0 w 9339943"/>
              <a:gd name="connsiteY24" fmla="*/ 2902272 h 5804543"/>
              <a:gd name="connsiteX25" fmla="*/ 0 w 9339943"/>
              <a:gd name="connsiteY25" fmla="*/ 2205726 h 5804543"/>
              <a:gd name="connsiteX26" fmla="*/ 0 w 9339943"/>
              <a:gd name="connsiteY26" fmla="*/ 1509181 h 5804543"/>
              <a:gd name="connsiteX27" fmla="*/ 0 w 9339943"/>
              <a:gd name="connsiteY27" fmla="*/ 870681 h 5804543"/>
              <a:gd name="connsiteX28" fmla="*/ 0 w 9339943"/>
              <a:gd name="connsiteY28" fmla="*/ 0 h 5804543"/>
              <a:gd name="connsiteX29" fmla="*/ 770545 w 9339943"/>
              <a:gd name="connsiteY29" fmla="*/ 0 h 5804543"/>
              <a:gd name="connsiteX30" fmla="*/ 1541091 w 9339943"/>
              <a:gd name="connsiteY30" fmla="*/ 0 h 5804543"/>
              <a:gd name="connsiteX31" fmla="*/ 2031438 w 9339943"/>
              <a:gd name="connsiteY31" fmla="*/ 0 h 5804543"/>
              <a:gd name="connsiteX32" fmla="*/ 2615184 w 9339943"/>
              <a:gd name="connsiteY32" fmla="*/ 0 h 5804543"/>
              <a:gd name="connsiteX33" fmla="*/ 3012132 w 9339943"/>
              <a:gd name="connsiteY33" fmla="*/ 0 h 5804543"/>
              <a:gd name="connsiteX34" fmla="*/ 3595878 w 9339943"/>
              <a:gd name="connsiteY34" fmla="*/ 0 h 5804543"/>
              <a:gd name="connsiteX35" fmla="*/ 4086225 w 9339943"/>
              <a:gd name="connsiteY35" fmla="*/ 0 h 5804543"/>
              <a:gd name="connsiteX36" fmla="*/ 4389773 w 9339943"/>
              <a:gd name="connsiteY36" fmla="*/ 0 h 5804543"/>
              <a:gd name="connsiteX37" fmla="*/ 4693321 w 9339943"/>
              <a:gd name="connsiteY37" fmla="*/ 0 h 5804543"/>
              <a:gd name="connsiteX38" fmla="*/ 5277068 w 9339943"/>
              <a:gd name="connsiteY38" fmla="*/ 0 h 5804543"/>
              <a:gd name="connsiteX39" fmla="*/ 5954214 w 9339943"/>
              <a:gd name="connsiteY39" fmla="*/ 0 h 5804543"/>
              <a:gd name="connsiteX40" fmla="*/ 6631360 w 9339943"/>
              <a:gd name="connsiteY40" fmla="*/ 0 h 5804543"/>
              <a:gd name="connsiteX41" fmla="*/ 7401905 w 9339943"/>
              <a:gd name="connsiteY41" fmla="*/ 0 h 5804543"/>
              <a:gd name="connsiteX42" fmla="*/ 7705453 w 9339943"/>
              <a:gd name="connsiteY42" fmla="*/ 0 h 5804543"/>
              <a:gd name="connsiteX43" fmla="*/ 8475998 w 9339943"/>
              <a:gd name="connsiteY43" fmla="*/ 0 h 5804543"/>
              <a:gd name="connsiteX44" fmla="*/ 8779546 w 9339943"/>
              <a:gd name="connsiteY44" fmla="*/ 0 h 5804543"/>
              <a:gd name="connsiteX45" fmla="*/ 9339943 w 9339943"/>
              <a:gd name="connsiteY45" fmla="*/ 0 h 5804543"/>
              <a:gd name="connsiteX46" fmla="*/ 9339943 w 9339943"/>
              <a:gd name="connsiteY46" fmla="*/ 384803 h 5804543"/>
              <a:gd name="connsiteX47" fmla="*/ 9339943 w 9339943"/>
              <a:gd name="connsiteY47" fmla="*/ 824579 h 5804543"/>
              <a:gd name="connsiteX48" fmla="*/ 9339943 w 9339943"/>
              <a:gd name="connsiteY48" fmla="*/ 1209382 h 5804543"/>
              <a:gd name="connsiteX49" fmla="*/ 9339943 w 9339943"/>
              <a:gd name="connsiteY49" fmla="*/ 1704130 h 5804543"/>
              <a:gd name="connsiteX50" fmla="*/ 9339943 w 9339943"/>
              <a:gd name="connsiteY50" fmla="*/ 2308821 h 5804543"/>
              <a:gd name="connsiteX51" fmla="*/ 9339943 w 9339943"/>
              <a:gd name="connsiteY51" fmla="*/ 2748596 h 5804543"/>
              <a:gd name="connsiteX52" fmla="*/ 9339943 w 9339943"/>
              <a:gd name="connsiteY52" fmla="*/ 3188371 h 5804543"/>
              <a:gd name="connsiteX53" fmla="*/ 9339943 w 9339943"/>
              <a:gd name="connsiteY53" fmla="*/ 3573175 h 5804543"/>
              <a:gd name="connsiteX54" fmla="*/ 9339943 w 9339943"/>
              <a:gd name="connsiteY54" fmla="*/ 4067922 h 5804543"/>
              <a:gd name="connsiteX55" fmla="*/ 9339943 w 9339943"/>
              <a:gd name="connsiteY55" fmla="*/ 4507697 h 5804543"/>
              <a:gd name="connsiteX56" fmla="*/ 9339943 w 9339943"/>
              <a:gd name="connsiteY56" fmla="*/ 5497192 h 5804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9339943" h="5804543" stroke="0" extrusionOk="0">
                <a:moveTo>
                  <a:pt x="0" y="0"/>
                </a:moveTo>
                <a:cubicBezTo>
                  <a:pt x="362764" y="-86726"/>
                  <a:pt x="460552" y="36098"/>
                  <a:pt x="770545" y="0"/>
                </a:cubicBezTo>
                <a:cubicBezTo>
                  <a:pt x="1080538" y="-36098"/>
                  <a:pt x="1288223" y="33859"/>
                  <a:pt x="1541091" y="0"/>
                </a:cubicBezTo>
                <a:cubicBezTo>
                  <a:pt x="1793959" y="-33859"/>
                  <a:pt x="1902179" y="39245"/>
                  <a:pt x="2218236" y="0"/>
                </a:cubicBezTo>
                <a:cubicBezTo>
                  <a:pt x="2534294" y="-39245"/>
                  <a:pt x="2663220" y="26612"/>
                  <a:pt x="2895382" y="0"/>
                </a:cubicBezTo>
                <a:cubicBezTo>
                  <a:pt x="3127544" y="-26612"/>
                  <a:pt x="3315633" y="73583"/>
                  <a:pt x="3665928" y="0"/>
                </a:cubicBezTo>
                <a:cubicBezTo>
                  <a:pt x="4016223" y="-73583"/>
                  <a:pt x="4071984" y="76535"/>
                  <a:pt x="4343073" y="0"/>
                </a:cubicBezTo>
                <a:cubicBezTo>
                  <a:pt x="4614162" y="-76535"/>
                  <a:pt x="4569712" y="15216"/>
                  <a:pt x="4646622" y="0"/>
                </a:cubicBezTo>
                <a:cubicBezTo>
                  <a:pt x="4723532" y="-15216"/>
                  <a:pt x="4898960" y="12187"/>
                  <a:pt x="5043569" y="0"/>
                </a:cubicBezTo>
                <a:cubicBezTo>
                  <a:pt x="5188178" y="-12187"/>
                  <a:pt x="5316073" y="32656"/>
                  <a:pt x="5440517" y="0"/>
                </a:cubicBezTo>
                <a:cubicBezTo>
                  <a:pt x="5564961" y="-32656"/>
                  <a:pt x="5906484" y="12232"/>
                  <a:pt x="6117663" y="0"/>
                </a:cubicBezTo>
                <a:cubicBezTo>
                  <a:pt x="6328842" y="-12232"/>
                  <a:pt x="6571779" y="4184"/>
                  <a:pt x="6888208" y="0"/>
                </a:cubicBezTo>
                <a:cubicBezTo>
                  <a:pt x="7204637" y="-4184"/>
                  <a:pt x="7048363" y="7489"/>
                  <a:pt x="7191756" y="0"/>
                </a:cubicBezTo>
                <a:cubicBezTo>
                  <a:pt x="7335149" y="-7489"/>
                  <a:pt x="7628222" y="28832"/>
                  <a:pt x="7962301" y="0"/>
                </a:cubicBezTo>
                <a:cubicBezTo>
                  <a:pt x="8296381" y="-28832"/>
                  <a:pt x="8379252" y="15432"/>
                  <a:pt x="8546048" y="0"/>
                </a:cubicBezTo>
                <a:cubicBezTo>
                  <a:pt x="8712844" y="-15432"/>
                  <a:pt x="8944618" y="81915"/>
                  <a:pt x="9339943" y="0"/>
                </a:cubicBezTo>
                <a:cubicBezTo>
                  <a:pt x="9364939" y="265797"/>
                  <a:pt x="9330161" y="282750"/>
                  <a:pt x="9339943" y="549719"/>
                </a:cubicBezTo>
                <a:cubicBezTo>
                  <a:pt x="9349725" y="816688"/>
                  <a:pt x="9315745" y="1014310"/>
                  <a:pt x="9339943" y="1154410"/>
                </a:cubicBezTo>
                <a:cubicBezTo>
                  <a:pt x="9364141" y="1294510"/>
                  <a:pt x="9303241" y="1522292"/>
                  <a:pt x="9339943" y="1649158"/>
                </a:cubicBezTo>
                <a:cubicBezTo>
                  <a:pt x="9376645" y="1776024"/>
                  <a:pt x="9322155" y="1939023"/>
                  <a:pt x="9339943" y="2088933"/>
                </a:cubicBezTo>
                <a:cubicBezTo>
                  <a:pt x="9357731" y="2238843"/>
                  <a:pt x="9286493" y="2466011"/>
                  <a:pt x="9339943" y="2638652"/>
                </a:cubicBezTo>
                <a:cubicBezTo>
                  <a:pt x="9393393" y="2811293"/>
                  <a:pt x="9277376" y="3039654"/>
                  <a:pt x="9339943" y="3188371"/>
                </a:cubicBezTo>
                <a:cubicBezTo>
                  <a:pt x="9402510" y="3337088"/>
                  <a:pt x="9329455" y="3526551"/>
                  <a:pt x="9339943" y="3738091"/>
                </a:cubicBezTo>
                <a:cubicBezTo>
                  <a:pt x="9350431" y="3949631"/>
                  <a:pt x="9335518" y="4123939"/>
                  <a:pt x="9339943" y="4287810"/>
                </a:cubicBezTo>
                <a:cubicBezTo>
                  <a:pt x="9344368" y="4451681"/>
                  <a:pt x="9316039" y="4545940"/>
                  <a:pt x="9339943" y="4672613"/>
                </a:cubicBezTo>
                <a:cubicBezTo>
                  <a:pt x="9363847" y="4799286"/>
                  <a:pt x="9322870" y="5090510"/>
                  <a:pt x="9339943" y="5497192"/>
                </a:cubicBezTo>
                <a:cubicBezTo>
                  <a:pt x="9256879" y="5622311"/>
                  <a:pt x="9096670" y="5671119"/>
                  <a:pt x="9032592" y="5804543"/>
                </a:cubicBezTo>
                <a:cubicBezTo>
                  <a:pt x="8883919" y="5809812"/>
                  <a:pt x="8561491" y="5744255"/>
                  <a:pt x="8377729" y="5804543"/>
                </a:cubicBezTo>
                <a:cubicBezTo>
                  <a:pt x="8193967" y="5864831"/>
                  <a:pt x="8030187" y="5741948"/>
                  <a:pt x="7722866" y="5804543"/>
                </a:cubicBezTo>
                <a:cubicBezTo>
                  <a:pt x="7415545" y="5867138"/>
                  <a:pt x="7555874" y="5774273"/>
                  <a:pt x="7429307" y="5804543"/>
                </a:cubicBezTo>
                <a:cubicBezTo>
                  <a:pt x="7302740" y="5834813"/>
                  <a:pt x="7187600" y="5795791"/>
                  <a:pt x="6955096" y="5804543"/>
                </a:cubicBezTo>
                <a:cubicBezTo>
                  <a:pt x="6722592" y="5813295"/>
                  <a:pt x="6461108" y="5777336"/>
                  <a:pt x="6300233" y="5804543"/>
                </a:cubicBezTo>
                <a:cubicBezTo>
                  <a:pt x="6139358" y="5831750"/>
                  <a:pt x="5940517" y="5797672"/>
                  <a:pt x="5826022" y="5804543"/>
                </a:cubicBezTo>
                <a:cubicBezTo>
                  <a:pt x="5711527" y="5811414"/>
                  <a:pt x="5354451" y="5747535"/>
                  <a:pt x="5171159" y="5804543"/>
                </a:cubicBezTo>
                <a:cubicBezTo>
                  <a:pt x="4987867" y="5861551"/>
                  <a:pt x="4751674" y="5772351"/>
                  <a:pt x="4425970" y="5804543"/>
                </a:cubicBezTo>
                <a:cubicBezTo>
                  <a:pt x="4100266" y="5836735"/>
                  <a:pt x="4025972" y="5803803"/>
                  <a:pt x="3861433" y="5804543"/>
                </a:cubicBezTo>
                <a:cubicBezTo>
                  <a:pt x="3696894" y="5805283"/>
                  <a:pt x="3423123" y="5772865"/>
                  <a:pt x="3296896" y="5804543"/>
                </a:cubicBezTo>
                <a:cubicBezTo>
                  <a:pt x="3170669" y="5836221"/>
                  <a:pt x="2779242" y="5770812"/>
                  <a:pt x="2551707" y="5804543"/>
                </a:cubicBezTo>
                <a:cubicBezTo>
                  <a:pt x="2324172" y="5838274"/>
                  <a:pt x="2054089" y="5793712"/>
                  <a:pt x="1806518" y="5804543"/>
                </a:cubicBezTo>
                <a:cubicBezTo>
                  <a:pt x="1558947" y="5815374"/>
                  <a:pt x="1447594" y="5765398"/>
                  <a:pt x="1151655" y="5804543"/>
                </a:cubicBezTo>
                <a:cubicBezTo>
                  <a:pt x="855716" y="5843688"/>
                  <a:pt x="777551" y="5780008"/>
                  <a:pt x="587118" y="5804543"/>
                </a:cubicBezTo>
                <a:cubicBezTo>
                  <a:pt x="396685" y="5829078"/>
                  <a:pt x="177726" y="5774364"/>
                  <a:pt x="0" y="5804543"/>
                </a:cubicBezTo>
                <a:cubicBezTo>
                  <a:pt x="-34637" y="5599741"/>
                  <a:pt x="34453" y="5404270"/>
                  <a:pt x="0" y="5166043"/>
                </a:cubicBezTo>
                <a:cubicBezTo>
                  <a:pt x="-34453" y="4927816"/>
                  <a:pt x="25727" y="4864638"/>
                  <a:pt x="0" y="4701680"/>
                </a:cubicBezTo>
                <a:cubicBezTo>
                  <a:pt x="-25727" y="4538722"/>
                  <a:pt x="60542" y="4263491"/>
                  <a:pt x="0" y="4121226"/>
                </a:cubicBezTo>
                <a:cubicBezTo>
                  <a:pt x="-60542" y="3978961"/>
                  <a:pt x="540" y="3715574"/>
                  <a:pt x="0" y="3540771"/>
                </a:cubicBezTo>
                <a:cubicBezTo>
                  <a:pt x="-540" y="3365969"/>
                  <a:pt x="57378" y="3198842"/>
                  <a:pt x="0" y="3018362"/>
                </a:cubicBezTo>
                <a:cubicBezTo>
                  <a:pt x="-57378" y="2837882"/>
                  <a:pt x="14913" y="2489314"/>
                  <a:pt x="0" y="2321817"/>
                </a:cubicBezTo>
                <a:cubicBezTo>
                  <a:pt x="-14913" y="2154321"/>
                  <a:pt x="46498" y="1941168"/>
                  <a:pt x="0" y="1683317"/>
                </a:cubicBezTo>
                <a:cubicBezTo>
                  <a:pt x="-46498" y="1425466"/>
                  <a:pt x="68778" y="1155705"/>
                  <a:pt x="0" y="986772"/>
                </a:cubicBezTo>
                <a:cubicBezTo>
                  <a:pt x="-68778" y="817840"/>
                  <a:pt x="41115" y="720807"/>
                  <a:pt x="0" y="580454"/>
                </a:cubicBezTo>
                <a:cubicBezTo>
                  <a:pt x="-41115" y="440101"/>
                  <a:pt x="43077" y="177696"/>
                  <a:pt x="0" y="0"/>
                </a:cubicBezTo>
                <a:close/>
              </a:path>
              <a:path w="9339943" h="5804543" fill="darkenLess" stroke="0" extrusionOk="0">
                <a:moveTo>
                  <a:pt x="9032592" y="5804543"/>
                </a:moveTo>
                <a:cubicBezTo>
                  <a:pt x="9053970" y="5707085"/>
                  <a:pt x="9080009" y="5674073"/>
                  <a:pt x="9094063" y="5558663"/>
                </a:cubicBezTo>
                <a:cubicBezTo>
                  <a:pt x="9150361" y="5515536"/>
                  <a:pt x="9294740" y="5530936"/>
                  <a:pt x="9339943" y="5497192"/>
                </a:cubicBezTo>
                <a:cubicBezTo>
                  <a:pt x="9218704" y="5622428"/>
                  <a:pt x="9134915" y="5647021"/>
                  <a:pt x="9032592" y="5804543"/>
                </a:cubicBezTo>
                <a:close/>
              </a:path>
              <a:path w="9339943" h="5804543" fill="none" extrusionOk="0">
                <a:moveTo>
                  <a:pt x="9032592" y="5804543"/>
                </a:moveTo>
                <a:cubicBezTo>
                  <a:pt x="9053616" y="5701597"/>
                  <a:pt x="9079968" y="5619914"/>
                  <a:pt x="9094063" y="5558663"/>
                </a:cubicBezTo>
                <a:cubicBezTo>
                  <a:pt x="9196399" y="5531280"/>
                  <a:pt x="9257255" y="5530503"/>
                  <a:pt x="9339943" y="5497192"/>
                </a:cubicBezTo>
                <a:cubicBezTo>
                  <a:pt x="9252721" y="5629213"/>
                  <a:pt x="9167367" y="5641755"/>
                  <a:pt x="9032592" y="5804543"/>
                </a:cubicBezTo>
                <a:cubicBezTo>
                  <a:pt x="8846133" y="5849260"/>
                  <a:pt x="8833618" y="5794451"/>
                  <a:pt x="8648707" y="5804543"/>
                </a:cubicBezTo>
                <a:cubicBezTo>
                  <a:pt x="8463796" y="5814635"/>
                  <a:pt x="8095830" y="5783953"/>
                  <a:pt x="7903518" y="5804543"/>
                </a:cubicBezTo>
                <a:cubicBezTo>
                  <a:pt x="7711206" y="5825133"/>
                  <a:pt x="7395703" y="5783060"/>
                  <a:pt x="7158329" y="5804543"/>
                </a:cubicBezTo>
                <a:cubicBezTo>
                  <a:pt x="6920955" y="5826026"/>
                  <a:pt x="6760987" y="5737607"/>
                  <a:pt x="6593792" y="5804543"/>
                </a:cubicBezTo>
                <a:cubicBezTo>
                  <a:pt x="6426597" y="5871479"/>
                  <a:pt x="6229466" y="5783240"/>
                  <a:pt x="6119581" y="5804543"/>
                </a:cubicBezTo>
                <a:cubicBezTo>
                  <a:pt x="6009696" y="5825846"/>
                  <a:pt x="5718333" y="5785027"/>
                  <a:pt x="5374392" y="5804543"/>
                </a:cubicBezTo>
                <a:cubicBezTo>
                  <a:pt x="5030451" y="5824059"/>
                  <a:pt x="4878404" y="5750705"/>
                  <a:pt x="4629203" y="5804543"/>
                </a:cubicBezTo>
                <a:cubicBezTo>
                  <a:pt x="4380002" y="5858381"/>
                  <a:pt x="4199598" y="5770804"/>
                  <a:pt x="4064666" y="5804543"/>
                </a:cubicBezTo>
                <a:cubicBezTo>
                  <a:pt x="3929734" y="5838282"/>
                  <a:pt x="3729287" y="5772502"/>
                  <a:pt x="3500129" y="5804543"/>
                </a:cubicBezTo>
                <a:cubicBezTo>
                  <a:pt x="3270971" y="5836584"/>
                  <a:pt x="3256714" y="5781422"/>
                  <a:pt x="3116244" y="5804543"/>
                </a:cubicBezTo>
                <a:cubicBezTo>
                  <a:pt x="2975775" y="5827664"/>
                  <a:pt x="2719293" y="5754878"/>
                  <a:pt x="2461381" y="5804543"/>
                </a:cubicBezTo>
                <a:cubicBezTo>
                  <a:pt x="2203469" y="5854208"/>
                  <a:pt x="2085174" y="5778696"/>
                  <a:pt x="1987170" y="5804543"/>
                </a:cubicBezTo>
                <a:cubicBezTo>
                  <a:pt x="1889166" y="5830390"/>
                  <a:pt x="1661940" y="5786382"/>
                  <a:pt x="1512959" y="5804543"/>
                </a:cubicBezTo>
                <a:cubicBezTo>
                  <a:pt x="1363978" y="5822704"/>
                  <a:pt x="965041" y="5762354"/>
                  <a:pt x="767770" y="5804543"/>
                </a:cubicBezTo>
                <a:cubicBezTo>
                  <a:pt x="570499" y="5846732"/>
                  <a:pt x="187905" y="5715310"/>
                  <a:pt x="0" y="5804543"/>
                </a:cubicBezTo>
                <a:cubicBezTo>
                  <a:pt x="-2511" y="5694856"/>
                  <a:pt x="35606" y="5563247"/>
                  <a:pt x="0" y="5398225"/>
                </a:cubicBezTo>
                <a:cubicBezTo>
                  <a:pt x="-35606" y="5233203"/>
                  <a:pt x="28029" y="5003524"/>
                  <a:pt x="0" y="4817771"/>
                </a:cubicBezTo>
                <a:cubicBezTo>
                  <a:pt x="-28029" y="4632018"/>
                  <a:pt x="10121" y="4375842"/>
                  <a:pt x="0" y="4237316"/>
                </a:cubicBezTo>
                <a:cubicBezTo>
                  <a:pt x="-10121" y="4098790"/>
                  <a:pt x="35962" y="3903923"/>
                  <a:pt x="0" y="3714908"/>
                </a:cubicBezTo>
                <a:cubicBezTo>
                  <a:pt x="-35962" y="3525893"/>
                  <a:pt x="21581" y="3453971"/>
                  <a:pt x="0" y="3308590"/>
                </a:cubicBezTo>
                <a:cubicBezTo>
                  <a:pt x="-21581" y="3163209"/>
                  <a:pt x="9140" y="2990223"/>
                  <a:pt x="0" y="2902272"/>
                </a:cubicBezTo>
                <a:cubicBezTo>
                  <a:pt x="-9140" y="2814321"/>
                  <a:pt x="7126" y="2514540"/>
                  <a:pt x="0" y="2205726"/>
                </a:cubicBezTo>
                <a:cubicBezTo>
                  <a:pt x="-7126" y="1896912"/>
                  <a:pt x="80293" y="1751718"/>
                  <a:pt x="0" y="1509181"/>
                </a:cubicBezTo>
                <a:cubicBezTo>
                  <a:pt x="-80293" y="1266644"/>
                  <a:pt x="52643" y="1035832"/>
                  <a:pt x="0" y="870681"/>
                </a:cubicBezTo>
                <a:cubicBezTo>
                  <a:pt x="-52643" y="705530"/>
                  <a:pt x="29531" y="411728"/>
                  <a:pt x="0" y="0"/>
                </a:cubicBezTo>
                <a:cubicBezTo>
                  <a:pt x="337065" y="-9998"/>
                  <a:pt x="436394" y="57243"/>
                  <a:pt x="770545" y="0"/>
                </a:cubicBezTo>
                <a:cubicBezTo>
                  <a:pt x="1104696" y="-57243"/>
                  <a:pt x="1244082" y="3913"/>
                  <a:pt x="1541091" y="0"/>
                </a:cubicBezTo>
                <a:cubicBezTo>
                  <a:pt x="1838100" y="-3913"/>
                  <a:pt x="1821070" y="43500"/>
                  <a:pt x="2031438" y="0"/>
                </a:cubicBezTo>
                <a:cubicBezTo>
                  <a:pt x="2241806" y="-43500"/>
                  <a:pt x="2420457" y="54890"/>
                  <a:pt x="2615184" y="0"/>
                </a:cubicBezTo>
                <a:cubicBezTo>
                  <a:pt x="2809911" y="-54890"/>
                  <a:pt x="2907272" y="3493"/>
                  <a:pt x="3012132" y="0"/>
                </a:cubicBezTo>
                <a:cubicBezTo>
                  <a:pt x="3116992" y="-3493"/>
                  <a:pt x="3414984" y="68202"/>
                  <a:pt x="3595878" y="0"/>
                </a:cubicBezTo>
                <a:cubicBezTo>
                  <a:pt x="3776772" y="-68202"/>
                  <a:pt x="3892528" y="24026"/>
                  <a:pt x="4086225" y="0"/>
                </a:cubicBezTo>
                <a:cubicBezTo>
                  <a:pt x="4279922" y="-24026"/>
                  <a:pt x="4283448" y="28252"/>
                  <a:pt x="4389773" y="0"/>
                </a:cubicBezTo>
                <a:cubicBezTo>
                  <a:pt x="4496098" y="-28252"/>
                  <a:pt x="4587284" y="30751"/>
                  <a:pt x="4693321" y="0"/>
                </a:cubicBezTo>
                <a:cubicBezTo>
                  <a:pt x="4799358" y="-30751"/>
                  <a:pt x="4996424" y="39583"/>
                  <a:pt x="5277068" y="0"/>
                </a:cubicBezTo>
                <a:cubicBezTo>
                  <a:pt x="5557712" y="-39583"/>
                  <a:pt x="5811064" y="2886"/>
                  <a:pt x="5954214" y="0"/>
                </a:cubicBezTo>
                <a:cubicBezTo>
                  <a:pt x="6097364" y="-2886"/>
                  <a:pt x="6420195" y="37288"/>
                  <a:pt x="6631360" y="0"/>
                </a:cubicBezTo>
                <a:cubicBezTo>
                  <a:pt x="6842525" y="-37288"/>
                  <a:pt x="7150653" y="45057"/>
                  <a:pt x="7401905" y="0"/>
                </a:cubicBezTo>
                <a:cubicBezTo>
                  <a:pt x="7653158" y="-45057"/>
                  <a:pt x="7565379" y="7927"/>
                  <a:pt x="7705453" y="0"/>
                </a:cubicBezTo>
                <a:cubicBezTo>
                  <a:pt x="7845527" y="-7927"/>
                  <a:pt x="8235347" y="61318"/>
                  <a:pt x="8475998" y="0"/>
                </a:cubicBezTo>
                <a:cubicBezTo>
                  <a:pt x="8716649" y="-61318"/>
                  <a:pt x="8633262" y="14523"/>
                  <a:pt x="8779546" y="0"/>
                </a:cubicBezTo>
                <a:cubicBezTo>
                  <a:pt x="8925830" y="-14523"/>
                  <a:pt x="9106965" y="43233"/>
                  <a:pt x="9339943" y="0"/>
                </a:cubicBezTo>
                <a:cubicBezTo>
                  <a:pt x="9375591" y="172214"/>
                  <a:pt x="9321972" y="204506"/>
                  <a:pt x="9339943" y="384803"/>
                </a:cubicBezTo>
                <a:cubicBezTo>
                  <a:pt x="9357914" y="565100"/>
                  <a:pt x="9318685" y="641258"/>
                  <a:pt x="9339943" y="824579"/>
                </a:cubicBezTo>
                <a:cubicBezTo>
                  <a:pt x="9361201" y="1007900"/>
                  <a:pt x="9302121" y="1034684"/>
                  <a:pt x="9339943" y="1209382"/>
                </a:cubicBezTo>
                <a:cubicBezTo>
                  <a:pt x="9377765" y="1384080"/>
                  <a:pt x="9293564" y="1564900"/>
                  <a:pt x="9339943" y="1704130"/>
                </a:cubicBezTo>
                <a:cubicBezTo>
                  <a:pt x="9386322" y="1843360"/>
                  <a:pt x="9290968" y="2142790"/>
                  <a:pt x="9339943" y="2308821"/>
                </a:cubicBezTo>
                <a:cubicBezTo>
                  <a:pt x="9388918" y="2474852"/>
                  <a:pt x="9331882" y="2639985"/>
                  <a:pt x="9339943" y="2748596"/>
                </a:cubicBezTo>
                <a:cubicBezTo>
                  <a:pt x="9348004" y="2857208"/>
                  <a:pt x="9338414" y="2995253"/>
                  <a:pt x="9339943" y="3188371"/>
                </a:cubicBezTo>
                <a:cubicBezTo>
                  <a:pt x="9341472" y="3381490"/>
                  <a:pt x="9326633" y="3428665"/>
                  <a:pt x="9339943" y="3573175"/>
                </a:cubicBezTo>
                <a:cubicBezTo>
                  <a:pt x="9353253" y="3717685"/>
                  <a:pt x="9300246" y="3860364"/>
                  <a:pt x="9339943" y="4067922"/>
                </a:cubicBezTo>
                <a:cubicBezTo>
                  <a:pt x="9379640" y="4275480"/>
                  <a:pt x="9315154" y="4321221"/>
                  <a:pt x="9339943" y="4507697"/>
                </a:cubicBezTo>
                <a:cubicBezTo>
                  <a:pt x="9364732" y="4694174"/>
                  <a:pt x="9250542" y="5029772"/>
                  <a:pt x="9339943" y="5497192"/>
                </a:cubicBezTo>
              </a:path>
              <a:path w="9339943" h="5804543" fill="none" stroke="0" extrusionOk="0">
                <a:moveTo>
                  <a:pt x="9032592" y="5804543"/>
                </a:moveTo>
                <a:cubicBezTo>
                  <a:pt x="9030604" y="5692322"/>
                  <a:pt x="9107927" y="5623537"/>
                  <a:pt x="9094063" y="5558663"/>
                </a:cubicBezTo>
                <a:cubicBezTo>
                  <a:pt x="9163761" y="5512820"/>
                  <a:pt x="9292064" y="5536543"/>
                  <a:pt x="9339943" y="5497192"/>
                </a:cubicBezTo>
                <a:cubicBezTo>
                  <a:pt x="9200771" y="5638439"/>
                  <a:pt x="9136771" y="5666619"/>
                  <a:pt x="9032592" y="5804543"/>
                </a:cubicBezTo>
                <a:cubicBezTo>
                  <a:pt x="8819859" y="5859529"/>
                  <a:pt x="8791003" y="5785621"/>
                  <a:pt x="8558381" y="5804543"/>
                </a:cubicBezTo>
                <a:cubicBezTo>
                  <a:pt x="8325759" y="5823465"/>
                  <a:pt x="8350495" y="5801247"/>
                  <a:pt x="8264822" y="5804543"/>
                </a:cubicBezTo>
                <a:cubicBezTo>
                  <a:pt x="8179149" y="5807839"/>
                  <a:pt x="7912134" y="5751752"/>
                  <a:pt x="7700285" y="5804543"/>
                </a:cubicBezTo>
                <a:cubicBezTo>
                  <a:pt x="7488436" y="5857334"/>
                  <a:pt x="7227228" y="5759235"/>
                  <a:pt x="6955096" y="5804543"/>
                </a:cubicBezTo>
                <a:cubicBezTo>
                  <a:pt x="6682964" y="5849851"/>
                  <a:pt x="6749089" y="5802363"/>
                  <a:pt x="6661537" y="5804543"/>
                </a:cubicBezTo>
                <a:cubicBezTo>
                  <a:pt x="6573985" y="5806723"/>
                  <a:pt x="6239202" y="5727752"/>
                  <a:pt x="5916348" y="5804543"/>
                </a:cubicBezTo>
                <a:cubicBezTo>
                  <a:pt x="5593494" y="5881334"/>
                  <a:pt x="5549970" y="5794893"/>
                  <a:pt x="5351811" y="5804543"/>
                </a:cubicBezTo>
                <a:cubicBezTo>
                  <a:pt x="5153652" y="5814193"/>
                  <a:pt x="5031055" y="5780200"/>
                  <a:pt x="4787274" y="5804543"/>
                </a:cubicBezTo>
                <a:cubicBezTo>
                  <a:pt x="4543493" y="5828886"/>
                  <a:pt x="4433941" y="5763157"/>
                  <a:pt x="4222737" y="5804543"/>
                </a:cubicBezTo>
                <a:cubicBezTo>
                  <a:pt x="4011533" y="5845929"/>
                  <a:pt x="3725674" y="5738868"/>
                  <a:pt x="3477548" y="5804543"/>
                </a:cubicBezTo>
                <a:cubicBezTo>
                  <a:pt x="3229422" y="5870218"/>
                  <a:pt x="3107707" y="5770735"/>
                  <a:pt x="2822685" y="5804543"/>
                </a:cubicBezTo>
                <a:cubicBezTo>
                  <a:pt x="2537663" y="5838351"/>
                  <a:pt x="2550744" y="5791211"/>
                  <a:pt x="2438800" y="5804543"/>
                </a:cubicBezTo>
                <a:cubicBezTo>
                  <a:pt x="2326857" y="5817875"/>
                  <a:pt x="1967689" y="5756629"/>
                  <a:pt x="1693611" y="5804543"/>
                </a:cubicBezTo>
                <a:cubicBezTo>
                  <a:pt x="1419533" y="5852457"/>
                  <a:pt x="1370294" y="5763315"/>
                  <a:pt x="1129074" y="5804543"/>
                </a:cubicBezTo>
                <a:cubicBezTo>
                  <a:pt x="887854" y="5845771"/>
                  <a:pt x="286570" y="5768126"/>
                  <a:pt x="0" y="5804543"/>
                </a:cubicBezTo>
                <a:cubicBezTo>
                  <a:pt x="-5443" y="5592688"/>
                  <a:pt x="39293" y="5487455"/>
                  <a:pt x="0" y="5340180"/>
                </a:cubicBezTo>
                <a:cubicBezTo>
                  <a:pt x="-39293" y="5192905"/>
                  <a:pt x="7786" y="5123567"/>
                  <a:pt x="0" y="4933862"/>
                </a:cubicBezTo>
                <a:cubicBezTo>
                  <a:pt x="-7786" y="4744157"/>
                  <a:pt x="54796" y="4636289"/>
                  <a:pt x="0" y="4469498"/>
                </a:cubicBezTo>
                <a:cubicBezTo>
                  <a:pt x="-54796" y="4302707"/>
                  <a:pt x="34942" y="4134160"/>
                  <a:pt x="0" y="4005135"/>
                </a:cubicBezTo>
                <a:cubicBezTo>
                  <a:pt x="-34942" y="3876110"/>
                  <a:pt x="13302" y="3763072"/>
                  <a:pt x="0" y="3598817"/>
                </a:cubicBezTo>
                <a:cubicBezTo>
                  <a:pt x="-13302" y="3434562"/>
                  <a:pt x="60586" y="3187831"/>
                  <a:pt x="0" y="2902271"/>
                </a:cubicBezTo>
                <a:cubicBezTo>
                  <a:pt x="-60586" y="2616711"/>
                  <a:pt x="31984" y="2638156"/>
                  <a:pt x="0" y="2495953"/>
                </a:cubicBezTo>
                <a:cubicBezTo>
                  <a:pt x="-31984" y="2353750"/>
                  <a:pt x="28687" y="2077561"/>
                  <a:pt x="0" y="1857454"/>
                </a:cubicBezTo>
                <a:cubicBezTo>
                  <a:pt x="-28687" y="1637347"/>
                  <a:pt x="21155" y="1337792"/>
                  <a:pt x="0" y="1160909"/>
                </a:cubicBezTo>
                <a:cubicBezTo>
                  <a:pt x="-21155" y="984027"/>
                  <a:pt x="84793" y="350848"/>
                  <a:pt x="0" y="0"/>
                </a:cubicBezTo>
                <a:cubicBezTo>
                  <a:pt x="143336" y="-718"/>
                  <a:pt x="313828" y="17658"/>
                  <a:pt x="490347" y="0"/>
                </a:cubicBezTo>
                <a:cubicBezTo>
                  <a:pt x="666866" y="-17658"/>
                  <a:pt x="781072" y="44571"/>
                  <a:pt x="980694" y="0"/>
                </a:cubicBezTo>
                <a:cubicBezTo>
                  <a:pt x="1180316" y="-44571"/>
                  <a:pt x="1383730" y="37193"/>
                  <a:pt x="1751239" y="0"/>
                </a:cubicBezTo>
                <a:cubicBezTo>
                  <a:pt x="2118748" y="-37193"/>
                  <a:pt x="2115130" y="59026"/>
                  <a:pt x="2428385" y="0"/>
                </a:cubicBezTo>
                <a:cubicBezTo>
                  <a:pt x="2741640" y="-59026"/>
                  <a:pt x="2848265" y="4172"/>
                  <a:pt x="3198930" y="0"/>
                </a:cubicBezTo>
                <a:cubicBezTo>
                  <a:pt x="3549595" y="-4172"/>
                  <a:pt x="3547608" y="56707"/>
                  <a:pt x="3689277" y="0"/>
                </a:cubicBezTo>
                <a:cubicBezTo>
                  <a:pt x="3830946" y="-56707"/>
                  <a:pt x="4180302" y="30757"/>
                  <a:pt x="4459823" y="0"/>
                </a:cubicBezTo>
                <a:cubicBezTo>
                  <a:pt x="4739344" y="-30757"/>
                  <a:pt x="4897114" y="16303"/>
                  <a:pt x="5043569" y="0"/>
                </a:cubicBezTo>
                <a:cubicBezTo>
                  <a:pt x="5190024" y="-16303"/>
                  <a:pt x="5478157" y="54520"/>
                  <a:pt x="5720715" y="0"/>
                </a:cubicBezTo>
                <a:cubicBezTo>
                  <a:pt x="5963273" y="-54520"/>
                  <a:pt x="6046460" y="58374"/>
                  <a:pt x="6211062" y="0"/>
                </a:cubicBezTo>
                <a:cubicBezTo>
                  <a:pt x="6375664" y="-58374"/>
                  <a:pt x="6536278" y="2268"/>
                  <a:pt x="6794809" y="0"/>
                </a:cubicBezTo>
                <a:cubicBezTo>
                  <a:pt x="7053340" y="-2268"/>
                  <a:pt x="7002153" y="46355"/>
                  <a:pt x="7191756" y="0"/>
                </a:cubicBezTo>
                <a:cubicBezTo>
                  <a:pt x="7381359" y="-46355"/>
                  <a:pt x="7498010" y="33770"/>
                  <a:pt x="7775503" y="0"/>
                </a:cubicBezTo>
                <a:cubicBezTo>
                  <a:pt x="8052996" y="-33770"/>
                  <a:pt x="7958647" y="4174"/>
                  <a:pt x="8079051" y="0"/>
                </a:cubicBezTo>
                <a:cubicBezTo>
                  <a:pt x="8199455" y="-4174"/>
                  <a:pt x="8446036" y="4894"/>
                  <a:pt x="8569398" y="0"/>
                </a:cubicBezTo>
                <a:cubicBezTo>
                  <a:pt x="8692760" y="-4894"/>
                  <a:pt x="9025800" y="86463"/>
                  <a:pt x="9339943" y="0"/>
                </a:cubicBezTo>
                <a:cubicBezTo>
                  <a:pt x="9386005" y="138845"/>
                  <a:pt x="9299922" y="274570"/>
                  <a:pt x="9339943" y="439775"/>
                </a:cubicBezTo>
                <a:cubicBezTo>
                  <a:pt x="9379964" y="604981"/>
                  <a:pt x="9321581" y="819501"/>
                  <a:pt x="9339943" y="934523"/>
                </a:cubicBezTo>
                <a:cubicBezTo>
                  <a:pt x="9358305" y="1049545"/>
                  <a:pt x="9308951" y="1191613"/>
                  <a:pt x="9339943" y="1319326"/>
                </a:cubicBezTo>
                <a:cubicBezTo>
                  <a:pt x="9370935" y="1447039"/>
                  <a:pt x="9291596" y="1793814"/>
                  <a:pt x="9339943" y="1924017"/>
                </a:cubicBezTo>
                <a:cubicBezTo>
                  <a:pt x="9388290" y="2054220"/>
                  <a:pt x="9310366" y="2323424"/>
                  <a:pt x="9339943" y="2583680"/>
                </a:cubicBezTo>
                <a:cubicBezTo>
                  <a:pt x="9369520" y="2843936"/>
                  <a:pt x="9316770" y="2918235"/>
                  <a:pt x="9339943" y="3133399"/>
                </a:cubicBezTo>
                <a:cubicBezTo>
                  <a:pt x="9363116" y="3348563"/>
                  <a:pt x="9299037" y="3540298"/>
                  <a:pt x="9339943" y="3738091"/>
                </a:cubicBezTo>
                <a:cubicBezTo>
                  <a:pt x="9380849" y="3935884"/>
                  <a:pt x="9335050" y="4066646"/>
                  <a:pt x="9339943" y="4342782"/>
                </a:cubicBezTo>
                <a:cubicBezTo>
                  <a:pt x="9344836" y="4618918"/>
                  <a:pt x="9315169" y="4649416"/>
                  <a:pt x="9339943" y="4782557"/>
                </a:cubicBezTo>
                <a:cubicBezTo>
                  <a:pt x="9364717" y="4915698"/>
                  <a:pt x="9272194" y="5187966"/>
                  <a:pt x="9339943" y="5497192"/>
                </a:cubicBezTo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8987617">
                  <a:prstGeom prst="foldedCorner">
                    <a:avLst>
                      <a:gd name="adj" fmla="val 52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4F4D3A49-1657-4387-A6D3-440466C8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450" y="661571"/>
            <a:ext cx="3015878" cy="1325563"/>
          </a:xfrm>
        </p:spPr>
        <p:txBody>
          <a:bodyPr/>
          <a:lstStyle/>
          <a:p>
            <a:pPr algn="dist"/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分析流程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AFAD53-F06D-406F-84C9-9F6AF4DDEC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5450" y="1761867"/>
            <a:ext cx="7726672" cy="4434562"/>
          </a:xfrm>
          <a:custGeom>
            <a:avLst/>
            <a:gdLst>
              <a:gd name="connsiteX0" fmla="*/ 0 w 7726672"/>
              <a:gd name="connsiteY0" fmla="*/ 0 h 4434562"/>
              <a:gd name="connsiteX1" fmla="*/ 748893 w 7726672"/>
              <a:gd name="connsiteY1" fmla="*/ 0 h 4434562"/>
              <a:gd name="connsiteX2" fmla="*/ 1343252 w 7726672"/>
              <a:gd name="connsiteY2" fmla="*/ 0 h 4434562"/>
              <a:gd name="connsiteX3" fmla="*/ 2092145 w 7726672"/>
              <a:gd name="connsiteY3" fmla="*/ 0 h 4434562"/>
              <a:gd name="connsiteX4" fmla="*/ 2686504 w 7726672"/>
              <a:gd name="connsiteY4" fmla="*/ 0 h 4434562"/>
              <a:gd name="connsiteX5" fmla="*/ 3280864 w 7726672"/>
              <a:gd name="connsiteY5" fmla="*/ 0 h 4434562"/>
              <a:gd name="connsiteX6" fmla="*/ 3720690 w 7726672"/>
              <a:gd name="connsiteY6" fmla="*/ 0 h 4434562"/>
              <a:gd name="connsiteX7" fmla="*/ 4160516 w 7726672"/>
              <a:gd name="connsiteY7" fmla="*/ 0 h 4434562"/>
              <a:gd name="connsiteX8" fmla="*/ 4832142 w 7726672"/>
              <a:gd name="connsiteY8" fmla="*/ 0 h 4434562"/>
              <a:gd name="connsiteX9" fmla="*/ 5349234 w 7726672"/>
              <a:gd name="connsiteY9" fmla="*/ 0 h 4434562"/>
              <a:gd name="connsiteX10" fmla="*/ 5789060 w 7726672"/>
              <a:gd name="connsiteY10" fmla="*/ 0 h 4434562"/>
              <a:gd name="connsiteX11" fmla="*/ 6151620 w 7726672"/>
              <a:gd name="connsiteY11" fmla="*/ 0 h 4434562"/>
              <a:gd name="connsiteX12" fmla="*/ 6745979 w 7726672"/>
              <a:gd name="connsiteY12" fmla="*/ 0 h 4434562"/>
              <a:gd name="connsiteX13" fmla="*/ 7726672 w 7726672"/>
              <a:gd name="connsiteY13" fmla="*/ 0 h 4434562"/>
              <a:gd name="connsiteX14" fmla="*/ 7726672 w 7726672"/>
              <a:gd name="connsiteY14" fmla="*/ 421283 h 4434562"/>
              <a:gd name="connsiteX15" fmla="*/ 7726672 w 7726672"/>
              <a:gd name="connsiteY15" fmla="*/ 886912 h 4434562"/>
              <a:gd name="connsiteX16" fmla="*/ 7726672 w 7726672"/>
              <a:gd name="connsiteY16" fmla="*/ 1396887 h 4434562"/>
              <a:gd name="connsiteX17" fmla="*/ 7726672 w 7726672"/>
              <a:gd name="connsiteY17" fmla="*/ 2039899 h 4434562"/>
              <a:gd name="connsiteX18" fmla="*/ 7726672 w 7726672"/>
              <a:gd name="connsiteY18" fmla="*/ 2505528 h 4434562"/>
              <a:gd name="connsiteX19" fmla="*/ 7726672 w 7726672"/>
              <a:gd name="connsiteY19" fmla="*/ 3059848 h 4434562"/>
              <a:gd name="connsiteX20" fmla="*/ 7726672 w 7726672"/>
              <a:gd name="connsiteY20" fmla="*/ 3481131 h 4434562"/>
              <a:gd name="connsiteX21" fmla="*/ 7726672 w 7726672"/>
              <a:gd name="connsiteY21" fmla="*/ 4434562 h 4434562"/>
              <a:gd name="connsiteX22" fmla="*/ 7286846 w 7726672"/>
              <a:gd name="connsiteY22" fmla="*/ 4434562 h 4434562"/>
              <a:gd name="connsiteX23" fmla="*/ 6615220 w 7726672"/>
              <a:gd name="connsiteY23" fmla="*/ 4434562 h 4434562"/>
              <a:gd name="connsiteX24" fmla="*/ 6098127 w 7726672"/>
              <a:gd name="connsiteY24" fmla="*/ 4434562 h 4434562"/>
              <a:gd name="connsiteX25" fmla="*/ 5426501 w 7726672"/>
              <a:gd name="connsiteY25" fmla="*/ 4434562 h 4434562"/>
              <a:gd name="connsiteX26" fmla="*/ 5063942 w 7726672"/>
              <a:gd name="connsiteY26" fmla="*/ 4434562 h 4434562"/>
              <a:gd name="connsiteX27" fmla="*/ 4546849 w 7726672"/>
              <a:gd name="connsiteY27" fmla="*/ 4434562 h 4434562"/>
              <a:gd name="connsiteX28" fmla="*/ 4107023 w 7726672"/>
              <a:gd name="connsiteY28" fmla="*/ 4434562 h 4434562"/>
              <a:gd name="connsiteX29" fmla="*/ 3589931 w 7726672"/>
              <a:gd name="connsiteY29" fmla="*/ 4434562 h 4434562"/>
              <a:gd name="connsiteX30" fmla="*/ 2918305 w 7726672"/>
              <a:gd name="connsiteY30" fmla="*/ 4434562 h 4434562"/>
              <a:gd name="connsiteX31" fmla="*/ 2401212 w 7726672"/>
              <a:gd name="connsiteY31" fmla="*/ 4434562 h 4434562"/>
              <a:gd name="connsiteX32" fmla="*/ 1729586 w 7726672"/>
              <a:gd name="connsiteY32" fmla="*/ 4434562 h 4434562"/>
              <a:gd name="connsiteX33" fmla="*/ 1135226 w 7726672"/>
              <a:gd name="connsiteY33" fmla="*/ 4434562 h 4434562"/>
              <a:gd name="connsiteX34" fmla="*/ 0 w 7726672"/>
              <a:gd name="connsiteY34" fmla="*/ 4434562 h 4434562"/>
              <a:gd name="connsiteX35" fmla="*/ 0 w 7726672"/>
              <a:gd name="connsiteY35" fmla="*/ 4013279 h 4434562"/>
              <a:gd name="connsiteX36" fmla="*/ 0 w 7726672"/>
              <a:gd name="connsiteY36" fmla="*/ 3458958 h 4434562"/>
              <a:gd name="connsiteX37" fmla="*/ 0 w 7726672"/>
              <a:gd name="connsiteY37" fmla="*/ 2993329 h 4434562"/>
              <a:gd name="connsiteX38" fmla="*/ 0 w 7726672"/>
              <a:gd name="connsiteY38" fmla="*/ 2572046 h 4434562"/>
              <a:gd name="connsiteX39" fmla="*/ 0 w 7726672"/>
              <a:gd name="connsiteY39" fmla="*/ 2106417 h 4434562"/>
              <a:gd name="connsiteX40" fmla="*/ 0 w 7726672"/>
              <a:gd name="connsiteY40" fmla="*/ 1640788 h 4434562"/>
              <a:gd name="connsiteX41" fmla="*/ 0 w 7726672"/>
              <a:gd name="connsiteY41" fmla="*/ 1130813 h 4434562"/>
              <a:gd name="connsiteX42" fmla="*/ 0 w 7726672"/>
              <a:gd name="connsiteY42" fmla="*/ 620839 h 4434562"/>
              <a:gd name="connsiteX43" fmla="*/ 0 w 7726672"/>
              <a:gd name="connsiteY43" fmla="*/ 0 h 443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726672" h="4434562" fill="none" extrusionOk="0">
                <a:moveTo>
                  <a:pt x="0" y="0"/>
                </a:moveTo>
                <a:cubicBezTo>
                  <a:pt x="337934" y="-11565"/>
                  <a:pt x="417792" y="49107"/>
                  <a:pt x="748893" y="0"/>
                </a:cubicBezTo>
                <a:cubicBezTo>
                  <a:pt x="1079994" y="-49107"/>
                  <a:pt x="1062736" y="18947"/>
                  <a:pt x="1343252" y="0"/>
                </a:cubicBezTo>
                <a:cubicBezTo>
                  <a:pt x="1623768" y="-18947"/>
                  <a:pt x="1911722" y="64551"/>
                  <a:pt x="2092145" y="0"/>
                </a:cubicBezTo>
                <a:cubicBezTo>
                  <a:pt x="2272568" y="-64551"/>
                  <a:pt x="2535269" y="30822"/>
                  <a:pt x="2686504" y="0"/>
                </a:cubicBezTo>
                <a:cubicBezTo>
                  <a:pt x="2837739" y="-30822"/>
                  <a:pt x="3127274" y="22136"/>
                  <a:pt x="3280864" y="0"/>
                </a:cubicBezTo>
                <a:cubicBezTo>
                  <a:pt x="3434454" y="-22136"/>
                  <a:pt x="3538121" y="29725"/>
                  <a:pt x="3720690" y="0"/>
                </a:cubicBezTo>
                <a:cubicBezTo>
                  <a:pt x="3903259" y="-29725"/>
                  <a:pt x="3963791" y="23018"/>
                  <a:pt x="4160516" y="0"/>
                </a:cubicBezTo>
                <a:cubicBezTo>
                  <a:pt x="4357241" y="-23018"/>
                  <a:pt x="4672853" y="4813"/>
                  <a:pt x="4832142" y="0"/>
                </a:cubicBezTo>
                <a:cubicBezTo>
                  <a:pt x="4991431" y="-4813"/>
                  <a:pt x="5152811" y="36074"/>
                  <a:pt x="5349234" y="0"/>
                </a:cubicBezTo>
                <a:cubicBezTo>
                  <a:pt x="5545657" y="-36074"/>
                  <a:pt x="5686540" y="17942"/>
                  <a:pt x="5789060" y="0"/>
                </a:cubicBezTo>
                <a:cubicBezTo>
                  <a:pt x="5891580" y="-17942"/>
                  <a:pt x="6062348" y="27838"/>
                  <a:pt x="6151620" y="0"/>
                </a:cubicBezTo>
                <a:cubicBezTo>
                  <a:pt x="6240892" y="-27838"/>
                  <a:pt x="6538668" y="24621"/>
                  <a:pt x="6745979" y="0"/>
                </a:cubicBezTo>
                <a:cubicBezTo>
                  <a:pt x="6953290" y="-24621"/>
                  <a:pt x="7366595" y="44093"/>
                  <a:pt x="7726672" y="0"/>
                </a:cubicBezTo>
                <a:cubicBezTo>
                  <a:pt x="7750619" y="186809"/>
                  <a:pt x="7685167" y="272515"/>
                  <a:pt x="7726672" y="421283"/>
                </a:cubicBezTo>
                <a:cubicBezTo>
                  <a:pt x="7768177" y="570051"/>
                  <a:pt x="7692436" y="788185"/>
                  <a:pt x="7726672" y="886912"/>
                </a:cubicBezTo>
                <a:cubicBezTo>
                  <a:pt x="7760908" y="985639"/>
                  <a:pt x="7722960" y="1255041"/>
                  <a:pt x="7726672" y="1396887"/>
                </a:cubicBezTo>
                <a:cubicBezTo>
                  <a:pt x="7730384" y="1538733"/>
                  <a:pt x="7706275" y="1902924"/>
                  <a:pt x="7726672" y="2039899"/>
                </a:cubicBezTo>
                <a:cubicBezTo>
                  <a:pt x="7747069" y="2176874"/>
                  <a:pt x="7695896" y="2368678"/>
                  <a:pt x="7726672" y="2505528"/>
                </a:cubicBezTo>
                <a:cubicBezTo>
                  <a:pt x="7757448" y="2642378"/>
                  <a:pt x="7706796" y="2815341"/>
                  <a:pt x="7726672" y="3059848"/>
                </a:cubicBezTo>
                <a:cubicBezTo>
                  <a:pt x="7746548" y="3304355"/>
                  <a:pt x="7725868" y="3338125"/>
                  <a:pt x="7726672" y="3481131"/>
                </a:cubicBezTo>
                <a:cubicBezTo>
                  <a:pt x="7727476" y="3624137"/>
                  <a:pt x="7656876" y="4078324"/>
                  <a:pt x="7726672" y="4434562"/>
                </a:cubicBezTo>
                <a:cubicBezTo>
                  <a:pt x="7533715" y="4471755"/>
                  <a:pt x="7439732" y="4422935"/>
                  <a:pt x="7286846" y="4434562"/>
                </a:cubicBezTo>
                <a:cubicBezTo>
                  <a:pt x="7133960" y="4446189"/>
                  <a:pt x="6906420" y="4394647"/>
                  <a:pt x="6615220" y="4434562"/>
                </a:cubicBezTo>
                <a:cubicBezTo>
                  <a:pt x="6324020" y="4474477"/>
                  <a:pt x="6237812" y="4413011"/>
                  <a:pt x="6098127" y="4434562"/>
                </a:cubicBezTo>
                <a:cubicBezTo>
                  <a:pt x="5958442" y="4456113"/>
                  <a:pt x="5758996" y="4424120"/>
                  <a:pt x="5426501" y="4434562"/>
                </a:cubicBezTo>
                <a:cubicBezTo>
                  <a:pt x="5094006" y="4445004"/>
                  <a:pt x="5220660" y="4414928"/>
                  <a:pt x="5063942" y="4434562"/>
                </a:cubicBezTo>
                <a:cubicBezTo>
                  <a:pt x="4907224" y="4454196"/>
                  <a:pt x="4772476" y="4391019"/>
                  <a:pt x="4546849" y="4434562"/>
                </a:cubicBezTo>
                <a:cubicBezTo>
                  <a:pt x="4321222" y="4478105"/>
                  <a:pt x="4201409" y="4420073"/>
                  <a:pt x="4107023" y="4434562"/>
                </a:cubicBezTo>
                <a:cubicBezTo>
                  <a:pt x="4012637" y="4449051"/>
                  <a:pt x="3830505" y="4431347"/>
                  <a:pt x="3589931" y="4434562"/>
                </a:cubicBezTo>
                <a:cubicBezTo>
                  <a:pt x="3349357" y="4437777"/>
                  <a:pt x="3103714" y="4384243"/>
                  <a:pt x="2918305" y="4434562"/>
                </a:cubicBezTo>
                <a:cubicBezTo>
                  <a:pt x="2732896" y="4484881"/>
                  <a:pt x="2600356" y="4380599"/>
                  <a:pt x="2401212" y="4434562"/>
                </a:cubicBezTo>
                <a:cubicBezTo>
                  <a:pt x="2202068" y="4488525"/>
                  <a:pt x="1931774" y="4359155"/>
                  <a:pt x="1729586" y="4434562"/>
                </a:cubicBezTo>
                <a:cubicBezTo>
                  <a:pt x="1527398" y="4509969"/>
                  <a:pt x="1383103" y="4412249"/>
                  <a:pt x="1135226" y="4434562"/>
                </a:cubicBezTo>
                <a:cubicBezTo>
                  <a:pt x="887349" y="4456875"/>
                  <a:pt x="343847" y="4431628"/>
                  <a:pt x="0" y="4434562"/>
                </a:cubicBezTo>
                <a:cubicBezTo>
                  <a:pt x="-40648" y="4276152"/>
                  <a:pt x="45846" y="4184195"/>
                  <a:pt x="0" y="4013279"/>
                </a:cubicBezTo>
                <a:cubicBezTo>
                  <a:pt x="-45846" y="3842363"/>
                  <a:pt x="5135" y="3633900"/>
                  <a:pt x="0" y="3458958"/>
                </a:cubicBezTo>
                <a:cubicBezTo>
                  <a:pt x="-5135" y="3284016"/>
                  <a:pt x="30433" y="3177044"/>
                  <a:pt x="0" y="2993329"/>
                </a:cubicBezTo>
                <a:cubicBezTo>
                  <a:pt x="-30433" y="2809614"/>
                  <a:pt x="45547" y="2701069"/>
                  <a:pt x="0" y="2572046"/>
                </a:cubicBezTo>
                <a:cubicBezTo>
                  <a:pt x="-45547" y="2443023"/>
                  <a:pt x="42872" y="2243824"/>
                  <a:pt x="0" y="2106417"/>
                </a:cubicBezTo>
                <a:cubicBezTo>
                  <a:pt x="-42872" y="1969010"/>
                  <a:pt x="11657" y="1775400"/>
                  <a:pt x="0" y="1640788"/>
                </a:cubicBezTo>
                <a:cubicBezTo>
                  <a:pt x="-11657" y="1506176"/>
                  <a:pt x="40377" y="1346793"/>
                  <a:pt x="0" y="1130813"/>
                </a:cubicBezTo>
                <a:cubicBezTo>
                  <a:pt x="-40377" y="914833"/>
                  <a:pt x="20198" y="870580"/>
                  <a:pt x="0" y="620839"/>
                </a:cubicBezTo>
                <a:cubicBezTo>
                  <a:pt x="-20198" y="371098"/>
                  <a:pt x="45964" y="258100"/>
                  <a:pt x="0" y="0"/>
                </a:cubicBezTo>
                <a:close/>
              </a:path>
              <a:path w="7726672" h="4434562" stroke="0" extrusionOk="0">
                <a:moveTo>
                  <a:pt x="0" y="0"/>
                </a:moveTo>
                <a:cubicBezTo>
                  <a:pt x="165172" y="-1729"/>
                  <a:pt x="406779" y="40520"/>
                  <a:pt x="517093" y="0"/>
                </a:cubicBezTo>
                <a:cubicBezTo>
                  <a:pt x="627407" y="-40520"/>
                  <a:pt x="875597" y="9500"/>
                  <a:pt x="1034185" y="0"/>
                </a:cubicBezTo>
                <a:cubicBezTo>
                  <a:pt x="1192773" y="-9500"/>
                  <a:pt x="1357124" y="32695"/>
                  <a:pt x="1474011" y="0"/>
                </a:cubicBezTo>
                <a:cubicBezTo>
                  <a:pt x="1590898" y="-32695"/>
                  <a:pt x="1746761" y="1488"/>
                  <a:pt x="1836570" y="0"/>
                </a:cubicBezTo>
                <a:cubicBezTo>
                  <a:pt x="1926379" y="-1488"/>
                  <a:pt x="2067253" y="10586"/>
                  <a:pt x="2276396" y="0"/>
                </a:cubicBezTo>
                <a:cubicBezTo>
                  <a:pt x="2485539" y="-10586"/>
                  <a:pt x="2767547" y="10065"/>
                  <a:pt x="3025289" y="0"/>
                </a:cubicBezTo>
                <a:cubicBezTo>
                  <a:pt x="3283031" y="-10065"/>
                  <a:pt x="3339524" y="16992"/>
                  <a:pt x="3542382" y="0"/>
                </a:cubicBezTo>
                <a:cubicBezTo>
                  <a:pt x="3745240" y="-16992"/>
                  <a:pt x="4076659" y="44892"/>
                  <a:pt x="4214008" y="0"/>
                </a:cubicBezTo>
                <a:cubicBezTo>
                  <a:pt x="4351357" y="-44892"/>
                  <a:pt x="4536520" y="45846"/>
                  <a:pt x="4731101" y="0"/>
                </a:cubicBezTo>
                <a:cubicBezTo>
                  <a:pt x="4925682" y="-45846"/>
                  <a:pt x="5194324" y="65176"/>
                  <a:pt x="5325460" y="0"/>
                </a:cubicBezTo>
                <a:cubicBezTo>
                  <a:pt x="5456596" y="-65176"/>
                  <a:pt x="5654136" y="21672"/>
                  <a:pt x="5842553" y="0"/>
                </a:cubicBezTo>
                <a:cubicBezTo>
                  <a:pt x="6030970" y="-21672"/>
                  <a:pt x="6152561" y="38515"/>
                  <a:pt x="6282379" y="0"/>
                </a:cubicBezTo>
                <a:cubicBezTo>
                  <a:pt x="6412197" y="-38515"/>
                  <a:pt x="6544799" y="39435"/>
                  <a:pt x="6722205" y="0"/>
                </a:cubicBezTo>
                <a:cubicBezTo>
                  <a:pt x="6899611" y="-39435"/>
                  <a:pt x="6943920" y="19463"/>
                  <a:pt x="7162031" y="0"/>
                </a:cubicBezTo>
                <a:cubicBezTo>
                  <a:pt x="7380142" y="-19463"/>
                  <a:pt x="7490699" y="13829"/>
                  <a:pt x="7726672" y="0"/>
                </a:cubicBezTo>
                <a:cubicBezTo>
                  <a:pt x="7752753" y="174371"/>
                  <a:pt x="7670837" y="369787"/>
                  <a:pt x="7726672" y="554320"/>
                </a:cubicBezTo>
                <a:cubicBezTo>
                  <a:pt x="7782507" y="738853"/>
                  <a:pt x="7714085" y="889859"/>
                  <a:pt x="7726672" y="1064295"/>
                </a:cubicBezTo>
                <a:cubicBezTo>
                  <a:pt x="7739259" y="1238732"/>
                  <a:pt x="7665470" y="1449153"/>
                  <a:pt x="7726672" y="1618615"/>
                </a:cubicBezTo>
                <a:cubicBezTo>
                  <a:pt x="7787874" y="1788077"/>
                  <a:pt x="7726024" y="1945257"/>
                  <a:pt x="7726672" y="2084244"/>
                </a:cubicBezTo>
                <a:cubicBezTo>
                  <a:pt x="7727320" y="2223231"/>
                  <a:pt x="7708245" y="2392758"/>
                  <a:pt x="7726672" y="2549873"/>
                </a:cubicBezTo>
                <a:cubicBezTo>
                  <a:pt x="7745099" y="2706988"/>
                  <a:pt x="7694761" y="2868845"/>
                  <a:pt x="7726672" y="3015502"/>
                </a:cubicBezTo>
                <a:cubicBezTo>
                  <a:pt x="7758583" y="3162159"/>
                  <a:pt x="7706957" y="3382000"/>
                  <a:pt x="7726672" y="3481131"/>
                </a:cubicBezTo>
                <a:cubicBezTo>
                  <a:pt x="7746387" y="3580262"/>
                  <a:pt x="7680542" y="4092523"/>
                  <a:pt x="7726672" y="4434562"/>
                </a:cubicBezTo>
                <a:cubicBezTo>
                  <a:pt x="7632654" y="4457852"/>
                  <a:pt x="7535888" y="4424538"/>
                  <a:pt x="7364113" y="4434562"/>
                </a:cubicBezTo>
                <a:cubicBezTo>
                  <a:pt x="7192338" y="4444586"/>
                  <a:pt x="7117530" y="4422526"/>
                  <a:pt x="7001554" y="4434562"/>
                </a:cubicBezTo>
                <a:cubicBezTo>
                  <a:pt x="6885578" y="4446598"/>
                  <a:pt x="6601570" y="4367263"/>
                  <a:pt x="6329927" y="4434562"/>
                </a:cubicBezTo>
                <a:cubicBezTo>
                  <a:pt x="6058284" y="4501861"/>
                  <a:pt x="6069049" y="4412842"/>
                  <a:pt x="5967368" y="4434562"/>
                </a:cubicBezTo>
                <a:cubicBezTo>
                  <a:pt x="5865687" y="4456282"/>
                  <a:pt x="5437381" y="4348720"/>
                  <a:pt x="5218475" y="4434562"/>
                </a:cubicBezTo>
                <a:cubicBezTo>
                  <a:pt x="4999569" y="4520404"/>
                  <a:pt x="4990023" y="4410311"/>
                  <a:pt x="4855916" y="4434562"/>
                </a:cubicBezTo>
                <a:cubicBezTo>
                  <a:pt x="4721809" y="4458813"/>
                  <a:pt x="4381165" y="4400371"/>
                  <a:pt x="4184290" y="4434562"/>
                </a:cubicBezTo>
                <a:cubicBezTo>
                  <a:pt x="3987415" y="4468753"/>
                  <a:pt x="3943926" y="4411550"/>
                  <a:pt x="3821731" y="4434562"/>
                </a:cubicBezTo>
                <a:cubicBezTo>
                  <a:pt x="3699536" y="4457574"/>
                  <a:pt x="3380010" y="4378226"/>
                  <a:pt x="3150105" y="4434562"/>
                </a:cubicBezTo>
                <a:cubicBezTo>
                  <a:pt x="2920200" y="4490898"/>
                  <a:pt x="2656096" y="4427097"/>
                  <a:pt x="2401212" y="4434562"/>
                </a:cubicBezTo>
                <a:cubicBezTo>
                  <a:pt x="2146328" y="4442027"/>
                  <a:pt x="2063113" y="4427671"/>
                  <a:pt x="1961386" y="4434562"/>
                </a:cubicBezTo>
                <a:cubicBezTo>
                  <a:pt x="1859659" y="4441453"/>
                  <a:pt x="1536715" y="4381644"/>
                  <a:pt x="1289760" y="4434562"/>
                </a:cubicBezTo>
                <a:cubicBezTo>
                  <a:pt x="1042805" y="4487480"/>
                  <a:pt x="1054755" y="4432992"/>
                  <a:pt x="927201" y="4434562"/>
                </a:cubicBezTo>
                <a:cubicBezTo>
                  <a:pt x="799647" y="4436132"/>
                  <a:pt x="405584" y="4343262"/>
                  <a:pt x="0" y="4434562"/>
                </a:cubicBezTo>
                <a:cubicBezTo>
                  <a:pt x="-24098" y="4300412"/>
                  <a:pt x="61064" y="3958516"/>
                  <a:pt x="0" y="3835896"/>
                </a:cubicBezTo>
                <a:cubicBezTo>
                  <a:pt x="-61064" y="3713276"/>
                  <a:pt x="2999" y="3394153"/>
                  <a:pt x="0" y="3192885"/>
                </a:cubicBezTo>
                <a:cubicBezTo>
                  <a:pt x="-2999" y="2991617"/>
                  <a:pt x="20650" y="2788496"/>
                  <a:pt x="0" y="2549873"/>
                </a:cubicBezTo>
                <a:cubicBezTo>
                  <a:pt x="-20650" y="2311250"/>
                  <a:pt x="65087" y="2120594"/>
                  <a:pt x="0" y="1951207"/>
                </a:cubicBezTo>
                <a:cubicBezTo>
                  <a:pt x="-65087" y="1781820"/>
                  <a:pt x="30267" y="1643783"/>
                  <a:pt x="0" y="1529924"/>
                </a:cubicBezTo>
                <a:cubicBezTo>
                  <a:pt x="-30267" y="1416065"/>
                  <a:pt x="60105" y="1159198"/>
                  <a:pt x="0" y="1019949"/>
                </a:cubicBezTo>
                <a:cubicBezTo>
                  <a:pt x="-60105" y="880700"/>
                  <a:pt x="25522" y="352853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5788188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</p:pic>
    </p:spTree>
    <p:extLst>
      <p:ext uri="{BB962C8B-B14F-4D97-AF65-F5344CB8AC3E}">
        <p14:creationId xmlns:p14="http://schemas.microsoft.com/office/powerpoint/2010/main" val="136073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摺角紙張 1">
            <a:extLst>
              <a:ext uri="{FF2B5EF4-FFF2-40B4-BE49-F238E27FC236}">
                <a16:creationId xmlns:a16="http://schemas.microsoft.com/office/drawing/2014/main" id="{6F6E8AB2-5332-4CCF-9832-A0C3804632BF}"/>
              </a:ext>
            </a:extLst>
          </p:cNvPr>
          <p:cNvSpPr/>
          <p:nvPr/>
        </p:nvSpPr>
        <p:spPr>
          <a:xfrm>
            <a:off x="984860" y="662800"/>
            <a:ext cx="10436831" cy="5532400"/>
          </a:xfrm>
          <a:custGeom>
            <a:avLst/>
            <a:gdLst>
              <a:gd name="connsiteX0" fmla="*/ 0 w 10436831"/>
              <a:gd name="connsiteY0" fmla="*/ 0 h 5532400"/>
              <a:gd name="connsiteX1" fmla="*/ 788561 w 10436831"/>
              <a:gd name="connsiteY1" fmla="*/ 0 h 5532400"/>
              <a:gd name="connsiteX2" fmla="*/ 1577121 w 10436831"/>
              <a:gd name="connsiteY2" fmla="*/ 0 h 5532400"/>
              <a:gd name="connsiteX3" fmla="*/ 2261313 w 10436831"/>
              <a:gd name="connsiteY3" fmla="*/ 0 h 5532400"/>
              <a:gd name="connsiteX4" fmla="*/ 2945506 w 10436831"/>
              <a:gd name="connsiteY4" fmla="*/ 0 h 5532400"/>
              <a:gd name="connsiteX5" fmla="*/ 3734066 w 10436831"/>
              <a:gd name="connsiteY5" fmla="*/ 0 h 5532400"/>
              <a:gd name="connsiteX6" fmla="*/ 4418258 w 10436831"/>
              <a:gd name="connsiteY6" fmla="*/ 0 h 5532400"/>
              <a:gd name="connsiteX7" fmla="*/ 4684977 w 10436831"/>
              <a:gd name="connsiteY7" fmla="*/ 0 h 5532400"/>
              <a:gd name="connsiteX8" fmla="*/ 5056065 w 10436831"/>
              <a:gd name="connsiteY8" fmla="*/ 0 h 5532400"/>
              <a:gd name="connsiteX9" fmla="*/ 5427152 w 10436831"/>
              <a:gd name="connsiteY9" fmla="*/ 0 h 5532400"/>
              <a:gd name="connsiteX10" fmla="*/ 6111344 w 10436831"/>
              <a:gd name="connsiteY10" fmla="*/ 0 h 5532400"/>
              <a:gd name="connsiteX11" fmla="*/ 6899905 w 10436831"/>
              <a:gd name="connsiteY11" fmla="*/ 0 h 5532400"/>
              <a:gd name="connsiteX12" fmla="*/ 7166624 w 10436831"/>
              <a:gd name="connsiteY12" fmla="*/ 0 h 5532400"/>
              <a:gd name="connsiteX13" fmla="*/ 7955185 w 10436831"/>
              <a:gd name="connsiteY13" fmla="*/ 0 h 5532400"/>
              <a:gd name="connsiteX14" fmla="*/ 8535008 w 10436831"/>
              <a:gd name="connsiteY14" fmla="*/ 0 h 5532400"/>
              <a:gd name="connsiteX15" fmla="*/ 9323569 w 10436831"/>
              <a:gd name="connsiteY15" fmla="*/ 0 h 5532400"/>
              <a:gd name="connsiteX16" fmla="*/ 9903393 w 10436831"/>
              <a:gd name="connsiteY16" fmla="*/ 0 h 5532400"/>
              <a:gd name="connsiteX17" fmla="*/ 10436831 w 10436831"/>
              <a:gd name="connsiteY17" fmla="*/ 0 h 5532400"/>
              <a:gd name="connsiteX18" fmla="*/ 10436831 w 10436831"/>
              <a:gd name="connsiteY18" fmla="*/ 634557 h 5532400"/>
              <a:gd name="connsiteX19" fmla="*/ 10436831 w 10436831"/>
              <a:gd name="connsiteY19" fmla="*/ 1111930 h 5532400"/>
              <a:gd name="connsiteX20" fmla="*/ 10436831 w 10436831"/>
              <a:gd name="connsiteY20" fmla="*/ 1694092 h 5532400"/>
              <a:gd name="connsiteX21" fmla="*/ 10436831 w 10436831"/>
              <a:gd name="connsiteY21" fmla="*/ 2276254 h 5532400"/>
              <a:gd name="connsiteX22" fmla="*/ 10436831 w 10436831"/>
              <a:gd name="connsiteY22" fmla="*/ 2858416 h 5532400"/>
              <a:gd name="connsiteX23" fmla="*/ 10436831 w 10436831"/>
              <a:gd name="connsiteY23" fmla="*/ 3440578 h 5532400"/>
              <a:gd name="connsiteX24" fmla="*/ 10436831 w 10436831"/>
              <a:gd name="connsiteY24" fmla="*/ 3865556 h 5532400"/>
              <a:gd name="connsiteX25" fmla="*/ 10436831 w 10436831"/>
              <a:gd name="connsiteY25" fmla="*/ 4342929 h 5532400"/>
              <a:gd name="connsiteX26" fmla="*/ 10436831 w 10436831"/>
              <a:gd name="connsiteY26" fmla="*/ 5239459 h 5532400"/>
              <a:gd name="connsiteX27" fmla="*/ 10143890 w 10436831"/>
              <a:gd name="connsiteY27" fmla="*/ 5532400 h 5532400"/>
              <a:gd name="connsiteX28" fmla="*/ 9851507 w 10436831"/>
              <a:gd name="connsiteY28" fmla="*/ 5532400 h 5532400"/>
              <a:gd name="connsiteX29" fmla="*/ 9559125 w 10436831"/>
              <a:gd name="connsiteY29" fmla="*/ 5532400 h 5532400"/>
              <a:gd name="connsiteX30" fmla="*/ 9063864 w 10436831"/>
              <a:gd name="connsiteY30" fmla="*/ 5532400 h 5532400"/>
              <a:gd name="connsiteX31" fmla="*/ 8365726 w 10436831"/>
              <a:gd name="connsiteY31" fmla="*/ 5532400 h 5532400"/>
              <a:gd name="connsiteX32" fmla="*/ 7870465 w 10436831"/>
              <a:gd name="connsiteY32" fmla="*/ 5532400 h 5532400"/>
              <a:gd name="connsiteX33" fmla="*/ 7172327 w 10436831"/>
              <a:gd name="connsiteY33" fmla="*/ 5532400 h 5532400"/>
              <a:gd name="connsiteX34" fmla="*/ 6372750 w 10436831"/>
              <a:gd name="connsiteY34" fmla="*/ 5532400 h 5532400"/>
              <a:gd name="connsiteX35" fmla="*/ 5776050 w 10436831"/>
              <a:gd name="connsiteY35" fmla="*/ 5532400 h 5532400"/>
              <a:gd name="connsiteX36" fmla="*/ 5179351 w 10436831"/>
              <a:gd name="connsiteY36" fmla="*/ 5532400 h 5532400"/>
              <a:gd name="connsiteX37" fmla="*/ 4379774 w 10436831"/>
              <a:gd name="connsiteY37" fmla="*/ 5532400 h 5532400"/>
              <a:gd name="connsiteX38" fmla="*/ 3580196 w 10436831"/>
              <a:gd name="connsiteY38" fmla="*/ 5532400 h 5532400"/>
              <a:gd name="connsiteX39" fmla="*/ 2882058 w 10436831"/>
              <a:gd name="connsiteY39" fmla="*/ 5532400 h 5532400"/>
              <a:gd name="connsiteX40" fmla="*/ 2285359 w 10436831"/>
              <a:gd name="connsiteY40" fmla="*/ 5532400 h 5532400"/>
              <a:gd name="connsiteX41" fmla="*/ 1992976 w 10436831"/>
              <a:gd name="connsiteY41" fmla="*/ 5532400 h 5532400"/>
              <a:gd name="connsiteX42" fmla="*/ 1294838 w 10436831"/>
              <a:gd name="connsiteY42" fmla="*/ 5532400 h 5532400"/>
              <a:gd name="connsiteX43" fmla="*/ 0 w 10436831"/>
              <a:gd name="connsiteY43" fmla="*/ 5532400 h 5532400"/>
              <a:gd name="connsiteX44" fmla="*/ 0 w 10436831"/>
              <a:gd name="connsiteY44" fmla="*/ 5034484 h 5532400"/>
              <a:gd name="connsiteX45" fmla="*/ 0 w 10436831"/>
              <a:gd name="connsiteY45" fmla="*/ 4481244 h 5532400"/>
              <a:gd name="connsiteX46" fmla="*/ 0 w 10436831"/>
              <a:gd name="connsiteY46" fmla="*/ 3983328 h 5532400"/>
              <a:gd name="connsiteX47" fmla="*/ 0 w 10436831"/>
              <a:gd name="connsiteY47" fmla="*/ 3319440 h 5532400"/>
              <a:gd name="connsiteX48" fmla="*/ 0 w 10436831"/>
              <a:gd name="connsiteY48" fmla="*/ 2710876 h 5532400"/>
              <a:gd name="connsiteX49" fmla="*/ 0 w 10436831"/>
              <a:gd name="connsiteY49" fmla="*/ 2046988 h 5532400"/>
              <a:gd name="connsiteX50" fmla="*/ 0 w 10436831"/>
              <a:gd name="connsiteY50" fmla="*/ 1659720 h 5532400"/>
              <a:gd name="connsiteX51" fmla="*/ 0 w 10436831"/>
              <a:gd name="connsiteY51" fmla="*/ 1051156 h 5532400"/>
              <a:gd name="connsiteX52" fmla="*/ 0 w 10436831"/>
              <a:gd name="connsiteY52" fmla="*/ 497916 h 5532400"/>
              <a:gd name="connsiteX53" fmla="*/ 0 w 10436831"/>
              <a:gd name="connsiteY53" fmla="*/ 0 h 5532400"/>
              <a:gd name="connsiteX0" fmla="*/ 10143890 w 10436831"/>
              <a:gd name="connsiteY0" fmla="*/ 5532400 h 5532400"/>
              <a:gd name="connsiteX1" fmla="*/ 10202479 w 10436831"/>
              <a:gd name="connsiteY1" fmla="*/ 5298048 h 5532400"/>
              <a:gd name="connsiteX2" fmla="*/ 10436831 w 10436831"/>
              <a:gd name="connsiteY2" fmla="*/ 5239459 h 5532400"/>
              <a:gd name="connsiteX3" fmla="*/ 10143890 w 10436831"/>
              <a:gd name="connsiteY3" fmla="*/ 5532400 h 5532400"/>
              <a:gd name="connsiteX0" fmla="*/ 10143890 w 10436831"/>
              <a:gd name="connsiteY0" fmla="*/ 5532400 h 5532400"/>
              <a:gd name="connsiteX1" fmla="*/ 10202479 w 10436831"/>
              <a:gd name="connsiteY1" fmla="*/ 5298048 h 5532400"/>
              <a:gd name="connsiteX2" fmla="*/ 10436831 w 10436831"/>
              <a:gd name="connsiteY2" fmla="*/ 5239459 h 5532400"/>
              <a:gd name="connsiteX3" fmla="*/ 10143890 w 10436831"/>
              <a:gd name="connsiteY3" fmla="*/ 5532400 h 5532400"/>
              <a:gd name="connsiteX4" fmla="*/ 9750068 w 10436831"/>
              <a:gd name="connsiteY4" fmla="*/ 5532400 h 5532400"/>
              <a:gd name="connsiteX5" fmla="*/ 8950491 w 10436831"/>
              <a:gd name="connsiteY5" fmla="*/ 5532400 h 5532400"/>
              <a:gd name="connsiteX6" fmla="*/ 8353792 w 10436831"/>
              <a:gd name="connsiteY6" fmla="*/ 5532400 h 5532400"/>
              <a:gd name="connsiteX7" fmla="*/ 7757092 w 10436831"/>
              <a:gd name="connsiteY7" fmla="*/ 5532400 h 5532400"/>
              <a:gd name="connsiteX8" fmla="*/ 7363271 w 10436831"/>
              <a:gd name="connsiteY8" fmla="*/ 5532400 h 5532400"/>
              <a:gd name="connsiteX9" fmla="*/ 6665132 w 10436831"/>
              <a:gd name="connsiteY9" fmla="*/ 5532400 h 5532400"/>
              <a:gd name="connsiteX10" fmla="*/ 6169872 w 10436831"/>
              <a:gd name="connsiteY10" fmla="*/ 5532400 h 5532400"/>
              <a:gd name="connsiteX11" fmla="*/ 5674611 w 10436831"/>
              <a:gd name="connsiteY11" fmla="*/ 5532400 h 5532400"/>
              <a:gd name="connsiteX12" fmla="*/ 4875034 w 10436831"/>
              <a:gd name="connsiteY12" fmla="*/ 5532400 h 5532400"/>
              <a:gd name="connsiteX13" fmla="*/ 4176896 w 10436831"/>
              <a:gd name="connsiteY13" fmla="*/ 5532400 h 5532400"/>
              <a:gd name="connsiteX14" fmla="*/ 3884513 w 10436831"/>
              <a:gd name="connsiteY14" fmla="*/ 5532400 h 5532400"/>
              <a:gd name="connsiteX15" fmla="*/ 3287814 w 10436831"/>
              <a:gd name="connsiteY15" fmla="*/ 5532400 h 5532400"/>
              <a:gd name="connsiteX16" fmla="*/ 2995431 w 10436831"/>
              <a:gd name="connsiteY16" fmla="*/ 5532400 h 5532400"/>
              <a:gd name="connsiteX17" fmla="*/ 2297293 w 10436831"/>
              <a:gd name="connsiteY17" fmla="*/ 5532400 h 5532400"/>
              <a:gd name="connsiteX18" fmla="*/ 1497716 w 10436831"/>
              <a:gd name="connsiteY18" fmla="*/ 5532400 h 5532400"/>
              <a:gd name="connsiteX19" fmla="*/ 1205333 w 10436831"/>
              <a:gd name="connsiteY19" fmla="*/ 5532400 h 5532400"/>
              <a:gd name="connsiteX20" fmla="*/ 912950 w 10436831"/>
              <a:gd name="connsiteY20" fmla="*/ 5532400 h 5532400"/>
              <a:gd name="connsiteX21" fmla="*/ 0 w 10436831"/>
              <a:gd name="connsiteY21" fmla="*/ 5532400 h 5532400"/>
              <a:gd name="connsiteX22" fmla="*/ 0 w 10436831"/>
              <a:gd name="connsiteY22" fmla="*/ 5034484 h 5532400"/>
              <a:gd name="connsiteX23" fmla="*/ 0 w 10436831"/>
              <a:gd name="connsiteY23" fmla="*/ 4536568 h 5532400"/>
              <a:gd name="connsiteX24" fmla="*/ 0 w 10436831"/>
              <a:gd name="connsiteY24" fmla="*/ 3872680 h 5532400"/>
              <a:gd name="connsiteX25" fmla="*/ 0 w 10436831"/>
              <a:gd name="connsiteY25" fmla="*/ 3319440 h 5532400"/>
              <a:gd name="connsiteX26" fmla="*/ 0 w 10436831"/>
              <a:gd name="connsiteY26" fmla="*/ 2821524 h 5532400"/>
              <a:gd name="connsiteX27" fmla="*/ 0 w 10436831"/>
              <a:gd name="connsiteY27" fmla="*/ 2157636 h 5532400"/>
              <a:gd name="connsiteX28" fmla="*/ 0 w 10436831"/>
              <a:gd name="connsiteY28" fmla="*/ 1604396 h 5532400"/>
              <a:gd name="connsiteX29" fmla="*/ 0 w 10436831"/>
              <a:gd name="connsiteY29" fmla="*/ 1051156 h 5532400"/>
              <a:gd name="connsiteX30" fmla="*/ 0 w 10436831"/>
              <a:gd name="connsiteY30" fmla="*/ 497916 h 5532400"/>
              <a:gd name="connsiteX31" fmla="*/ 0 w 10436831"/>
              <a:gd name="connsiteY31" fmla="*/ 0 h 5532400"/>
              <a:gd name="connsiteX32" fmla="*/ 266719 w 10436831"/>
              <a:gd name="connsiteY32" fmla="*/ 0 h 5532400"/>
              <a:gd name="connsiteX33" fmla="*/ 846543 w 10436831"/>
              <a:gd name="connsiteY33" fmla="*/ 0 h 5532400"/>
              <a:gd name="connsiteX34" fmla="*/ 1530735 w 10436831"/>
              <a:gd name="connsiteY34" fmla="*/ 0 h 5532400"/>
              <a:gd name="connsiteX35" fmla="*/ 2214927 w 10436831"/>
              <a:gd name="connsiteY35" fmla="*/ 0 h 5532400"/>
              <a:gd name="connsiteX36" fmla="*/ 3003488 w 10436831"/>
              <a:gd name="connsiteY36" fmla="*/ 0 h 5532400"/>
              <a:gd name="connsiteX37" fmla="*/ 3270207 w 10436831"/>
              <a:gd name="connsiteY37" fmla="*/ 0 h 5532400"/>
              <a:gd name="connsiteX38" fmla="*/ 4058768 w 10436831"/>
              <a:gd name="connsiteY38" fmla="*/ 0 h 5532400"/>
              <a:gd name="connsiteX39" fmla="*/ 4325487 w 10436831"/>
              <a:gd name="connsiteY39" fmla="*/ 0 h 5532400"/>
              <a:gd name="connsiteX40" fmla="*/ 5114047 w 10436831"/>
              <a:gd name="connsiteY40" fmla="*/ 0 h 5532400"/>
              <a:gd name="connsiteX41" fmla="*/ 5380766 w 10436831"/>
              <a:gd name="connsiteY41" fmla="*/ 0 h 5532400"/>
              <a:gd name="connsiteX42" fmla="*/ 6169327 w 10436831"/>
              <a:gd name="connsiteY42" fmla="*/ 0 h 5532400"/>
              <a:gd name="connsiteX43" fmla="*/ 6853519 w 10436831"/>
              <a:gd name="connsiteY43" fmla="*/ 0 h 5532400"/>
              <a:gd name="connsiteX44" fmla="*/ 7328975 w 10436831"/>
              <a:gd name="connsiteY44" fmla="*/ 0 h 5532400"/>
              <a:gd name="connsiteX45" fmla="*/ 7700062 w 10436831"/>
              <a:gd name="connsiteY45" fmla="*/ 0 h 5532400"/>
              <a:gd name="connsiteX46" fmla="*/ 8488623 w 10436831"/>
              <a:gd name="connsiteY46" fmla="*/ 0 h 5532400"/>
              <a:gd name="connsiteX47" fmla="*/ 8964078 w 10436831"/>
              <a:gd name="connsiteY47" fmla="*/ 0 h 5532400"/>
              <a:gd name="connsiteX48" fmla="*/ 9648270 w 10436831"/>
              <a:gd name="connsiteY48" fmla="*/ 0 h 5532400"/>
              <a:gd name="connsiteX49" fmla="*/ 10436831 w 10436831"/>
              <a:gd name="connsiteY49" fmla="*/ 0 h 5532400"/>
              <a:gd name="connsiteX50" fmla="*/ 10436831 w 10436831"/>
              <a:gd name="connsiteY50" fmla="*/ 686951 h 5532400"/>
              <a:gd name="connsiteX51" fmla="*/ 10436831 w 10436831"/>
              <a:gd name="connsiteY51" fmla="*/ 1321508 h 5532400"/>
              <a:gd name="connsiteX52" fmla="*/ 10436831 w 10436831"/>
              <a:gd name="connsiteY52" fmla="*/ 1851276 h 5532400"/>
              <a:gd name="connsiteX53" fmla="*/ 10436831 w 10436831"/>
              <a:gd name="connsiteY53" fmla="*/ 2433438 h 5532400"/>
              <a:gd name="connsiteX54" fmla="*/ 10436831 w 10436831"/>
              <a:gd name="connsiteY54" fmla="*/ 3015600 h 5532400"/>
              <a:gd name="connsiteX55" fmla="*/ 10436831 w 10436831"/>
              <a:gd name="connsiteY55" fmla="*/ 3545367 h 5532400"/>
              <a:gd name="connsiteX56" fmla="*/ 10436831 w 10436831"/>
              <a:gd name="connsiteY56" fmla="*/ 4127529 h 5532400"/>
              <a:gd name="connsiteX57" fmla="*/ 10436831 w 10436831"/>
              <a:gd name="connsiteY57" fmla="*/ 4552508 h 5532400"/>
              <a:gd name="connsiteX58" fmla="*/ 10436831 w 10436831"/>
              <a:gd name="connsiteY58" fmla="*/ 5239459 h 55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436831" h="5532400" stroke="0" extrusionOk="0">
                <a:moveTo>
                  <a:pt x="0" y="0"/>
                </a:moveTo>
                <a:cubicBezTo>
                  <a:pt x="244991" y="-57429"/>
                  <a:pt x="597976" y="71669"/>
                  <a:pt x="788561" y="0"/>
                </a:cubicBezTo>
                <a:cubicBezTo>
                  <a:pt x="979146" y="-71669"/>
                  <a:pt x="1253671" y="66479"/>
                  <a:pt x="1577121" y="0"/>
                </a:cubicBezTo>
                <a:cubicBezTo>
                  <a:pt x="1900571" y="-66479"/>
                  <a:pt x="2096238" y="26339"/>
                  <a:pt x="2261313" y="0"/>
                </a:cubicBezTo>
                <a:cubicBezTo>
                  <a:pt x="2426388" y="-26339"/>
                  <a:pt x="2709023" y="48022"/>
                  <a:pt x="2945506" y="0"/>
                </a:cubicBezTo>
                <a:cubicBezTo>
                  <a:pt x="3181989" y="-48022"/>
                  <a:pt x="3352373" y="45559"/>
                  <a:pt x="3734066" y="0"/>
                </a:cubicBezTo>
                <a:cubicBezTo>
                  <a:pt x="4115759" y="-45559"/>
                  <a:pt x="4214938" y="48641"/>
                  <a:pt x="4418258" y="0"/>
                </a:cubicBezTo>
                <a:cubicBezTo>
                  <a:pt x="4621578" y="-48641"/>
                  <a:pt x="4580750" y="7303"/>
                  <a:pt x="4684977" y="0"/>
                </a:cubicBezTo>
                <a:cubicBezTo>
                  <a:pt x="4789204" y="-7303"/>
                  <a:pt x="4951718" y="4439"/>
                  <a:pt x="5056065" y="0"/>
                </a:cubicBezTo>
                <a:cubicBezTo>
                  <a:pt x="5160412" y="-4439"/>
                  <a:pt x="5263976" y="14631"/>
                  <a:pt x="5427152" y="0"/>
                </a:cubicBezTo>
                <a:cubicBezTo>
                  <a:pt x="5590328" y="-14631"/>
                  <a:pt x="5838853" y="54192"/>
                  <a:pt x="6111344" y="0"/>
                </a:cubicBezTo>
                <a:cubicBezTo>
                  <a:pt x="6383835" y="-54192"/>
                  <a:pt x="6625646" y="64207"/>
                  <a:pt x="6899905" y="0"/>
                </a:cubicBezTo>
                <a:cubicBezTo>
                  <a:pt x="7174164" y="-64207"/>
                  <a:pt x="7073180" y="25086"/>
                  <a:pt x="7166624" y="0"/>
                </a:cubicBezTo>
                <a:cubicBezTo>
                  <a:pt x="7260068" y="-25086"/>
                  <a:pt x="7640129" y="46374"/>
                  <a:pt x="7955185" y="0"/>
                </a:cubicBezTo>
                <a:cubicBezTo>
                  <a:pt x="8270241" y="-46374"/>
                  <a:pt x="8393954" y="18592"/>
                  <a:pt x="8535008" y="0"/>
                </a:cubicBezTo>
                <a:cubicBezTo>
                  <a:pt x="8676062" y="-18592"/>
                  <a:pt x="9041606" y="82232"/>
                  <a:pt x="9323569" y="0"/>
                </a:cubicBezTo>
                <a:cubicBezTo>
                  <a:pt x="9605532" y="-82232"/>
                  <a:pt x="9685375" y="40470"/>
                  <a:pt x="9903393" y="0"/>
                </a:cubicBezTo>
                <a:cubicBezTo>
                  <a:pt x="10121411" y="-40470"/>
                  <a:pt x="10291692" y="9548"/>
                  <a:pt x="10436831" y="0"/>
                </a:cubicBezTo>
                <a:cubicBezTo>
                  <a:pt x="10446054" y="267722"/>
                  <a:pt x="10434677" y="387186"/>
                  <a:pt x="10436831" y="634557"/>
                </a:cubicBezTo>
                <a:cubicBezTo>
                  <a:pt x="10438985" y="881928"/>
                  <a:pt x="10429707" y="983959"/>
                  <a:pt x="10436831" y="1111930"/>
                </a:cubicBezTo>
                <a:cubicBezTo>
                  <a:pt x="10443955" y="1239901"/>
                  <a:pt x="10378443" y="1462161"/>
                  <a:pt x="10436831" y="1694092"/>
                </a:cubicBezTo>
                <a:cubicBezTo>
                  <a:pt x="10495219" y="1926023"/>
                  <a:pt x="10426417" y="2044610"/>
                  <a:pt x="10436831" y="2276254"/>
                </a:cubicBezTo>
                <a:cubicBezTo>
                  <a:pt x="10447245" y="2507898"/>
                  <a:pt x="10431323" y="2627926"/>
                  <a:pt x="10436831" y="2858416"/>
                </a:cubicBezTo>
                <a:cubicBezTo>
                  <a:pt x="10442339" y="3088906"/>
                  <a:pt x="10398860" y="3310202"/>
                  <a:pt x="10436831" y="3440578"/>
                </a:cubicBezTo>
                <a:cubicBezTo>
                  <a:pt x="10474802" y="3570954"/>
                  <a:pt x="10413615" y="3681081"/>
                  <a:pt x="10436831" y="3865556"/>
                </a:cubicBezTo>
                <a:cubicBezTo>
                  <a:pt x="10460047" y="4050031"/>
                  <a:pt x="10386511" y="4242415"/>
                  <a:pt x="10436831" y="4342929"/>
                </a:cubicBezTo>
                <a:cubicBezTo>
                  <a:pt x="10487151" y="4443443"/>
                  <a:pt x="10349030" y="5016899"/>
                  <a:pt x="10436831" y="5239459"/>
                </a:cubicBezTo>
                <a:cubicBezTo>
                  <a:pt x="10330200" y="5352005"/>
                  <a:pt x="10212691" y="5403399"/>
                  <a:pt x="10143890" y="5532400"/>
                </a:cubicBezTo>
                <a:cubicBezTo>
                  <a:pt x="10065490" y="5544754"/>
                  <a:pt x="9983135" y="5497956"/>
                  <a:pt x="9851507" y="5532400"/>
                </a:cubicBezTo>
                <a:cubicBezTo>
                  <a:pt x="9719879" y="5566844"/>
                  <a:pt x="9627323" y="5511324"/>
                  <a:pt x="9559125" y="5532400"/>
                </a:cubicBezTo>
                <a:cubicBezTo>
                  <a:pt x="9490927" y="5553476"/>
                  <a:pt x="9305352" y="5521613"/>
                  <a:pt x="9063864" y="5532400"/>
                </a:cubicBezTo>
                <a:cubicBezTo>
                  <a:pt x="8822376" y="5543187"/>
                  <a:pt x="8702413" y="5505033"/>
                  <a:pt x="8365726" y="5532400"/>
                </a:cubicBezTo>
                <a:cubicBezTo>
                  <a:pt x="8029039" y="5559767"/>
                  <a:pt x="7989676" y="5480112"/>
                  <a:pt x="7870465" y="5532400"/>
                </a:cubicBezTo>
                <a:cubicBezTo>
                  <a:pt x="7751254" y="5584688"/>
                  <a:pt x="7492483" y="5492166"/>
                  <a:pt x="7172327" y="5532400"/>
                </a:cubicBezTo>
                <a:cubicBezTo>
                  <a:pt x="6852171" y="5572634"/>
                  <a:pt x="6586229" y="5437554"/>
                  <a:pt x="6372750" y="5532400"/>
                </a:cubicBezTo>
                <a:cubicBezTo>
                  <a:pt x="6159271" y="5627246"/>
                  <a:pt x="5955730" y="5466234"/>
                  <a:pt x="5776050" y="5532400"/>
                </a:cubicBezTo>
                <a:cubicBezTo>
                  <a:pt x="5596370" y="5598566"/>
                  <a:pt x="5468793" y="5528627"/>
                  <a:pt x="5179351" y="5532400"/>
                </a:cubicBezTo>
                <a:cubicBezTo>
                  <a:pt x="4889909" y="5536173"/>
                  <a:pt x="4694155" y="5514260"/>
                  <a:pt x="4379774" y="5532400"/>
                </a:cubicBezTo>
                <a:cubicBezTo>
                  <a:pt x="4065393" y="5550540"/>
                  <a:pt x="3846303" y="5517032"/>
                  <a:pt x="3580196" y="5532400"/>
                </a:cubicBezTo>
                <a:cubicBezTo>
                  <a:pt x="3314089" y="5547768"/>
                  <a:pt x="3043821" y="5460057"/>
                  <a:pt x="2882058" y="5532400"/>
                </a:cubicBezTo>
                <a:cubicBezTo>
                  <a:pt x="2720295" y="5604743"/>
                  <a:pt x="2516080" y="5489878"/>
                  <a:pt x="2285359" y="5532400"/>
                </a:cubicBezTo>
                <a:cubicBezTo>
                  <a:pt x="2054638" y="5574922"/>
                  <a:pt x="2072554" y="5502291"/>
                  <a:pt x="1992976" y="5532400"/>
                </a:cubicBezTo>
                <a:cubicBezTo>
                  <a:pt x="1913398" y="5562509"/>
                  <a:pt x="1544616" y="5451364"/>
                  <a:pt x="1294838" y="5532400"/>
                </a:cubicBezTo>
                <a:cubicBezTo>
                  <a:pt x="1045060" y="5613436"/>
                  <a:pt x="607962" y="5429140"/>
                  <a:pt x="0" y="5532400"/>
                </a:cubicBezTo>
                <a:cubicBezTo>
                  <a:pt x="-57163" y="5300551"/>
                  <a:pt x="52461" y="5187570"/>
                  <a:pt x="0" y="5034484"/>
                </a:cubicBezTo>
                <a:cubicBezTo>
                  <a:pt x="-52461" y="4881398"/>
                  <a:pt x="6062" y="4642295"/>
                  <a:pt x="0" y="4481244"/>
                </a:cubicBezTo>
                <a:cubicBezTo>
                  <a:pt x="-6062" y="4320193"/>
                  <a:pt x="37151" y="4124456"/>
                  <a:pt x="0" y="3983328"/>
                </a:cubicBezTo>
                <a:cubicBezTo>
                  <a:pt x="-37151" y="3842200"/>
                  <a:pt x="24276" y="3480534"/>
                  <a:pt x="0" y="3319440"/>
                </a:cubicBezTo>
                <a:cubicBezTo>
                  <a:pt x="-24276" y="3158346"/>
                  <a:pt x="21464" y="2896672"/>
                  <a:pt x="0" y="2710876"/>
                </a:cubicBezTo>
                <a:cubicBezTo>
                  <a:pt x="-21464" y="2525080"/>
                  <a:pt x="73466" y="2350797"/>
                  <a:pt x="0" y="2046988"/>
                </a:cubicBezTo>
                <a:cubicBezTo>
                  <a:pt x="-73466" y="1743179"/>
                  <a:pt x="24844" y="1808088"/>
                  <a:pt x="0" y="1659720"/>
                </a:cubicBezTo>
                <a:cubicBezTo>
                  <a:pt x="-24844" y="1511352"/>
                  <a:pt x="5236" y="1230253"/>
                  <a:pt x="0" y="1051156"/>
                </a:cubicBezTo>
                <a:cubicBezTo>
                  <a:pt x="-5236" y="872059"/>
                  <a:pt x="54663" y="624883"/>
                  <a:pt x="0" y="497916"/>
                </a:cubicBezTo>
                <a:cubicBezTo>
                  <a:pt x="-54663" y="370949"/>
                  <a:pt x="55084" y="220152"/>
                  <a:pt x="0" y="0"/>
                </a:cubicBezTo>
                <a:close/>
              </a:path>
              <a:path w="10436831" h="5532400" fill="darkenLess" stroke="0" extrusionOk="0">
                <a:moveTo>
                  <a:pt x="10143890" y="5532400"/>
                </a:moveTo>
                <a:cubicBezTo>
                  <a:pt x="10141989" y="5445908"/>
                  <a:pt x="10193827" y="5371432"/>
                  <a:pt x="10202479" y="5298048"/>
                </a:cubicBezTo>
                <a:cubicBezTo>
                  <a:pt x="10260313" y="5281025"/>
                  <a:pt x="10338436" y="5267698"/>
                  <a:pt x="10436831" y="5239459"/>
                </a:cubicBezTo>
                <a:cubicBezTo>
                  <a:pt x="10355412" y="5353107"/>
                  <a:pt x="10224684" y="5389112"/>
                  <a:pt x="10143890" y="5532400"/>
                </a:cubicBezTo>
                <a:close/>
              </a:path>
              <a:path w="10436831" h="5532400" fill="none" extrusionOk="0">
                <a:moveTo>
                  <a:pt x="10143890" y="5532400"/>
                </a:moveTo>
                <a:cubicBezTo>
                  <a:pt x="10161585" y="5454263"/>
                  <a:pt x="10196108" y="5411988"/>
                  <a:pt x="10202479" y="5298048"/>
                </a:cubicBezTo>
                <a:cubicBezTo>
                  <a:pt x="10262807" y="5258624"/>
                  <a:pt x="10360887" y="5276973"/>
                  <a:pt x="10436831" y="5239459"/>
                </a:cubicBezTo>
                <a:cubicBezTo>
                  <a:pt x="10341294" y="5354975"/>
                  <a:pt x="10230164" y="5383915"/>
                  <a:pt x="10143890" y="5532400"/>
                </a:cubicBezTo>
                <a:cubicBezTo>
                  <a:pt x="10061433" y="5557006"/>
                  <a:pt x="9935109" y="5492496"/>
                  <a:pt x="9750068" y="5532400"/>
                </a:cubicBezTo>
                <a:cubicBezTo>
                  <a:pt x="9565027" y="5572304"/>
                  <a:pt x="9347927" y="5484449"/>
                  <a:pt x="8950491" y="5532400"/>
                </a:cubicBezTo>
                <a:cubicBezTo>
                  <a:pt x="8553055" y="5580351"/>
                  <a:pt x="8496319" y="5464399"/>
                  <a:pt x="8353792" y="5532400"/>
                </a:cubicBezTo>
                <a:cubicBezTo>
                  <a:pt x="8211265" y="5600401"/>
                  <a:pt x="7924121" y="5517272"/>
                  <a:pt x="7757092" y="5532400"/>
                </a:cubicBezTo>
                <a:cubicBezTo>
                  <a:pt x="7590063" y="5547528"/>
                  <a:pt x="7558143" y="5485645"/>
                  <a:pt x="7363271" y="5532400"/>
                </a:cubicBezTo>
                <a:cubicBezTo>
                  <a:pt x="7168399" y="5579155"/>
                  <a:pt x="6837185" y="5506753"/>
                  <a:pt x="6665132" y="5532400"/>
                </a:cubicBezTo>
                <a:cubicBezTo>
                  <a:pt x="6493079" y="5558047"/>
                  <a:pt x="6349336" y="5509039"/>
                  <a:pt x="6169872" y="5532400"/>
                </a:cubicBezTo>
                <a:cubicBezTo>
                  <a:pt x="5990408" y="5555761"/>
                  <a:pt x="5830352" y="5521135"/>
                  <a:pt x="5674611" y="5532400"/>
                </a:cubicBezTo>
                <a:cubicBezTo>
                  <a:pt x="5518870" y="5543665"/>
                  <a:pt x="5059678" y="5515207"/>
                  <a:pt x="4875034" y="5532400"/>
                </a:cubicBezTo>
                <a:cubicBezTo>
                  <a:pt x="4690390" y="5549593"/>
                  <a:pt x="4350952" y="5509580"/>
                  <a:pt x="4176896" y="5532400"/>
                </a:cubicBezTo>
                <a:cubicBezTo>
                  <a:pt x="4002840" y="5555220"/>
                  <a:pt x="3998585" y="5513156"/>
                  <a:pt x="3884513" y="5532400"/>
                </a:cubicBezTo>
                <a:cubicBezTo>
                  <a:pt x="3770441" y="5551644"/>
                  <a:pt x="3424821" y="5465635"/>
                  <a:pt x="3287814" y="5532400"/>
                </a:cubicBezTo>
                <a:cubicBezTo>
                  <a:pt x="3150807" y="5599165"/>
                  <a:pt x="3139997" y="5514468"/>
                  <a:pt x="2995431" y="5532400"/>
                </a:cubicBezTo>
                <a:cubicBezTo>
                  <a:pt x="2850865" y="5550332"/>
                  <a:pt x="2542704" y="5508671"/>
                  <a:pt x="2297293" y="5532400"/>
                </a:cubicBezTo>
                <a:cubicBezTo>
                  <a:pt x="2051882" y="5556129"/>
                  <a:pt x="1825087" y="5508484"/>
                  <a:pt x="1497716" y="5532400"/>
                </a:cubicBezTo>
                <a:cubicBezTo>
                  <a:pt x="1170345" y="5556316"/>
                  <a:pt x="1338671" y="5523447"/>
                  <a:pt x="1205333" y="5532400"/>
                </a:cubicBezTo>
                <a:cubicBezTo>
                  <a:pt x="1071995" y="5541353"/>
                  <a:pt x="1031384" y="5527524"/>
                  <a:pt x="912950" y="5532400"/>
                </a:cubicBezTo>
                <a:cubicBezTo>
                  <a:pt x="794516" y="5537276"/>
                  <a:pt x="218647" y="5423327"/>
                  <a:pt x="0" y="5532400"/>
                </a:cubicBezTo>
                <a:cubicBezTo>
                  <a:pt x="-22986" y="5330991"/>
                  <a:pt x="42352" y="5209960"/>
                  <a:pt x="0" y="5034484"/>
                </a:cubicBezTo>
                <a:cubicBezTo>
                  <a:pt x="-42352" y="4859008"/>
                  <a:pt x="20975" y="4724512"/>
                  <a:pt x="0" y="4536568"/>
                </a:cubicBezTo>
                <a:cubicBezTo>
                  <a:pt x="-20975" y="4348624"/>
                  <a:pt x="4328" y="4113934"/>
                  <a:pt x="0" y="3872680"/>
                </a:cubicBezTo>
                <a:cubicBezTo>
                  <a:pt x="-4328" y="3631426"/>
                  <a:pt x="55101" y="3535544"/>
                  <a:pt x="0" y="3319440"/>
                </a:cubicBezTo>
                <a:cubicBezTo>
                  <a:pt x="-55101" y="3103336"/>
                  <a:pt x="54343" y="2966665"/>
                  <a:pt x="0" y="2821524"/>
                </a:cubicBezTo>
                <a:cubicBezTo>
                  <a:pt x="-54343" y="2676383"/>
                  <a:pt x="17404" y="2377512"/>
                  <a:pt x="0" y="2157636"/>
                </a:cubicBezTo>
                <a:cubicBezTo>
                  <a:pt x="-17404" y="1937760"/>
                  <a:pt x="16512" y="1814223"/>
                  <a:pt x="0" y="1604396"/>
                </a:cubicBezTo>
                <a:cubicBezTo>
                  <a:pt x="-16512" y="1394569"/>
                  <a:pt x="2479" y="1185406"/>
                  <a:pt x="0" y="1051156"/>
                </a:cubicBezTo>
                <a:cubicBezTo>
                  <a:pt x="-2479" y="916906"/>
                  <a:pt x="4832" y="734623"/>
                  <a:pt x="0" y="497916"/>
                </a:cubicBezTo>
                <a:cubicBezTo>
                  <a:pt x="-4832" y="261209"/>
                  <a:pt x="26380" y="112202"/>
                  <a:pt x="0" y="0"/>
                </a:cubicBezTo>
                <a:cubicBezTo>
                  <a:pt x="118787" y="-5929"/>
                  <a:pt x="140156" y="11396"/>
                  <a:pt x="266719" y="0"/>
                </a:cubicBezTo>
                <a:cubicBezTo>
                  <a:pt x="393282" y="-11396"/>
                  <a:pt x="726450" y="62209"/>
                  <a:pt x="846543" y="0"/>
                </a:cubicBezTo>
                <a:cubicBezTo>
                  <a:pt x="966636" y="-62209"/>
                  <a:pt x="1286744" y="64445"/>
                  <a:pt x="1530735" y="0"/>
                </a:cubicBezTo>
                <a:cubicBezTo>
                  <a:pt x="1774726" y="-64445"/>
                  <a:pt x="2008974" y="9435"/>
                  <a:pt x="2214927" y="0"/>
                </a:cubicBezTo>
                <a:cubicBezTo>
                  <a:pt x="2420880" y="-9435"/>
                  <a:pt x="2651758" y="69995"/>
                  <a:pt x="3003488" y="0"/>
                </a:cubicBezTo>
                <a:cubicBezTo>
                  <a:pt x="3355218" y="-69995"/>
                  <a:pt x="3162249" y="31126"/>
                  <a:pt x="3270207" y="0"/>
                </a:cubicBezTo>
                <a:cubicBezTo>
                  <a:pt x="3378165" y="-31126"/>
                  <a:pt x="3727910" y="30545"/>
                  <a:pt x="4058768" y="0"/>
                </a:cubicBezTo>
                <a:cubicBezTo>
                  <a:pt x="4389626" y="-30545"/>
                  <a:pt x="4200983" y="28682"/>
                  <a:pt x="4325487" y="0"/>
                </a:cubicBezTo>
                <a:cubicBezTo>
                  <a:pt x="4449991" y="-28682"/>
                  <a:pt x="4766973" y="3127"/>
                  <a:pt x="5114047" y="0"/>
                </a:cubicBezTo>
                <a:cubicBezTo>
                  <a:pt x="5461121" y="-3127"/>
                  <a:pt x="5296964" y="24987"/>
                  <a:pt x="5380766" y="0"/>
                </a:cubicBezTo>
                <a:cubicBezTo>
                  <a:pt x="5464568" y="-24987"/>
                  <a:pt x="5950713" y="51721"/>
                  <a:pt x="6169327" y="0"/>
                </a:cubicBezTo>
                <a:cubicBezTo>
                  <a:pt x="6387941" y="-51721"/>
                  <a:pt x="6669521" y="3678"/>
                  <a:pt x="6853519" y="0"/>
                </a:cubicBezTo>
                <a:cubicBezTo>
                  <a:pt x="7037517" y="-3678"/>
                  <a:pt x="7206466" y="27510"/>
                  <a:pt x="7328975" y="0"/>
                </a:cubicBezTo>
                <a:cubicBezTo>
                  <a:pt x="7451484" y="-27510"/>
                  <a:pt x="7538844" y="33517"/>
                  <a:pt x="7700062" y="0"/>
                </a:cubicBezTo>
                <a:cubicBezTo>
                  <a:pt x="7861280" y="-33517"/>
                  <a:pt x="8255782" y="57344"/>
                  <a:pt x="8488623" y="0"/>
                </a:cubicBezTo>
                <a:cubicBezTo>
                  <a:pt x="8721464" y="-57344"/>
                  <a:pt x="8851771" y="44283"/>
                  <a:pt x="8964078" y="0"/>
                </a:cubicBezTo>
                <a:cubicBezTo>
                  <a:pt x="9076385" y="-44283"/>
                  <a:pt x="9369294" y="48728"/>
                  <a:pt x="9648270" y="0"/>
                </a:cubicBezTo>
                <a:cubicBezTo>
                  <a:pt x="9927246" y="-48728"/>
                  <a:pt x="10129798" y="86387"/>
                  <a:pt x="10436831" y="0"/>
                </a:cubicBezTo>
                <a:cubicBezTo>
                  <a:pt x="10459867" y="322969"/>
                  <a:pt x="10404551" y="431726"/>
                  <a:pt x="10436831" y="686951"/>
                </a:cubicBezTo>
                <a:cubicBezTo>
                  <a:pt x="10469111" y="942176"/>
                  <a:pt x="10387587" y="1133807"/>
                  <a:pt x="10436831" y="1321508"/>
                </a:cubicBezTo>
                <a:cubicBezTo>
                  <a:pt x="10486075" y="1509209"/>
                  <a:pt x="10436542" y="1684592"/>
                  <a:pt x="10436831" y="1851276"/>
                </a:cubicBezTo>
                <a:cubicBezTo>
                  <a:pt x="10437120" y="2017960"/>
                  <a:pt x="10404338" y="2165070"/>
                  <a:pt x="10436831" y="2433438"/>
                </a:cubicBezTo>
                <a:cubicBezTo>
                  <a:pt x="10469324" y="2701806"/>
                  <a:pt x="10435630" y="2882783"/>
                  <a:pt x="10436831" y="3015600"/>
                </a:cubicBezTo>
                <a:cubicBezTo>
                  <a:pt x="10438032" y="3148417"/>
                  <a:pt x="10393540" y="3357306"/>
                  <a:pt x="10436831" y="3545367"/>
                </a:cubicBezTo>
                <a:cubicBezTo>
                  <a:pt x="10480122" y="3733428"/>
                  <a:pt x="10415797" y="3864076"/>
                  <a:pt x="10436831" y="4127529"/>
                </a:cubicBezTo>
                <a:cubicBezTo>
                  <a:pt x="10457865" y="4390982"/>
                  <a:pt x="10398286" y="4354065"/>
                  <a:pt x="10436831" y="4552508"/>
                </a:cubicBezTo>
                <a:cubicBezTo>
                  <a:pt x="10475376" y="4750951"/>
                  <a:pt x="10374237" y="4909621"/>
                  <a:pt x="10436831" y="5239459"/>
                </a:cubicBezTo>
              </a:path>
              <a:path w="10436831" h="5532400" fill="none" stroke="0" extrusionOk="0">
                <a:moveTo>
                  <a:pt x="10143890" y="5532400"/>
                </a:moveTo>
                <a:cubicBezTo>
                  <a:pt x="10157311" y="5414162"/>
                  <a:pt x="10193849" y="5346487"/>
                  <a:pt x="10202479" y="5298048"/>
                </a:cubicBezTo>
                <a:cubicBezTo>
                  <a:pt x="10246990" y="5270723"/>
                  <a:pt x="10329471" y="5290128"/>
                  <a:pt x="10436831" y="5239459"/>
                </a:cubicBezTo>
                <a:cubicBezTo>
                  <a:pt x="10321925" y="5388790"/>
                  <a:pt x="10225219" y="5411784"/>
                  <a:pt x="10143890" y="5532400"/>
                </a:cubicBezTo>
                <a:cubicBezTo>
                  <a:pt x="10023748" y="5554206"/>
                  <a:pt x="9990880" y="5509618"/>
                  <a:pt x="9851507" y="5532400"/>
                </a:cubicBezTo>
                <a:cubicBezTo>
                  <a:pt x="9712134" y="5555182"/>
                  <a:pt x="9268702" y="5467649"/>
                  <a:pt x="9051930" y="5532400"/>
                </a:cubicBezTo>
                <a:cubicBezTo>
                  <a:pt x="8835158" y="5597151"/>
                  <a:pt x="8871646" y="5509211"/>
                  <a:pt x="8759547" y="5532400"/>
                </a:cubicBezTo>
                <a:cubicBezTo>
                  <a:pt x="8647448" y="5555589"/>
                  <a:pt x="8285668" y="5461164"/>
                  <a:pt x="7959970" y="5532400"/>
                </a:cubicBezTo>
                <a:cubicBezTo>
                  <a:pt x="7634272" y="5603636"/>
                  <a:pt x="7587393" y="5475712"/>
                  <a:pt x="7363271" y="5532400"/>
                </a:cubicBezTo>
                <a:cubicBezTo>
                  <a:pt x="7139149" y="5589088"/>
                  <a:pt x="6887446" y="5503395"/>
                  <a:pt x="6766571" y="5532400"/>
                </a:cubicBezTo>
                <a:cubicBezTo>
                  <a:pt x="6645696" y="5561405"/>
                  <a:pt x="6301411" y="5497902"/>
                  <a:pt x="6169872" y="5532400"/>
                </a:cubicBezTo>
                <a:cubicBezTo>
                  <a:pt x="6038333" y="5566898"/>
                  <a:pt x="5622148" y="5443793"/>
                  <a:pt x="5370295" y="5532400"/>
                </a:cubicBezTo>
                <a:cubicBezTo>
                  <a:pt x="5118442" y="5621007"/>
                  <a:pt x="5001598" y="5476408"/>
                  <a:pt x="4672156" y="5532400"/>
                </a:cubicBezTo>
                <a:cubicBezTo>
                  <a:pt x="4342714" y="5588392"/>
                  <a:pt x="4441639" y="5514060"/>
                  <a:pt x="4278335" y="5532400"/>
                </a:cubicBezTo>
                <a:cubicBezTo>
                  <a:pt x="4115031" y="5550740"/>
                  <a:pt x="3752420" y="5524134"/>
                  <a:pt x="3478758" y="5532400"/>
                </a:cubicBezTo>
                <a:cubicBezTo>
                  <a:pt x="3205096" y="5540666"/>
                  <a:pt x="3159494" y="5484683"/>
                  <a:pt x="2882058" y="5532400"/>
                </a:cubicBezTo>
                <a:cubicBezTo>
                  <a:pt x="2604622" y="5580117"/>
                  <a:pt x="2453457" y="5495875"/>
                  <a:pt x="2082481" y="5532400"/>
                </a:cubicBezTo>
                <a:cubicBezTo>
                  <a:pt x="1711505" y="5568925"/>
                  <a:pt x="1804624" y="5502672"/>
                  <a:pt x="1688659" y="5532400"/>
                </a:cubicBezTo>
                <a:cubicBezTo>
                  <a:pt x="1572694" y="5562128"/>
                  <a:pt x="1176268" y="5508425"/>
                  <a:pt x="990521" y="5532400"/>
                </a:cubicBezTo>
                <a:cubicBezTo>
                  <a:pt x="804774" y="5556375"/>
                  <a:pt x="686890" y="5494547"/>
                  <a:pt x="596699" y="5532400"/>
                </a:cubicBezTo>
                <a:cubicBezTo>
                  <a:pt x="506508" y="5570253"/>
                  <a:pt x="293778" y="5528457"/>
                  <a:pt x="0" y="5532400"/>
                </a:cubicBezTo>
                <a:cubicBezTo>
                  <a:pt x="-13849" y="5452659"/>
                  <a:pt x="30973" y="5282689"/>
                  <a:pt x="0" y="5145132"/>
                </a:cubicBezTo>
                <a:cubicBezTo>
                  <a:pt x="-30973" y="5007575"/>
                  <a:pt x="31676" y="4731111"/>
                  <a:pt x="0" y="4481244"/>
                </a:cubicBezTo>
                <a:cubicBezTo>
                  <a:pt x="-31676" y="4231377"/>
                  <a:pt x="2753" y="4228891"/>
                  <a:pt x="0" y="4093976"/>
                </a:cubicBezTo>
                <a:cubicBezTo>
                  <a:pt x="-2753" y="3959061"/>
                  <a:pt x="159" y="3609670"/>
                  <a:pt x="0" y="3485412"/>
                </a:cubicBezTo>
                <a:cubicBezTo>
                  <a:pt x="-159" y="3361154"/>
                  <a:pt x="21769" y="3035636"/>
                  <a:pt x="0" y="2821524"/>
                </a:cubicBezTo>
                <a:cubicBezTo>
                  <a:pt x="-21769" y="2607412"/>
                  <a:pt x="45159" y="2387394"/>
                  <a:pt x="0" y="2157636"/>
                </a:cubicBezTo>
                <a:cubicBezTo>
                  <a:pt x="-45159" y="1927878"/>
                  <a:pt x="28293" y="1762808"/>
                  <a:pt x="0" y="1659720"/>
                </a:cubicBezTo>
                <a:cubicBezTo>
                  <a:pt x="-28293" y="1556632"/>
                  <a:pt x="30742" y="1446235"/>
                  <a:pt x="0" y="1272452"/>
                </a:cubicBezTo>
                <a:cubicBezTo>
                  <a:pt x="-30742" y="1098669"/>
                  <a:pt x="27360" y="899711"/>
                  <a:pt x="0" y="719212"/>
                </a:cubicBezTo>
                <a:cubicBezTo>
                  <a:pt x="-27360" y="538713"/>
                  <a:pt x="84012" y="202480"/>
                  <a:pt x="0" y="0"/>
                </a:cubicBezTo>
                <a:cubicBezTo>
                  <a:pt x="330067" y="-70828"/>
                  <a:pt x="388812" y="9592"/>
                  <a:pt x="684192" y="0"/>
                </a:cubicBezTo>
                <a:cubicBezTo>
                  <a:pt x="979572" y="-9592"/>
                  <a:pt x="989637" y="18537"/>
                  <a:pt x="1159648" y="0"/>
                </a:cubicBezTo>
                <a:cubicBezTo>
                  <a:pt x="1329659" y="-18537"/>
                  <a:pt x="1679714" y="77969"/>
                  <a:pt x="1948208" y="0"/>
                </a:cubicBezTo>
                <a:cubicBezTo>
                  <a:pt x="2216702" y="-77969"/>
                  <a:pt x="2326350" y="4983"/>
                  <a:pt x="2528032" y="0"/>
                </a:cubicBezTo>
                <a:cubicBezTo>
                  <a:pt x="2729714" y="-4983"/>
                  <a:pt x="3013533" y="36695"/>
                  <a:pt x="3212225" y="0"/>
                </a:cubicBezTo>
                <a:cubicBezTo>
                  <a:pt x="3410917" y="-36695"/>
                  <a:pt x="3526647" y="13983"/>
                  <a:pt x="3687680" y="0"/>
                </a:cubicBezTo>
                <a:cubicBezTo>
                  <a:pt x="3848713" y="-13983"/>
                  <a:pt x="4033702" y="54178"/>
                  <a:pt x="4267504" y="0"/>
                </a:cubicBezTo>
                <a:cubicBezTo>
                  <a:pt x="4501306" y="-54178"/>
                  <a:pt x="4521609" y="13258"/>
                  <a:pt x="4638592" y="0"/>
                </a:cubicBezTo>
                <a:cubicBezTo>
                  <a:pt x="4755575" y="-13258"/>
                  <a:pt x="5014527" y="20798"/>
                  <a:pt x="5218416" y="0"/>
                </a:cubicBezTo>
                <a:cubicBezTo>
                  <a:pt x="5422305" y="-20798"/>
                  <a:pt x="5420046" y="15799"/>
                  <a:pt x="5485135" y="0"/>
                </a:cubicBezTo>
                <a:cubicBezTo>
                  <a:pt x="5550224" y="-15799"/>
                  <a:pt x="5724180" y="40012"/>
                  <a:pt x="5960590" y="0"/>
                </a:cubicBezTo>
                <a:cubicBezTo>
                  <a:pt x="6197001" y="-40012"/>
                  <a:pt x="6205495" y="40081"/>
                  <a:pt x="6436046" y="0"/>
                </a:cubicBezTo>
                <a:cubicBezTo>
                  <a:pt x="6666597" y="-40081"/>
                  <a:pt x="6668628" y="13342"/>
                  <a:pt x="6807133" y="0"/>
                </a:cubicBezTo>
                <a:cubicBezTo>
                  <a:pt x="6945638" y="-13342"/>
                  <a:pt x="7308818" y="39130"/>
                  <a:pt x="7491325" y="0"/>
                </a:cubicBezTo>
                <a:cubicBezTo>
                  <a:pt x="7673832" y="-39130"/>
                  <a:pt x="8096020" y="46688"/>
                  <a:pt x="8279886" y="0"/>
                </a:cubicBezTo>
                <a:cubicBezTo>
                  <a:pt x="8463752" y="-46688"/>
                  <a:pt x="8598236" y="29219"/>
                  <a:pt x="8859710" y="0"/>
                </a:cubicBezTo>
                <a:cubicBezTo>
                  <a:pt x="9121184" y="-29219"/>
                  <a:pt x="9044507" y="18158"/>
                  <a:pt x="9126429" y="0"/>
                </a:cubicBezTo>
                <a:cubicBezTo>
                  <a:pt x="9208351" y="-18158"/>
                  <a:pt x="9570643" y="27853"/>
                  <a:pt x="9706253" y="0"/>
                </a:cubicBezTo>
                <a:cubicBezTo>
                  <a:pt x="9841863" y="-27853"/>
                  <a:pt x="10265882" y="21596"/>
                  <a:pt x="10436831" y="0"/>
                </a:cubicBezTo>
                <a:cubicBezTo>
                  <a:pt x="10439503" y="193385"/>
                  <a:pt x="10434750" y="455102"/>
                  <a:pt x="10436831" y="634557"/>
                </a:cubicBezTo>
                <a:cubicBezTo>
                  <a:pt x="10438912" y="814012"/>
                  <a:pt x="10415875" y="988143"/>
                  <a:pt x="10436831" y="1111930"/>
                </a:cubicBezTo>
                <a:cubicBezTo>
                  <a:pt x="10457787" y="1235717"/>
                  <a:pt x="10396822" y="1543816"/>
                  <a:pt x="10436831" y="1798881"/>
                </a:cubicBezTo>
                <a:cubicBezTo>
                  <a:pt x="10476840" y="2053946"/>
                  <a:pt x="10410879" y="2273810"/>
                  <a:pt x="10436831" y="2433438"/>
                </a:cubicBezTo>
                <a:cubicBezTo>
                  <a:pt x="10462783" y="2593066"/>
                  <a:pt x="10396328" y="2740689"/>
                  <a:pt x="10436831" y="2910811"/>
                </a:cubicBezTo>
                <a:cubicBezTo>
                  <a:pt x="10477334" y="3080933"/>
                  <a:pt x="10391933" y="3457315"/>
                  <a:pt x="10436831" y="3597762"/>
                </a:cubicBezTo>
                <a:cubicBezTo>
                  <a:pt x="10481729" y="3738209"/>
                  <a:pt x="10395812" y="4010442"/>
                  <a:pt x="10436831" y="4179924"/>
                </a:cubicBezTo>
                <a:cubicBezTo>
                  <a:pt x="10477850" y="4349406"/>
                  <a:pt x="10419442" y="4900413"/>
                  <a:pt x="10436831" y="5239459"/>
                </a:cubicBezTo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8987617">
                  <a:prstGeom prst="foldedCorner">
                    <a:avLst>
                      <a:gd name="adj" fmla="val 529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CAF498-63E9-4567-9668-ABB9F63C05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7274" y="2963492"/>
            <a:ext cx="1459502" cy="2849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267B4A-DF61-4EF1-98C2-1AC0E8F52E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5343" y="2999720"/>
            <a:ext cx="1620390" cy="28495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207EBE-05B7-40C0-A848-FB2884EB1A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7726" y="2999720"/>
            <a:ext cx="1544082" cy="2890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officeArt object" descr="影像">
            <a:extLst>
              <a:ext uri="{FF2B5EF4-FFF2-40B4-BE49-F238E27FC236}">
                <a16:creationId xmlns:a16="http://schemas.microsoft.com/office/drawing/2014/main" id="{7A860F61-43CA-4776-ACE4-DCDD5BDEFD3C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646" y="3041334"/>
            <a:ext cx="3537772" cy="1734573"/>
          </a:xfrm>
          <a:prstGeom prst="rect">
            <a:avLst/>
          </a:prstGeom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</p:spPr>
      </p:pic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AA5327BF-1F1A-464D-B670-77A33050EEB7}"/>
              </a:ext>
            </a:extLst>
          </p:cNvPr>
          <p:cNvCxnSpPr>
            <a:cxnSpLocks/>
          </p:cNvCxnSpPr>
          <p:nvPr/>
        </p:nvCxnSpPr>
        <p:spPr>
          <a:xfrm>
            <a:off x="1790279" y="2178679"/>
            <a:ext cx="1169763" cy="17536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7B4A2F41-7C41-4759-A862-791284B3B10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4645" y="2172355"/>
            <a:ext cx="1127797" cy="572969"/>
          </a:xfrm>
          <a:custGeom>
            <a:avLst/>
            <a:gdLst>
              <a:gd name="connsiteX0" fmla="*/ 0 w 1127797"/>
              <a:gd name="connsiteY0" fmla="*/ 0 h 572969"/>
              <a:gd name="connsiteX1" fmla="*/ 552621 w 1127797"/>
              <a:gd name="connsiteY1" fmla="*/ 0 h 572969"/>
              <a:gd name="connsiteX2" fmla="*/ 1127797 w 1127797"/>
              <a:gd name="connsiteY2" fmla="*/ 0 h 572969"/>
              <a:gd name="connsiteX3" fmla="*/ 1127797 w 1127797"/>
              <a:gd name="connsiteY3" fmla="*/ 572969 h 572969"/>
              <a:gd name="connsiteX4" fmla="*/ 541343 w 1127797"/>
              <a:gd name="connsiteY4" fmla="*/ 572969 h 572969"/>
              <a:gd name="connsiteX5" fmla="*/ 0 w 1127797"/>
              <a:gd name="connsiteY5" fmla="*/ 572969 h 572969"/>
              <a:gd name="connsiteX6" fmla="*/ 0 w 1127797"/>
              <a:gd name="connsiteY6" fmla="*/ 0 h 5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7797" h="572969" fill="none" extrusionOk="0">
                <a:moveTo>
                  <a:pt x="0" y="0"/>
                </a:moveTo>
                <a:cubicBezTo>
                  <a:pt x="151341" y="-46076"/>
                  <a:pt x="412095" y="19202"/>
                  <a:pt x="552621" y="0"/>
                </a:cubicBezTo>
                <a:cubicBezTo>
                  <a:pt x="693147" y="-19202"/>
                  <a:pt x="920299" y="27858"/>
                  <a:pt x="1127797" y="0"/>
                </a:cubicBezTo>
                <a:cubicBezTo>
                  <a:pt x="1172435" y="139146"/>
                  <a:pt x="1112755" y="450745"/>
                  <a:pt x="1127797" y="572969"/>
                </a:cubicBezTo>
                <a:cubicBezTo>
                  <a:pt x="923873" y="580148"/>
                  <a:pt x="711705" y="552187"/>
                  <a:pt x="541343" y="572969"/>
                </a:cubicBezTo>
                <a:cubicBezTo>
                  <a:pt x="370981" y="593751"/>
                  <a:pt x="229645" y="531414"/>
                  <a:pt x="0" y="572969"/>
                </a:cubicBezTo>
                <a:cubicBezTo>
                  <a:pt x="-26662" y="454563"/>
                  <a:pt x="44726" y="181766"/>
                  <a:pt x="0" y="0"/>
                </a:cubicBezTo>
                <a:close/>
              </a:path>
              <a:path w="1127797" h="572969" stroke="0" extrusionOk="0">
                <a:moveTo>
                  <a:pt x="0" y="0"/>
                </a:moveTo>
                <a:cubicBezTo>
                  <a:pt x="154908" y="-25156"/>
                  <a:pt x="406087" y="42710"/>
                  <a:pt x="552621" y="0"/>
                </a:cubicBezTo>
                <a:cubicBezTo>
                  <a:pt x="699155" y="-42710"/>
                  <a:pt x="914786" y="68726"/>
                  <a:pt x="1127797" y="0"/>
                </a:cubicBezTo>
                <a:cubicBezTo>
                  <a:pt x="1131483" y="249706"/>
                  <a:pt x="1079431" y="403776"/>
                  <a:pt x="1127797" y="572969"/>
                </a:cubicBezTo>
                <a:cubicBezTo>
                  <a:pt x="1003993" y="599246"/>
                  <a:pt x="770858" y="558242"/>
                  <a:pt x="586454" y="572969"/>
                </a:cubicBezTo>
                <a:cubicBezTo>
                  <a:pt x="402050" y="587696"/>
                  <a:pt x="163848" y="559411"/>
                  <a:pt x="0" y="572969"/>
                </a:cubicBezTo>
                <a:cubicBezTo>
                  <a:pt x="-48392" y="298959"/>
                  <a:pt x="23411" y="282645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5788188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93DC1068-33E1-449D-A177-CD3A5F1CDDAC}"/>
              </a:ext>
            </a:extLst>
          </p:cNvPr>
          <p:cNvCxnSpPr>
            <a:cxnSpLocks/>
          </p:cNvCxnSpPr>
          <p:nvPr/>
        </p:nvCxnSpPr>
        <p:spPr>
          <a:xfrm flipV="1">
            <a:off x="4156760" y="2427515"/>
            <a:ext cx="1569658" cy="15385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1062988D-4A82-4F7E-BB0E-13471983F037}"/>
              </a:ext>
            </a:extLst>
          </p:cNvPr>
          <p:cNvCxnSpPr>
            <a:cxnSpLocks/>
          </p:cNvCxnSpPr>
          <p:nvPr/>
        </p:nvCxnSpPr>
        <p:spPr>
          <a:xfrm>
            <a:off x="5994860" y="2220741"/>
            <a:ext cx="1393592" cy="316044"/>
          </a:xfrm>
          <a:prstGeom prst="curvedConnector3">
            <a:avLst>
              <a:gd name="adj1" fmla="val 61717"/>
            </a:avLst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870DC95C-D3AB-41FA-A6D1-867E1D8AE101}"/>
              </a:ext>
            </a:extLst>
          </p:cNvPr>
          <p:cNvCxnSpPr>
            <a:cxnSpLocks/>
          </p:cNvCxnSpPr>
          <p:nvPr/>
        </p:nvCxnSpPr>
        <p:spPr>
          <a:xfrm flipV="1">
            <a:off x="7388452" y="2035629"/>
            <a:ext cx="1268873" cy="63683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C172E8F0-72DC-4A6E-8E06-8BEEB531ECB8}"/>
              </a:ext>
            </a:extLst>
          </p:cNvPr>
          <p:cNvCxnSpPr>
            <a:cxnSpLocks/>
          </p:cNvCxnSpPr>
          <p:nvPr/>
        </p:nvCxnSpPr>
        <p:spPr>
          <a:xfrm>
            <a:off x="3035697" y="2354044"/>
            <a:ext cx="1121063" cy="21678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F56B686-1CB1-45B0-B65A-AF04BBDE7D2E}"/>
              </a:ext>
            </a:extLst>
          </p:cNvPr>
          <p:cNvCxnSpPr>
            <a:cxnSpLocks/>
          </p:cNvCxnSpPr>
          <p:nvPr/>
        </p:nvCxnSpPr>
        <p:spPr>
          <a:xfrm>
            <a:off x="8767091" y="2035629"/>
            <a:ext cx="2529712" cy="803896"/>
          </a:xfrm>
          <a:prstGeom prst="curvedConnector3">
            <a:avLst>
              <a:gd name="adj1" fmla="val 36660"/>
            </a:avLst>
          </a:prstGeom>
          <a:ln w="28575">
            <a:solidFill>
              <a:schemeClr val="bg1">
                <a:lumMod val="8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EC9EDDAB-5176-46E3-95F9-D2A74A9DB1B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7726" y="2152580"/>
            <a:ext cx="1233995" cy="572970"/>
          </a:xfrm>
          <a:custGeom>
            <a:avLst/>
            <a:gdLst>
              <a:gd name="connsiteX0" fmla="*/ 0 w 1233995"/>
              <a:gd name="connsiteY0" fmla="*/ 0 h 572970"/>
              <a:gd name="connsiteX1" fmla="*/ 398992 w 1233995"/>
              <a:gd name="connsiteY1" fmla="*/ 0 h 572970"/>
              <a:gd name="connsiteX2" fmla="*/ 797983 w 1233995"/>
              <a:gd name="connsiteY2" fmla="*/ 0 h 572970"/>
              <a:gd name="connsiteX3" fmla="*/ 1233995 w 1233995"/>
              <a:gd name="connsiteY3" fmla="*/ 0 h 572970"/>
              <a:gd name="connsiteX4" fmla="*/ 1233995 w 1233995"/>
              <a:gd name="connsiteY4" fmla="*/ 572970 h 572970"/>
              <a:gd name="connsiteX5" fmla="*/ 835003 w 1233995"/>
              <a:gd name="connsiteY5" fmla="*/ 572970 h 572970"/>
              <a:gd name="connsiteX6" fmla="*/ 460691 w 1233995"/>
              <a:gd name="connsiteY6" fmla="*/ 572970 h 572970"/>
              <a:gd name="connsiteX7" fmla="*/ 0 w 1233995"/>
              <a:gd name="connsiteY7" fmla="*/ 572970 h 572970"/>
              <a:gd name="connsiteX8" fmla="*/ 0 w 1233995"/>
              <a:gd name="connsiteY8" fmla="*/ 0 h 57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995" h="572970" fill="none" extrusionOk="0">
                <a:moveTo>
                  <a:pt x="0" y="0"/>
                </a:moveTo>
                <a:cubicBezTo>
                  <a:pt x="188634" y="-44343"/>
                  <a:pt x="237835" y="1867"/>
                  <a:pt x="398992" y="0"/>
                </a:cubicBezTo>
                <a:cubicBezTo>
                  <a:pt x="560149" y="-1867"/>
                  <a:pt x="698887" y="32322"/>
                  <a:pt x="797983" y="0"/>
                </a:cubicBezTo>
                <a:cubicBezTo>
                  <a:pt x="897079" y="-32322"/>
                  <a:pt x="1023683" y="51298"/>
                  <a:pt x="1233995" y="0"/>
                </a:cubicBezTo>
                <a:cubicBezTo>
                  <a:pt x="1252025" y="207757"/>
                  <a:pt x="1191763" y="319474"/>
                  <a:pt x="1233995" y="572970"/>
                </a:cubicBezTo>
                <a:cubicBezTo>
                  <a:pt x="1086271" y="584309"/>
                  <a:pt x="956103" y="543652"/>
                  <a:pt x="835003" y="572970"/>
                </a:cubicBezTo>
                <a:cubicBezTo>
                  <a:pt x="713903" y="602288"/>
                  <a:pt x="562344" y="539345"/>
                  <a:pt x="460691" y="572970"/>
                </a:cubicBezTo>
                <a:cubicBezTo>
                  <a:pt x="359038" y="606595"/>
                  <a:pt x="212676" y="566339"/>
                  <a:pt x="0" y="572970"/>
                </a:cubicBezTo>
                <a:cubicBezTo>
                  <a:pt x="-39474" y="294418"/>
                  <a:pt x="63812" y="224391"/>
                  <a:pt x="0" y="0"/>
                </a:cubicBezTo>
                <a:close/>
              </a:path>
              <a:path w="1233995" h="572970" stroke="0" extrusionOk="0">
                <a:moveTo>
                  <a:pt x="0" y="0"/>
                </a:moveTo>
                <a:cubicBezTo>
                  <a:pt x="198940" y="-21420"/>
                  <a:pt x="251448" y="37927"/>
                  <a:pt x="398992" y="0"/>
                </a:cubicBezTo>
                <a:cubicBezTo>
                  <a:pt x="546536" y="-37927"/>
                  <a:pt x="644721" y="26326"/>
                  <a:pt x="797983" y="0"/>
                </a:cubicBezTo>
                <a:cubicBezTo>
                  <a:pt x="951245" y="-26326"/>
                  <a:pt x="1055532" y="3966"/>
                  <a:pt x="1233995" y="0"/>
                </a:cubicBezTo>
                <a:cubicBezTo>
                  <a:pt x="1293801" y="201507"/>
                  <a:pt x="1197139" y="370552"/>
                  <a:pt x="1233995" y="572970"/>
                </a:cubicBezTo>
                <a:cubicBezTo>
                  <a:pt x="1079568" y="590643"/>
                  <a:pt x="937559" y="552026"/>
                  <a:pt x="859683" y="572970"/>
                </a:cubicBezTo>
                <a:cubicBezTo>
                  <a:pt x="781807" y="593914"/>
                  <a:pt x="613336" y="530112"/>
                  <a:pt x="460691" y="572970"/>
                </a:cubicBezTo>
                <a:cubicBezTo>
                  <a:pt x="308046" y="615828"/>
                  <a:pt x="140627" y="563043"/>
                  <a:pt x="0" y="572970"/>
                </a:cubicBezTo>
                <a:cubicBezTo>
                  <a:pt x="-22183" y="350100"/>
                  <a:pt x="41461" y="130460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5788188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F350369-0B86-4A28-920B-9F7F27FA320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9509" y="2152580"/>
            <a:ext cx="1058541" cy="572970"/>
          </a:xfrm>
          <a:custGeom>
            <a:avLst/>
            <a:gdLst>
              <a:gd name="connsiteX0" fmla="*/ 0 w 1058541"/>
              <a:gd name="connsiteY0" fmla="*/ 0 h 572970"/>
              <a:gd name="connsiteX1" fmla="*/ 518685 w 1058541"/>
              <a:gd name="connsiteY1" fmla="*/ 0 h 572970"/>
              <a:gd name="connsiteX2" fmla="*/ 1058541 w 1058541"/>
              <a:gd name="connsiteY2" fmla="*/ 0 h 572970"/>
              <a:gd name="connsiteX3" fmla="*/ 1058541 w 1058541"/>
              <a:gd name="connsiteY3" fmla="*/ 572970 h 572970"/>
              <a:gd name="connsiteX4" fmla="*/ 508100 w 1058541"/>
              <a:gd name="connsiteY4" fmla="*/ 572970 h 572970"/>
              <a:gd name="connsiteX5" fmla="*/ 0 w 1058541"/>
              <a:gd name="connsiteY5" fmla="*/ 572970 h 572970"/>
              <a:gd name="connsiteX6" fmla="*/ 0 w 1058541"/>
              <a:gd name="connsiteY6" fmla="*/ 0 h 57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541" h="572970" fill="none" extrusionOk="0">
                <a:moveTo>
                  <a:pt x="0" y="0"/>
                </a:moveTo>
                <a:cubicBezTo>
                  <a:pt x="113974" y="-50716"/>
                  <a:pt x="375487" y="24041"/>
                  <a:pt x="518685" y="0"/>
                </a:cubicBezTo>
                <a:cubicBezTo>
                  <a:pt x="661883" y="-24041"/>
                  <a:pt x="845153" y="43125"/>
                  <a:pt x="1058541" y="0"/>
                </a:cubicBezTo>
                <a:cubicBezTo>
                  <a:pt x="1108415" y="137529"/>
                  <a:pt x="1048962" y="445027"/>
                  <a:pt x="1058541" y="572970"/>
                </a:cubicBezTo>
                <a:cubicBezTo>
                  <a:pt x="810376" y="579581"/>
                  <a:pt x="714290" y="567619"/>
                  <a:pt x="508100" y="572970"/>
                </a:cubicBezTo>
                <a:cubicBezTo>
                  <a:pt x="301910" y="578321"/>
                  <a:pt x="145239" y="572261"/>
                  <a:pt x="0" y="572970"/>
                </a:cubicBezTo>
                <a:cubicBezTo>
                  <a:pt x="-31096" y="289256"/>
                  <a:pt x="43060" y="188061"/>
                  <a:pt x="0" y="0"/>
                </a:cubicBezTo>
                <a:close/>
              </a:path>
              <a:path w="1058541" h="572970" stroke="0" extrusionOk="0">
                <a:moveTo>
                  <a:pt x="0" y="0"/>
                </a:moveTo>
                <a:cubicBezTo>
                  <a:pt x="189683" y="-52730"/>
                  <a:pt x="360975" y="45622"/>
                  <a:pt x="518685" y="0"/>
                </a:cubicBezTo>
                <a:cubicBezTo>
                  <a:pt x="676396" y="-45622"/>
                  <a:pt x="950534" y="43840"/>
                  <a:pt x="1058541" y="0"/>
                </a:cubicBezTo>
                <a:cubicBezTo>
                  <a:pt x="1069646" y="242927"/>
                  <a:pt x="1017146" y="401151"/>
                  <a:pt x="1058541" y="572970"/>
                </a:cubicBezTo>
                <a:cubicBezTo>
                  <a:pt x="872419" y="616975"/>
                  <a:pt x="687543" y="527305"/>
                  <a:pt x="550441" y="572970"/>
                </a:cubicBezTo>
                <a:cubicBezTo>
                  <a:pt x="413339" y="618635"/>
                  <a:pt x="117056" y="529605"/>
                  <a:pt x="0" y="572970"/>
                </a:cubicBezTo>
                <a:cubicBezTo>
                  <a:pt x="-52184" y="303256"/>
                  <a:pt x="18308" y="116141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5788188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B6070E5-8FE9-46FA-8314-F430EFE6AEF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5942" y="2152581"/>
            <a:ext cx="1113020" cy="572969"/>
          </a:xfrm>
          <a:custGeom>
            <a:avLst/>
            <a:gdLst>
              <a:gd name="connsiteX0" fmla="*/ 0 w 1113020"/>
              <a:gd name="connsiteY0" fmla="*/ 0 h 572969"/>
              <a:gd name="connsiteX1" fmla="*/ 545380 w 1113020"/>
              <a:gd name="connsiteY1" fmla="*/ 0 h 572969"/>
              <a:gd name="connsiteX2" fmla="*/ 1113020 w 1113020"/>
              <a:gd name="connsiteY2" fmla="*/ 0 h 572969"/>
              <a:gd name="connsiteX3" fmla="*/ 1113020 w 1113020"/>
              <a:gd name="connsiteY3" fmla="*/ 572969 h 572969"/>
              <a:gd name="connsiteX4" fmla="*/ 534250 w 1113020"/>
              <a:gd name="connsiteY4" fmla="*/ 572969 h 572969"/>
              <a:gd name="connsiteX5" fmla="*/ 0 w 1113020"/>
              <a:gd name="connsiteY5" fmla="*/ 572969 h 572969"/>
              <a:gd name="connsiteX6" fmla="*/ 0 w 1113020"/>
              <a:gd name="connsiteY6" fmla="*/ 0 h 5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020" h="572969" fill="none" extrusionOk="0">
                <a:moveTo>
                  <a:pt x="0" y="0"/>
                </a:moveTo>
                <a:cubicBezTo>
                  <a:pt x="153140" y="-7754"/>
                  <a:pt x="312151" y="50565"/>
                  <a:pt x="545380" y="0"/>
                </a:cubicBezTo>
                <a:cubicBezTo>
                  <a:pt x="778609" y="-50565"/>
                  <a:pt x="975214" y="26852"/>
                  <a:pt x="1113020" y="0"/>
                </a:cubicBezTo>
                <a:cubicBezTo>
                  <a:pt x="1157658" y="139146"/>
                  <a:pt x="1097978" y="450745"/>
                  <a:pt x="1113020" y="572969"/>
                </a:cubicBezTo>
                <a:cubicBezTo>
                  <a:pt x="912588" y="577886"/>
                  <a:pt x="656534" y="538400"/>
                  <a:pt x="534250" y="572969"/>
                </a:cubicBezTo>
                <a:cubicBezTo>
                  <a:pt x="411966" y="607538"/>
                  <a:pt x="146965" y="521752"/>
                  <a:pt x="0" y="572969"/>
                </a:cubicBezTo>
                <a:cubicBezTo>
                  <a:pt x="-26662" y="454563"/>
                  <a:pt x="44726" y="181766"/>
                  <a:pt x="0" y="0"/>
                </a:cubicBezTo>
                <a:close/>
              </a:path>
              <a:path w="1113020" h="572969" stroke="0" extrusionOk="0">
                <a:moveTo>
                  <a:pt x="0" y="0"/>
                </a:moveTo>
                <a:cubicBezTo>
                  <a:pt x="269024" y="-10221"/>
                  <a:pt x="297190" y="24125"/>
                  <a:pt x="545380" y="0"/>
                </a:cubicBezTo>
                <a:cubicBezTo>
                  <a:pt x="793570" y="-24125"/>
                  <a:pt x="939366" y="452"/>
                  <a:pt x="1113020" y="0"/>
                </a:cubicBezTo>
                <a:cubicBezTo>
                  <a:pt x="1116706" y="249706"/>
                  <a:pt x="1064654" y="403776"/>
                  <a:pt x="1113020" y="572969"/>
                </a:cubicBezTo>
                <a:cubicBezTo>
                  <a:pt x="848787" y="577860"/>
                  <a:pt x="714811" y="511338"/>
                  <a:pt x="578770" y="572969"/>
                </a:cubicBezTo>
                <a:cubicBezTo>
                  <a:pt x="442729" y="634600"/>
                  <a:pt x="133073" y="569960"/>
                  <a:pt x="0" y="572969"/>
                </a:cubicBezTo>
                <a:cubicBezTo>
                  <a:pt x="-48392" y="298959"/>
                  <a:pt x="23411" y="282645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5788188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標題 1">
            <a:extLst>
              <a:ext uri="{FF2B5EF4-FFF2-40B4-BE49-F238E27FC236}">
                <a16:creationId xmlns:a16="http://schemas.microsoft.com/office/drawing/2014/main" id="{75D89751-3A51-4574-937F-765C025BF327}"/>
              </a:ext>
            </a:extLst>
          </p:cNvPr>
          <p:cNvSpPr txBox="1">
            <a:spLocks/>
          </p:cNvSpPr>
          <p:nvPr/>
        </p:nvSpPr>
        <p:spPr>
          <a:xfrm>
            <a:off x="1344645" y="947421"/>
            <a:ext cx="3537772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資料前處理</a:t>
            </a:r>
          </a:p>
        </p:txBody>
      </p:sp>
    </p:spTree>
    <p:extLst>
      <p:ext uri="{BB962C8B-B14F-4D97-AF65-F5344CB8AC3E}">
        <p14:creationId xmlns:p14="http://schemas.microsoft.com/office/powerpoint/2010/main" val="160076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通過眼鏡放大的字母">
            <a:extLst>
              <a:ext uri="{FF2B5EF4-FFF2-40B4-BE49-F238E27FC236}">
                <a16:creationId xmlns:a16="http://schemas.microsoft.com/office/drawing/2014/main" id="{8BA231D9-DE55-4ED9-9EF4-DC6C0418FC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1BAB69E4-E7C9-41C8-81A4-25C9BB28392A}"/>
              </a:ext>
            </a:extLst>
          </p:cNvPr>
          <p:cNvSpPr txBox="1">
            <a:spLocks/>
          </p:cNvSpPr>
          <p:nvPr/>
        </p:nvSpPr>
        <p:spPr>
          <a:xfrm>
            <a:off x="506444" y="528321"/>
            <a:ext cx="6237255" cy="7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zh-TW" altLang="en-US" b="1" dirty="0">
                <a:latin typeface="+mn-ea"/>
                <a:ea typeface="+mn-ea"/>
              </a:rPr>
              <a:t>資料前處理</a:t>
            </a:r>
            <a:r>
              <a:rPr lang="en-US" altLang="zh-TW" b="1" dirty="0">
                <a:latin typeface="+mn-ea"/>
                <a:ea typeface="+mn-ea"/>
              </a:rPr>
              <a:t>-</a:t>
            </a:r>
            <a:r>
              <a:rPr lang="zh-TW" altLang="en-US" b="1" dirty="0">
                <a:solidFill>
                  <a:schemeClr val="accent6"/>
                </a:solidFill>
                <a:latin typeface="+mn-ea"/>
                <a:ea typeface="+mn-ea"/>
              </a:rPr>
              <a:t>替換字詞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9FBE5CB-0A05-41C2-B2BE-BD2EF3C2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71" y="4229658"/>
            <a:ext cx="6504491" cy="3742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dirty="0">
                <a:latin typeface="+mn-ea"/>
              </a:rPr>
              <a:t>　採用 </a:t>
            </a:r>
            <a:r>
              <a:rPr lang="en-US" altLang="zh-TW" sz="1600" dirty="0" err="1">
                <a:latin typeface="+mn-ea"/>
              </a:rPr>
              <a:t>Chih</a:t>
            </a:r>
            <a:r>
              <a:rPr lang="en-US" altLang="zh-TW" sz="1600" dirty="0">
                <a:latin typeface="+mn-ea"/>
              </a:rPr>
              <a:t>-Hao Tsai</a:t>
            </a:r>
            <a:r>
              <a:rPr lang="zh-TW" altLang="en-US" sz="1600" dirty="0">
                <a:latin typeface="+mn-ea"/>
              </a:rPr>
              <a:t>先生提供的台灣「百家姓」</a:t>
            </a:r>
            <a:endParaRPr lang="en-US" altLang="zh-TW" sz="1600" dirty="0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1600" dirty="0">
                <a:latin typeface="+mn-ea"/>
              </a:rPr>
              <a:t>收集了 </a:t>
            </a:r>
            <a:r>
              <a:rPr lang="en-US" altLang="zh-TW" sz="1600" dirty="0">
                <a:latin typeface="+mn-ea"/>
              </a:rPr>
              <a:t>1994 </a:t>
            </a:r>
            <a:r>
              <a:rPr lang="zh-TW" altLang="en-US" sz="1600" dirty="0">
                <a:latin typeface="+mn-ea"/>
              </a:rPr>
              <a:t>至 </a:t>
            </a:r>
            <a:r>
              <a:rPr lang="en-US" altLang="zh-TW" sz="1600" dirty="0">
                <a:latin typeface="+mn-ea"/>
              </a:rPr>
              <a:t>2005 </a:t>
            </a:r>
            <a:r>
              <a:rPr lang="zh-TW" altLang="en-US" sz="1600" dirty="0">
                <a:latin typeface="+mn-ea"/>
              </a:rPr>
              <a:t>年共十一年的大學聯考／大學指定科目考試的榜單名字，利用這 </a:t>
            </a:r>
            <a:r>
              <a:rPr lang="en-US" altLang="zh-TW" sz="1600" dirty="0">
                <a:latin typeface="+mn-ea"/>
              </a:rPr>
              <a:t>887,318 </a:t>
            </a:r>
            <a:r>
              <a:rPr lang="zh-TW" altLang="en-US" sz="1600" dirty="0">
                <a:latin typeface="+mn-ea"/>
              </a:rPr>
              <a:t>個名字，計算了台灣的「百家姓」做為姓氏替換字的來源</a:t>
            </a:r>
            <a:endParaRPr lang="en-US" altLang="zh-TW" sz="16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dirty="0">
                <a:latin typeface="+mn-ea"/>
              </a:rPr>
              <a:t>　金融業公文常見的稱謂字詞，例如：黃「</a:t>
            </a:r>
            <a:r>
              <a:rPr lang="zh-TW" altLang="en-US" sz="1600" b="1" dirty="0">
                <a:solidFill>
                  <a:schemeClr val="accent6"/>
                </a:solidFill>
                <a:latin typeface="+mn-ea"/>
              </a:rPr>
              <a:t>君</a:t>
            </a:r>
            <a:r>
              <a:rPr lang="zh-TW" altLang="en-US" sz="1600" dirty="0">
                <a:latin typeface="+mn-ea"/>
              </a:rPr>
              <a:t>」</a:t>
            </a:r>
            <a:endParaRPr lang="en-US" altLang="zh-TW" sz="1600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TW" altLang="en-US" sz="1600" dirty="0">
              <a:latin typeface="+mn-ea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7F00879-E2C1-46E1-9199-92C82918A486}"/>
              </a:ext>
            </a:extLst>
          </p:cNvPr>
          <p:cNvSpPr txBox="1">
            <a:spLocks/>
          </p:cNvSpPr>
          <p:nvPr/>
        </p:nvSpPr>
        <p:spPr>
          <a:xfrm>
            <a:off x="506445" y="1375435"/>
            <a:ext cx="9844055" cy="1583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針對個資部份先進行替換模組，如姓氏部份，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+mn-ea"/>
              </a:rPr>
              <a:t>替換自來源如下：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TW" sz="2000" dirty="0">
              <a:latin typeface="+mn-ea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81C21D3-59DA-43FB-80ED-BFDD3F709963}"/>
              </a:ext>
            </a:extLst>
          </p:cNvPr>
          <p:cNvGrpSpPr/>
          <p:nvPr/>
        </p:nvGrpSpPr>
        <p:grpSpPr>
          <a:xfrm>
            <a:off x="872535" y="2693937"/>
            <a:ext cx="4881820" cy="1704962"/>
            <a:chOff x="673698" y="2790838"/>
            <a:chExt cx="4881820" cy="1704962"/>
          </a:xfrm>
        </p:grpSpPr>
        <p:sp>
          <p:nvSpPr>
            <p:cNvPr id="7" name="立方體 6">
              <a:extLst>
                <a:ext uri="{FF2B5EF4-FFF2-40B4-BE49-F238E27FC236}">
                  <a16:creationId xmlns:a16="http://schemas.microsoft.com/office/drawing/2014/main" id="{94B47C51-DB96-4E1A-A8B2-ED5B7D3355E1}"/>
                </a:ext>
              </a:extLst>
            </p:cNvPr>
            <p:cNvSpPr/>
            <p:nvPr/>
          </p:nvSpPr>
          <p:spPr>
            <a:xfrm>
              <a:off x="673698" y="2794000"/>
              <a:ext cx="1828800" cy="127000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內容版面配置區 2">
              <a:extLst>
                <a:ext uri="{FF2B5EF4-FFF2-40B4-BE49-F238E27FC236}">
                  <a16:creationId xmlns:a16="http://schemas.microsoft.com/office/drawing/2014/main" id="{9E7CA0C3-8878-49FF-AB8F-1BFF81370806}"/>
                </a:ext>
              </a:extLst>
            </p:cNvPr>
            <p:cNvSpPr txBox="1">
              <a:spLocks/>
            </p:cNvSpPr>
            <p:nvPr/>
          </p:nvSpPr>
          <p:spPr>
            <a:xfrm>
              <a:off x="673699" y="3324884"/>
              <a:ext cx="1472602" cy="5740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TW" altLang="en-US" sz="2000" dirty="0">
                  <a:latin typeface="+mn-ea"/>
                </a:rPr>
                <a:t>台灣百家姓</a:t>
              </a:r>
              <a:endParaRPr lang="en-US" altLang="zh-TW" sz="2000" dirty="0">
                <a:latin typeface="+mn-ea"/>
              </a:endParaRPr>
            </a:p>
          </p:txBody>
        </p:sp>
        <p:sp>
          <p:nvSpPr>
            <p:cNvPr id="16" name="立方體 15">
              <a:extLst>
                <a:ext uri="{FF2B5EF4-FFF2-40B4-BE49-F238E27FC236}">
                  <a16:creationId xmlns:a16="http://schemas.microsoft.com/office/drawing/2014/main" id="{60965355-BE79-4965-8553-237E91A5A965}"/>
                </a:ext>
              </a:extLst>
            </p:cNvPr>
            <p:cNvSpPr/>
            <p:nvPr/>
          </p:nvSpPr>
          <p:spPr>
            <a:xfrm>
              <a:off x="2200208" y="2790838"/>
              <a:ext cx="1828800" cy="127000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內容版面配置區 2">
              <a:extLst>
                <a:ext uri="{FF2B5EF4-FFF2-40B4-BE49-F238E27FC236}">
                  <a16:creationId xmlns:a16="http://schemas.microsoft.com/office/drawing/2014/main" id="{5F517A58-3C65-48E8-A965-1F9EA90760DD}"/>
                </a:ext>
              </a:extLst>
            </p:cNvPr>
            <p:cNvSpPr txBox="1">
              <a:spLocks/>
            </p:cNvSpPr>
            <p:nvPr/>
          </p:nvSpPr>
          <p:spPr>
            <a:xfrm>
              <a:off x="2200209" y="3321722"/>
              <a:ext cx="1472602" cy="5740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TW" altLang="en-US" sz="2000" dirty="0">
                  <a:latin typeface="+mn-ea"/>
                </a:rPr>
                <a:t>中國百家姓</a:t>
              </a:r>
              <a:endParaRPr lang="en-US" altLang="zh-TW" sz="2000" dirty="0">
                <a:latin typeface="+mn-ea"/>
              </a:endParaRPr>
            </a:p>
          </p:txBody>
        </p:sp>
        <p:sp>
          <p:nvSpPr>
            <p:cNvPr id="20" name="立方體 19">
              <a:extLst>
                <a:ext uri="{FF2B5EF4-FFF2-40B4-BE49-F238E27FC236}">
                  <a16:creationId xmlns:a16="http://schemas.microsoft.com/office/drawing/2014/main" id="{0FD17F90-DFD5-4BA7-B697-2C4BBB8E0ABF}"/>
                </a:ext>
              </a:extLst>
            </p:cNvPr>
            <p:cNvSpPr/>
            <p:nvPr/>
          </p:nvSpPr>
          <p:spPr>
            <a:xfrm>
              <a:off x="3726718" y="2794698"/>
              <a:ext cx="1828800" cy="1270000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內容版面配置區 2">
              <a:extLst>
                <a:ext uri="{FF2B5EF4-FFF2-40B4-BE49-F238E27FC236}">
                  <a16:creationId xmlns:a16="http://schemas.microsoft.com/office/drawing/2014/main" id="{BC29FF54-4A29-4D43-A500-CC5DFAC3C9EE}"/>
                </a:ext>
              </a:extLst>
            </p:cNvPr>
            <p:cNvSpPr txBox="1">
              <a:spLocks/>
            </p:cNvSpPr>
            <p:nvPr/>
          </p:nvSpPr>
          <p:spPr>
            <a:xfrm>
              <a:off x="3726718" y="3325582"/>
              <a:ext cx="1472602" cy="11702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2000"/>
                </a:lnSpc>
                <a:buFont typeface="Arial" panose="020B0604020202020204" pitchFamily="34" charset="0"/>
                <a:buNone/>
              </a:pPr>
              <a:r>
                <a:rPr lang="zh-TW" altLang="en-US" sz="2000" dirty="0">
                  <a:latin typeface="+mn-ea"/>
                </a:rPr>
                <a:t>金融業公文</a:t>
              </a:r>
              <a:endParaRPr lang="en-US" altLang="zh-TW" sz="2000" dirty="0">
                <a:latin typeface="+mn-ea"/>
              </a:endParaRPr>
            </a:p>
            <a:p>
              <a:pPr marL="0" indent="0" algn="ctr">
                <a:lnSpc>
                  <a:spcPts val="2000"/>
                </a:lnSpc>
                <a:buFont typeface="Arial" panose="020B0604020202020204" pitchFamily="34" charset="0"/>
                <a:buNone/>
              </a:pPr>
              <a:r>
                <a:rPr lang="zh-TW" altLang="en-US" sz="2000" dirty="0">
                  <a:latin typeface="+mn-ea"/>
                </a:rPr>
                <a:t>稱謂</a:t>
              </a:r>
              <a:endParaRPr lang="en-US" altLang="zh-TW" sz="2000" dirty="0">
                <a:latin typeface="+mn-ea"/>
              </a:endParaRPr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FD18C263-056A-4D05-B98B-96C478135D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9686" y="914606"/>
            <a:ext cx="1822680" cy="35586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4" name="officeArt object" descr="影像">
            <a:extLst>
              <a:ext uri="{FF2B5EF4-FFF2-40B4-BE49-F238E27FC236}">
                <a16:creationId xmlns:a16="http://schemas.microsoft.com/office/drawing/2014/main" id="{74CFBE67-4E39-409E-B989-1DCD6F0CFF58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1598" y="4608984"/>
            <a:ext cx="4336498" cy="2132858"/>
          </a:xfrm>
          <a:prstGeom prst="rect">
            <a:avLst/>
          </a:prstGeom>
          <a:ln w="12700" cap="flat">
            <a:solidFill>
              <a:schemeClr val="bg1">
                <a:lumMod val="95000"/>
              </a:schemeClr>
            </a:solidFill>
            <a:miter lim="4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A6F5D79D-9102-419E-B15C-477269BAE07D}"/>
              </a:ext>
            </a:extLst>
          </p:cNvPr>
          <p:cNvSpPr/>
          <p:nvPr/>
        </p:nvSpPr>
        <p:spPr>
          <a:xfrm>
            <a:off x="6413500" y="2959100"/>
            <a:ext cx="511167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B832DFB-770A-4674-ABC3-033050C611B2}"/>
              </a:ext>
            </a:extLst>
          </p:cNvPr>
          <p:cNvSpPr/>
          <p:nvPr/>
        </p:nvSpPr>
        <p:spPr>
          <a:xfrm rot="3380557">
            <a:off x="9299676" y="3806359"/>
            <a:ext cx="511167" cy="609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9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1332</Words>
  <Application>Microsoft Office PowerPoint</Application>
  <PresentationFormat>寬螢幕</PresentationFormat>
  <Paragraphs>152</Paragraphs>
  <Slides>25</Slides>
  <Notes>6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Georgia</vt:lpstr>
      <vt:lpstr>Wingdings</vt:lpstr>
      <vt:lpstr>Office 佈景主題</vt:lpstr>
      <vt:lpstr>PowerPoint 簡報</vt:lpstr>
      <vt:lpstr>Agenda</vt:lpstr>
      <vt:lpstr>研究動機</vt:lpstr>
      <vt:lpstr>研究目的</vt:lpstr>
      <vt:lpstr>資料來源</vt:lpstr>
      <vt:lpstr>分析工具與流程</vt:lpstr>
      <vt:lpstr>分析流程</vt:lpstr>
      <vt:lpstr>PowerPoint 簡報</vt:lpstr>
      <vt:lpstr>PowerPoint 簡報</vt:lpstr>
      <vt:lpstr>PowerPoint 簡報</vt:lpstr>
      <vt:lpstr>PowerPoint 簡報</vt:lpstr>
      <vt:lpstr>文字分析與解讀</vt:lpstr>
      <vt:lpstr>PowerPoint 簡報</vt:lpstr>
      <vt:lpstr>PowerPoint 簡報</vt:lpstr>
      <vt:lpstr>PowerPoint 簡報</vt:lpstr>
      <vt:lpstr>PowerPoint 簡報</vt:lpstr>
      <vt:lpstr>PowerPoint 簡報</vt:lpstr>
      <vt:lpstr>情緒分析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恬 曾</dc:creator>
  <cp:lastModifiedBy>恬 曾</cp:lastModifiedBy>
  <cp:revision>64</cp:revision>
  <dcterms:created xsi:type="dcterms:W3CDTF">2021-11-24T11:52:24Z</dcterms:created>
  <dcterms:modified xsi:type="dcterms:W3CDTF">2021-11-28T14:50:48Z</dcterms:modified>
</cp:coreProperties>
</file>