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handoutMasterIdLst>
    <p:handoutMasterId r:id="rId18"/>
  </p:handoutMasterIdLst>
  <p:sldIdLst>
    <p:sldId id="257" r:id="rId2"/>
    <p:sldId id="261" r:id="rId3"/>
    <p:sldId id="262" r:id="rId4"/>
    <p:sldId id="263" r:id="rId5"/>
    <p:sldId id="265" r:id="rId6"/>
    <p:sldId id="264"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notesViewPr>
    <p:cSldViewPr snapToGrid="0">
      <p:cViewPr varScale="1">
        <p:scale>
          <a:sx n="123" d="100"/>
          <a:sy n="123" d="100"/>
        </p:scale>
        <p:origin x="49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2021/11/29</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2021/11/29</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矩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矩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矩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群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接點​​(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en-US" dirty="0"/>
          </a:p>
        </p:txBody>
      </p:sp>
      <p:sp>
        <p:nvSpPr>
          <p:cNvPr id="20" name="日期版面配置區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JhengHei UI" panose="020B0604030504040204" pitchFamily="34" charset="-120"/>
                <a:ea typeface="Microsoft JhengHei UI" panose="020B0604030504040204" pitchFamily="34" charset="-120"/>
              </a:defRPr>
            </a:lvl1pPr>
          </a:lstStyle>
          <a:p>
            <a:fld id="{4D9EAB54-90A7-4427-8D5D-1517AC1256FE}" type="datetime1">
              <a:rPr lang="zh-TW" altLang="en-US" smtClean="0"/>
              <a:t>2021/11/29</a:t>
            </a:fld>
            <a:endParaRPr lang="en-US" dirty="0"/>
          </a:p>
        </p:txBody>
      </p:sp>
      <p:sp>
        <p:nvSpPr>
          <p:cNvPr id="21" name="頁尾預留位置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22" name="投影片編號預留位置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0DE064CC-B997-463F-949D-526814740EEF}" type="datetime1">
              <a:rPr lang="zh-TW" altLang="en-US" smtClean="0"/>
              <a:t>2021/11/29</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0" y="762000"/>
            <a:ext cx="2362200" cy="5257800"/>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762000"/>
            <a:ext cx="8077200" cy="52578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22128EAF-448F-42C4-BB03-9B0CC8E0C77B}" type="datetime1">
              <a:rPr lang="zh-TW" altLang="en-US" smtClean="0"/>
              <a:t>2021/11/29</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CE847876-3A2B-49FA-B396-40048599C954}" type="datetime1">
              <a:rPr lang="zh-TW" altLang="en-US" smtClean="0"/>
              <a:t>2021/11/29</a:t>
            </a:fld>
            <a:endParaRPr lang="en-US"/>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矩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矩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矩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grpSp>
        <p:nvGrpSpPr>
          <p:cNvPr id="16" name="群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接點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字預留位置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JhengHei UI" panose="020B0604030504040204" pitchFamily="34" charset="-120"/>
                <a:ea typeface="Microsoft JhengHei UI" panose="020B0604030504040204" pitchFamily="34" charset="-12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4" name="日期版面配置區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JhengHei UI" panose="020B0604030504040204" pitchFamily="34" charset="-120"/>
                <a:ea typeface="Microsoft JhengHei UI" panose="020B0604030504040204" pitchFamily="34" charset="-120"/>
                <a:cs typeface="+mn-cs"/>
              </a:defRPr>
            </a:lvl1pPr>
          </a:lstStyle>
          <a:p>
            <a:fld id="{294347CA-4B58-4AEE-8DA6-4E2B096FC96F}" type="datetime1">
              <a:rPr lang="zh-TW" altLang="en-US" smtClean="0"/>
              <a:t>2021/11/29</a:t>
            </a:fld>
            <a:endParaRPr dirty="0"/>
          </a:p>
        </p:txBody>
      </p:sp>
      <p:sp>
        <p:nvSpPr>
          <p:cNvPr id="5" name="頁尾版面配置區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預留位置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23CCF91B-17D2-4072-B2E9-D16F58DFD8EB}" type="datetime1">
              <a:rPr lang="zh-TW" altLang="en-US" smtClean="0"/>
              <a:t>2021/11/29</a:t>
            </a:fld>
            <a:endParaRPr lang="en-US"/>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dirty="0"/>
          </a:p>
        </p:txBody>
      </p:sp>
      <p:sp>
        <p:nvSpPr>
          <p:cNvPr id="5" name="文字預留位置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p>
        </p:txBody>
      </p:sp>
      <p:sp>
        <p:nvSpPr>
          <p:cNvPr id="7" name="日期版面配置區 6"/>
          <p:cNvSpPr>
            <a:spLocks noGrp="1"/>
          </p:cNvSpPr>
          <p:nvPr>
            <p:ph type="dt" sz="half" idx="10"/>
          </p:nvPr>
        </p:nvSpPr>
        <p:spPr/>
        <p:txBody>
          <a:bodyPr rtlCol="0"/>
          <a:lstStyle/>
          <a:p>
            <a:pPr rtl="0"/>
            <a:fld id="{9651C41F-D9A3-457D-A3FA-0A5DBEF4266B}" type="datetime1">
              <a:rPr lang="zh-TW" altLang="en-US" smtClean="0"/>
              <a:t>2021/11/29</a:t>
            </a:fld>
            <a:endParaRPr lang="en-US" dirty="0"/>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預留位置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A33183BB-2861-4A80-80A6-2C9B82653C78}" type="datetime1">
              <a:rPr lang="zh-TW" altLang="en-US" smtClean="0"/>
              <a:t>2021/11/29</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預留位置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956085DB-A18D-4659-BA29-412FA9C45839}" type="datetime1">
              <a:rPr lang="zh-TW" altLang="en-US" smtClean="0"/>
              <a:t>2021/11/29</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預留位置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685800" y="609600"/>
            <a:ext cx="6858000" cy="5334000"/>
          </a:xfrm>
        </p:spPr>
        <p:txBody>
          <a:bodyPr rtlCol="0"/>
          <a:lstStyle>
            <a:lvl1pPr>
              <a:defRPr sz="1900">
                <a:latin typeface="Microsoft JhengHei UI" panose="020B0604030504040204" pitchFamily="34" charset="-120"/>
                <a:ea typeface="Microsoft JhengHei UI" panose="020B0604030504040204" pitchFamily="34" charset="-120"/>
              </a:defRPr>
            </a:lvl1pPr>
            <a:lvl2pPr>
              <a:defRPr sz="1600">
                <a:latin typeface="Microsoft JhengHei UI" panose="020B0604030504040204" pitchFamily="34" charset="-120"/>
                <a:ea typeface="Microsoft JhengHei UI" panose="020B0604030504040204" pitchFamily="34" charset="-120"/>
              </a:defRPr>
            </a:lvl2pPr>
            <a:lvl3pPr>
              <a:defRPr sz="14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53BEA6C-00E9-40EA-A338-3A3492325C3F}" type="datetime1">
              <a:rPr lang="zh-TW" altLang="en-US" smtClean="0"/>
              <a:t>2021/11/29</a:t>
            </a:fld>
            <a:endParaRPr lang="en-US" dirty="0"/>
          </a:p>
        </p:txBody>
      </p:sp>
      <p:sp>
        <p:nvSpPr>
          <p:cNvPr id="9" name="頁尾版面配置區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投影片編號版面配置區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版面配置區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5" name="日期版面配置區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defRPr>
            </a:lvl1pPr>
          </a:lstStyle>
          <a:p>
            <a:fld id="{0827CC67-2DD7-42FE-B417-D6036783A853}" type="datetime1">
              <a:rPr lang="zh-TW" altLang="en-US" smtClean="0"/>
              <a:t>2021/11/29</a:t>
            </a:fld>
            <a:endParaRPr lang="en-US" dirty="0"/>
          </a:p>
        </p:txBody>
      </p:sp>
      <p:sp>
        <p:nvSpPr>
          <p:cNvPr id="6" name="頁尾版面配置區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cs typeface="+mn-cs"/>
              </a:defRPr>
            </a:lvl1pPr>
          </a:lstStyle>
          <a:p>
            <a:pPr algn="l"/>
            <a:endParaRPr lang="zh-TW" altLang="en-US" dirty="0"/>
          </a:p>
        </p:txBody>
      </p:sp>
      <p:sp>
        <p:nvSpPr>
          <p:cNvPr id="7" name="投影片編號版面配置區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矩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標題預留位置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46C11105-4E24-4682-A6F5-E2BADE4D0872}" type="datetime1">
              <a:rPr lang="zh-TW" altLang="en-US" smtClean="0"/>
              <a:t>2021/11/29</a:t>
            </a:fld>
            <a:endParaRPr lang="en-US" dirty="0"/>
          </a:p>
        </p:txBody>
      </p:sp>
      <p:sp>
        <p:nvSpPr>
          <p:cNvPr id="5" name="頁尾預留位置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8.xml" /></Relationships>
</file>

<file path=ppt/slides/_rels/slide1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pn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descr="標誌特寫&#10;&#10;自動產生的描述">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矩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矩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標題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947857" cy="1630907"/>
          </a:xfrm>
        </p:spPr>
        <p:txBody>
          <a:bodyPr rtlCol="0">
            <a:normAutofit fontScale="90000"/>
          </a:bodyPr>
          <a:lstStyle/>
          <a:p>
            <a:pPr rtl="0"/>
            <a:r>
              <a:rPr lang="zh-TW" altLang="en-US" sz="4400" dirty="0">
                <a:solidFill>
                  <a:schemeClr val="tx1"/>
                </a:solidFill>
              </a:rPr>
              <a:t>辣椒水</a:t>
            </a:r>
            <a:r>
              <a:rPr lang="en-US" altLang="zh-TW" sz="4400" dirty="0">
                <a:solidFill>
                  <a:schemeClr val="tx1"/>
                </a:solidFill>
              </a:rPr>
              <a:t>/</a:t>
            </a:r>
            <a:r>
              <a:rPr lang="zh-TW" altLang="en-US" sz="4400" dirty="0">
                <a:solidFill>
                  <a:schemeClr val="tx1"/>
                </a:solidFill>
              </a:rPr>
              <a:t>球棒衝突事件</a:t>
            </a:r>
            <a:br>
              <a:rPr lang="en-US" altLang="zh-TW" sz="4400" dirty="0">
                <a:solidFill>
                  <a:schemeClr val="tx1"/>
                </a:solidFill>
              </a:rPr>
            </a:br>
            <a:r>
              <a:rPr lang="zh-TW" altLang="en-US" sz="4400" dirty="0">
                <a:solidFill>
                  <a:schemeClr val="tx1"/>
                </a:solidFill>
              </a:rPr>
              <a:t>時事分析</a:t>
            </a:r>
            <a:endParaRPr lang="zh-tw" sz="4400" dirty="0">
              <a:solidFill>
                <a:schemeClr val="tx1"/>
              </a:solidFill>
            </a:endParaRPr>
          </a:p>
        </p:txBody>
      </p:sp>
      <p:sp>
        <p:nvSpPr>
          <p:cNvPr id="7" name="文字方塊 6">
            <a:extLst>
              <a:ext uri="{FF2B5EF4-FFF2-40B4-BE49-F238E27FC236}">
                <a16:creationId xmlns:a16="http://schemas.microsoft.com/office/drawing/2014/main" id="{AFD92907-ED10-478A-AF21-A514DCAAED77}"/>
              </a:ext>
            </a:extLst>
          </p:cNvPr>
          <p:cNvSpPr txBox="1"/>
          <p:nvPr/>
        </p:nvSpPr>
        <p:spPr>
          <a:xfrm>
            <a:off x="6212114" y="3986365"/>
            <a:ext cx="4682692" cy="646331"/>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N094220002</a:t>
            </a:r>
            <a:r>
              <a:rPr lang="zh-TW" altLang="en-US" dirty="0">
                <a:latin typeface="微軟正黑體" panose="020B0604030504040204" pitchFamily="34" charset="-120"/>
                <a:ea typeface="微軟正黑體" panose="020B0604030504040204" pitchFamily="34" charset="-120"/>
              </a:rPr>
              <a:t> 羅育琦、</a:t>
            </a:r>
            <a:r>
              <a:rPr lang="en-US" altLang="zh-TW" i="0" dirty="0">
                <a:effectLst/>
                <a:latin typeface="微軟正黑體" panose="020B0604030504040204" pitchFamily="34" charset="-120"/>
                <a:ea typeface="微軟正黑體" panose="020B0604030504040204" pitchFamily="34" charset="-120"/>
              </a:rPr>
              <a:t>N094220031 </a:t>
            </a:r>
            <a:r>
              <a:rPr lang="zh-TW" altLang="en-US" i="0" dirty="0">
                <a:effectLst/>
                <a:latin typeface="微軟正黑體" panose="020B0604030504040204" pitchFamily="34" charset="-120"/>
                <a:ea typeface="微軟正黑體" panose="020B0604030504040204" pitchFamily="34" charset="-120"/>
              </a:rPr>
              <a:t>施善騫</a:t>
            </a:r>
            <a:endParaRPr lang="en-US" altLang="zh-TW" i="0" dirty="0">
              <a:effectLst/>
              <a:latin typeface="微軟正黑體" panose="020B0604030504040204" pitchFamily="34" charset="-120"/>
              <a:ea typeface="微軟正黑體" panose="020B0604030504040204" pitchFamily="34" charset="-120"/>
            </a:endParaRPr>
          </a:p>
          <a:p>
            <a:r>
              <a:rPr lang="en-US" altLang="zh-TW" i="0" dirty="0">
                <a:effectLst/>
                <a:latin typeface="微軟正黑體" panose="020B0604030504040204" pitchFamily="34" charset="-120"/>
                <a:ea typeface="微軟正黑體" panose="020B0604030504040204" pitchFamily="34" charset="-120"/>
              </a:rPr>
              <a:t>N094220025</a:t>
            </a:r>
            <a:r>
              <a:rPr lang="zh-TW" altLang="en-US" dirty="0">
                <a:latin typeface="微軟正黑體" panose="020B0604030504040204" pitchFamily="34" charset="-120"/>
                <a:ea typeface="微軟正黑體" panose="020B0604030504040204" pitchFamily="34" charset="-120"/>
              </a:rPr>
              <a:t> 蘇則融</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50598C-3D61-496A-99FE-F0E2195118A4}"/>
              </a:ext>
            </a:extLst>
          </p:cNvPr>
          <p:cNvSpPr>
            <a:spLocks noGrp="1"/>
          </p:cNvSpPr>
          <p:nvPr>
            <p:ph type="title"/>
          </p:nvPr>
        </p:nvSpPr>
        <p:spPr>
          <a:xfrm>
            <a:off x="1066800" y="642594"/>
            <a:ext cx="10058400" cy="1371600"/>
          </a:xfrm>
        </p:spPr>
        <p:txBody>
          <a:bodyPr anchor="ctr">
            <a:normAutofit/>
          </a:bodyPr>
          <a:lstStyle/>
          <a:p>
            <a:r>
              <a:rPr lang="zh-TW" altLang="en-US" dirty="0"/>
              <a:t>詞頻計算</a:t>
            </a:r>
            <a:endParaRPr lang="en-US" dirty="0"/>
          </a:p>
        </p:txBody>
      </p:sp>
      <p:pic>
        <p:nvPicPr>
          <p:cNvPr id="6" name="圖片 5">
            <a:extLst>
              <a:ext uri="{FF2B5EF4-FFF2-40B4-BE49-F238E27FC236}">
                <a16:creationId xmlns:a16="http://schemas.microsoft.com/office/drawing/2014/main" id="{71AD6D21-F938-42EB-872F-E5ED0B3B6836}"/>
              </a:ext>
            </a:extLst>
          </p:cNvPr>
          <p:cNvPicPr>
            <a:picLocks noChangeAspect="1"/>
          </p:cNvPicPr>
          <p:nvPr/>
        </p:nvPicPr>
        <p:blipFill>
          <a:blip r:embed="rId2"/>
          <a:stretch>
            <a:fillRect/>
          </a:stretch>
        </p:blipFill>
        <p:spPr>
          <a:xfrm>
            <a:off x="1066800" y="2014194"/>
            <a:ext cx="10058400" cy="2464307"/>
          </a:xfrm>
          <a:prstGeom prst="rect">
            <a:avLst/>
          </a:prstGeom>
          <a:noFill/>
        </p:spPr>
      </p:pic>
      <p:sp>
        <p:nvSpPr>
          <p:cNvPr id="4" name="日期版面配置區 3">
            <a:extLst>
              <a:ext uri="{FF2B5EF4-FFF2-40B4-BE49-F238E27FC236}">
                <a16:creationId xmlns:a16="http://schemas.microsoft.com/office/drawing/2014/main" id="{0EEFD675-91BB-445F-B977-2C3591284F7F}"/>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E847876-3A2B-49FA-B396-40048599C954}" type="datetime1">
              <a:rPr lang="zh-TW" altLang="en-US" smtClean="0"/>
              <a:pPr rtl="0">
                <a:spcAft>
                  <a:spcPts val="600"/>
                </a:spcAft>
              </a:pPr>
              <a:t>2021/11/29</a:t>
            </a:fld>
            <a:endParaRPr lang="en-US"/>
          </a:p>
        </p:txBody>
      </p:sp>
      <p:sp>
        <p:nvSpPr>
          <p:cNvPr id="7" name="文字方塊 6">
            <a:extLst>
              <a:ext uri="{FF2B5EF4-FFF2-40B4-BE49-F238E27FC236}">
                <a16:creationId xmlns:a16="http://schemas.microsoft.com/office/drawing/2014/main" id="{CDF92ACC-999E-4044-9A39-687E00E1794B}"/>
              </a:ext>
            </a:extLst>
          </p:cNvPr>
          <p:cNvSpPr txBox="1"/>
          <p:nvPr/>
        </p:nvSpPr>
        <p:spPr>
          <a:xfrm>
            <a:off x="1066800" y="4991878"/>
            <a:ext cx="10636245" cy="923330"/>
          </a:xfrm>
          <a:prstGeom prst="rect">
            <a:avLst/>
          </a:prstGeom>
          <a:noFill/>
        </p:spPr>
        <p:txBody>
          <a:bodyPr wrap="none" rtlCol="0">
            <a:spAutoFit/>
          </a:bodyPr>
          <a:lstStyle/>
          <a:p>
            <a:r>
              <a:rPr lang="zh-TW" altLang="en-US" dirty="0"/>
              <a:t>在鄉民推文的文字中，出現最頻繁的為</a:t>
            </a:r>
            <a:r>
              <a:rPr lang="zh-TW" altLang="en-US" u="sng" dirty="0"/>
              <a:t>社會 安全網</a:t>
            </a:r>
            <a:r>
              <a:rPr lang="zh-TW" altLang="en-US" dirty="0"/>
              <a:t>、</a:t>
            </a:r>
            <a:r>
              <a:rPr lang="zh-TW" altLang="en-US" u="sng" dirty="0"/>
              <a:t>全民 打棒球</a:t>
            </a:r>
            <a:r>
              <a:rPr lang="zh-TW" altLang="en-US" dirty="0"/>
              <a:t>、</a:t>
            </a:r>
            <a:r>
              <a:rPr lang="zh-TW" altLang="en-US" u="sng" dirty="0"/>
              <a:t>台中 治安</a:t>
            </a:r>
            <a:r>
              <a:rPr lang="zh-TW" altLang="en-US" dirty="0"/>
              <a:t>這三個，顯示大家對於</a:t>
            </a:r>
            <a:endParaRPr lang="en-US" altLang="zh-TW" dirty="0"/>
          </a:p>
          <a:p>
            <a:r>
              <a:rPr lang="zh-TW" altLang="en-US" dirty="0"/>
              <a:t>近期治安問題感到擔憂，強化社會安全網的議題又再次被納入討論；</a:t>
            </a:r>
            <a:r>
              <a:rPr lang="zh-TW" altLang="en-US" u="sng" dirty="0"/>
              <a:t>全民 打棒球</a:t>
            </a:r>
            <a:r>
              <a:rPr lang="zh-TW" altLang="en-US" dirty="0"/>
              <a:t>則顯示近期鄉民對</a:t>
            </a:r>
            <a:br>
              <a:rPr lang="en-US" altLang="zh-TW" dirty="0"/>
            </a:br>
            <a:r>
              <a:rPr lang="zh-TW" altLang="en-US" dirty="0"/>
              <a:t>此事件也採半調侃的態度來看待。</a:t>
            </a:r>
          </a:p>
        </p:txBody>
      </p:sp>
    </p:spTree>
    <p:extLst>
      <p:ext uri="{BB962C8B-B14F-4D97-AF65-F5344CB8AC3E}">
        <p14:creationId xmlns:p14="http://schemas.microsoft.com/office/powerpoint/2010/main" val="394036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1C22719-A7CD-42B2-869A-A9F264960C18}"/>
              </a:ext>
            </a:extLst>
          </p:cNvPr>
          <p:cNvSpPr>
            <a:spLocks noGrp="1"/>
          </p:cNvSpPr>
          <p:nvPr>
            <p:ph type="title"/>
          </p:nvPr>
        </p:nvSpPr>
        <p:spPr>
          <a:xfrm>
            <a:off x="1066800" y="642594"/>
            <a:ext cx="10058400" cy="1371600"/>
          </a:xfrm>
        </p:spPr>
        <p:txBody>
          <a:bodyPr/>
          <a:lstStyle/>
          <a:p>
            <a:r>
              <a:rPr lang="zh-TW" altLang="en-US" dirty="0"/>
              <a:t>情緒貢獻長條圖</a:t>
            </a:r>
            <a:endParaRPr lang="en-US" dirty="0"/>
          </a:p>
        </p:txBody>
      </p:sp>
      <p:pic>
        <p:nvPicPr>
          <p:cNvPr id="6" name="圖片 5">
            <a:extLst>
              <a:ext uri="{FF2B5EF4-FFF2-40B4-BE49-F238E27FC236}">
                <a16:creationId xmlns:a16="http://schemas.microsoft.com/office/drawing/2014/main" id="{ECDC1D52-1485-44F6-B855-00313BEE938D}"/>
              </a:ext>
            </a:extLst>
          </p:cNvPr>
          <p:cNvPicPr>
            <a:picLocks noChangeAspect="1"/>
          </p:cNvPicPr>
          <p:nvPr/>
        </p:nvPicPr>
        <p:blipFill>
          <a:blip r:embed="rId2"/>
          <a:stretch>
            <a:fillRect/>
          </a:stretch>
        </p:blipFill>
        <p:spPr>
          <a:xfrm>
            <a:off x="1069910" y="1742657"/>
            <a:ext cx="9564284" cy="3849624"/>
          </a:xfrm>
          <a:prstGeom prst="rect">
            <a:avLst/>
          </a:prstGeom>
          <a:noFill/>
        </p:spPr>
      </p:pic>
      <p:sp>
        <p:nvSpPr>
          <p:cNvPr id="4" name="日期版面配置區 3">
            <a:extLst>
              <a:ext uri="{FF2B5EF4-FFF2-40B4-BE49-F238E27FC236}">
                <a16:creationId xmlns:a16="http://schemas.microsoft.com/office/drawing/2014/main" id="{8BA4EFD1-DC2D-457C-9570-ACAFBA8B2312}"/>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E847876-3A2B-49FA-B396-40048599C954}" type="datetime1">
              <a:rPr lang="zh-TW" altLang="en-US" smtClean="0"/>
              <a:pPr rtl="0">
                <a:spcAft>
                  <a:spcPts val="600"/>
                </a:spcAft>
              </a:pPr>
              <a:t>2021/11/29</a:t>
            </a:fld>
            <a:endParaRPr lang="en-US"/>
          </a:p>
        </p:txBody>
      </p:sp>
      <p:sp>
        <p:nvSpPr>
          <p:cNvPr id="7" name="文字方塊 6">
            <a:extLst>
              <a:ext uri="{FF2B5EF4-FFF2-40B4-BE49-F238E27FC236}">
                <a16:creationId xmlns:a16="http://schemas.microsoft.com/office/drawing/2014/main" id="{85C60061-7B47-48DC-900B-95B686A775BC}"/>
              </a:ext>
            </a:extLst>
          </p:cNvPr>
          <p:cNvSpPr txBox="1"/>
          <p:nvPr/>
        </p:nvSpPr>
        <p:spPr>
          <a:xfrm>
            <a:off x="1222310" y="5665708"/>
            <a:ext cx="7188186"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最大正向情緒</a:t>
            </a:r>
            <a:r>
              <a:rPr lang="en-US" altLang="zh-TW" b="1" dirty="0">
                <a:latin typeface="微軟正黑體" panose="020B0604030504040204" pitchFamily="34" charset="-120"/>
                <a:ea typeface="微軟正黑體" panose="020B0604030504040204" pitchFamily="34" charset="-120"/>
              </a:rPr>
              <a:t>216</a:t>
            </a:r>
            <a:r>
              <a:rPr lang="zh-TW" altLang="en-US" b="1" dirty="0">
                <a:latin typeface="微軟正黑體" panose="020B0604030504040204" pitchFamily="34" charset="-120"/>
                <a:ea typeface="微軟正黑體" panose="020B0604030504040204" pitchFamily="34" charset="-120"/>
              </a:rPr>
              <a:t>、最大負向情緒</a:t>
            </a:r>
            <a:r>
              <a:rPr lang="en-US" altLang="zh-TW" b="1" dirty="0">
                <a:latin typeface="微軟正黑體" panose="020B0604030504040204" pitchFamily="34" charset="-120"/>
                <a:ea typeface="微軟正黑體" panose="020B0604030504040204" pitchFamily="34" charset="-120"/>
              </a:rPr>
              <a:t>367</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Lexicon Based</a:t>
            </a:r>
            <a:r>
              <a:rPr lang="zh-TW" altLang="en-US" b="1" dirty="0">
                <a:latin typeface="微軟正黑體" panose="020B0604030504040204" pitchFamily="34" charset="-120"/>
                <a:ea typeface="微軟正黑體" panose="020B0604030504040204" pitchFamily="34" charset="-120"/>
              </a:rPr>
              <a:t>情緒分析</a:t>
            </a:r>
            <a:endParaRPr lang="en-US" altLang="zh-TW" b="1"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21DDE62-BF6E-473B-9BFA-17E967E4E361}"/>
              </a:ext>
            </a:extLst>
          </p:cNvPr>
          <p:cNvPicPr>
            <a:picLocks noChangeAspect="1"/>
          </p:cNvPicPr>
          <p:nvPr/>
        </p:nvPicPr>
        <p:blipFill>
          <a:blip r:embed="rId3"/>
          <a:stretch>
            <a:fillRect/>
          </a:stretch>
        </p:blipFill>
        <p:spPr>
          <a:xfrm>
            <a:off x="9140306" y="2626900"/>
            <a:ext cx="2495550" cy="23526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39665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4EE4B009-D536-4367-9DC4-A425B4C0C264}"/>
              </a:ext>
            </a:extLst>
          </p:cNvPr>
          <p:cNvPicPr>
            <a:picLocks noChangeAspect="1"/>
          </p:cNvPicPr>
          <p:nvPr/>
        </p:nvPicPr>
        <p:blipFill>
          <a:blip r:embed="rId2"/>
          <a:stretch>
            <a:fillRect/>
          </a:stretch>
        </p:blipFill>
        <p:spPr>
          <a:xfrm>
            <a:off x="228599" y="1235583"/>
            <a:ext cx="7696201" cy="4386834"/>
          </a:xfrm>
          <a:prstGeom prst="rect">
            <a:avLst/>
          </a:prstGeom>
          <a:noFill/>
          <a:ln>
            <a:noFill/>
          </a:ln>
        </p:spPr>
      </p:pic>
      <p:sp>
        <p:nvSpPr>
          <p:cNvPr id="4" name="日期版面配置區 3">
            <a:extLst>
              <a:ext uri="{FF2B5EF4-FFF2-40B4-BE49-F238E27FC236}">
                <a16:creationId xmlns:a16="http://schemas.microsoft.com/office/drawing/2014/main" id="{CA534A35-DB31-4F4A-9569-92C9EC4AE3D8}"/>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CE847876-3A2B-49FA-B396-40048599C954}" type="datetime1">
              <a:rPr lang="zh-TW" altLang="en-US" smtClean="0"/>
              <a:pPr rtl="0">
                <a:spcAft>
                  <a:spcPts val="600"/>
                </a:spcAft>
              </a:pPr>
              <a:t>2021/11/29</a:t>
            </a:fld>
            <a:endParaRPr lang="en-US"/>
          </a:p>
        </p:txBody>
      </p:sp>
      <p:sp>
        <p:nvSpPr>
          <p:cNvPr id="11" name="Title 3">
            <a:extLst>
              <a:ext uri="{FF2B5EF4-FFF2-40B4-BE49-F238E27FC236}">
                <a16:creationId xmlns:a16="http://schemas.microsoft.com/office/drawing/2014/main" id="{2DFFBEEB-82D4-4C12-BB6D-FA9C7230F364}"/>
              </a:ext>
            </a:extLst>
          </p:cNvPr>
          <p:cNvSpPr>
            <a:spLocks noGrp="1"/>
          </p:cNvSpPr>
          <p:nvPr>
            <p:ph type="title"/>
          </p:nvPr>
        </p:nvSpPr>
        <p:spPr>
          <a:xfrm>
            <a:off x="8477250" y="603504"/>
            <a:ext cx="3144774" cy="1645920"/>
          </a:xfrm>
        </p:spPr>
        <p:txBody>
          <a:bodyPr/>
          <a:lstStyle/>
          <a:p>
            <a:r>
              <a:rPr lang="zh-TW" altLang="en-US" dirty="0"/>
              <a:t>情緒分佈</a:t>
            </a:r>
            <a:endParaRPr lang="en-US" dirty="0"/>
          </a:p>
        </p:txBody>
      </p:sp>
      <p:sp>
        <p:nvSpPr>
          <p:cNvPr id="13" name="Text Placeholder 4">
            <a:extLst>
              <a:ext uri="{FF2B5EF4-FFF2-40B4-BE49-F238E27FC236}">
                <a16:creationId xmlns:a16="http://schemas.microsoft.com/office/drawing/2014/main" id="{12F95C24-2694-41FD-8681-70D7EE0837F6}"/>
              </a:ext>
            </a:extLst>
          </p:cNvPr>
          <p:cNvSpPr>
            <a:spLocks noGrp="1"/>
          </p:cNvSpPr>
          <p:nvPr>
            <p:ph type="body" sz="half" idx="2"/>
          </p:nvPr>
        </p:nvSpPr>
        <p:spPr>
          <a:xfrm>
            <a:off x="8477250" y="2386584"/>
            <a:ext cx="3144774" cy="3511296"/>
          </a:xfrm>
        </p:spPr>
        <p:txBody>
          <a:bodyPr/>
          <a:lstStyle/>
          <a:p>
            <a:r>
              <a:rPr lang="zh-TW" altLang="en-US" dirty="0"/>
              <a:t>最大正向情緒</a:t>
            </a:r>
            <a:r>
              <a:rPr lang="en-US" altLang="zh-TW" dirty="0"/>
              <a:t>67</a:t>
            </a:r>
          </a:p>
          <a:p>
            <a:r>
              <a:rPr lang="zh-TW" altLang="en-US" dirty="0"/>
              <a:t>最大負向情緒</a:t>
            </a:r>
            <a:r>
              <a:rPr lang="en-US" altLang="zh-TW" dirty="0"/>
              <a:t>83</a:t>
            </a:r>
            <a:endParaRPr lang="en-US" dirty="0"/>
          </a:p>
        </p:txBody>
      </p:sp>
      <p:sp>
        <p:nvSpPr>
          <p:cNvPr id="7" name="文字方塊 6">
            <a:extLst>
              <a:ext uri="{FF2B5EF4-FFF2-40B4-BE49-F238E27FC236}">
                <a16:creationId xmlns:a16="http://schemas.microsoft.com/office/drawing/2014/main" id="{28432B72-FAE3-4F5E-8362-3E35A4D7A4CE}"/>
              </a:ext>
            </a:extLst>
          </p:cNvPr>
          <p:cNvSpPr txBox="1"/>
          <p:nvPr/>
        </p:nvSpPr>
        <p:spPr>
          <a:xfrm>
            <a:off x="5159830" y="5713214"/>
            <a:ext cx="1677062" cy="369332"/>
          </a:xfrm>
          <a:prstGeom prst="rect">
            <a:avLst/>
          </a:prstGeom>
          <a:noFill/>
        </p:spPr>
        <p:txBody>
          <a:bodyPr wrap="none" rtlCol="0">
            <a:spAutoFit/>
          </a:bodyPr>
          <a:lstStyle/>
          <a:p>
            <a:r>
              <a:rPr lang="en-US" altLang="zh-TW" dirty="0"/>
              <a:t>LIWC</a:t>
            </a:r>
            <a:r>
              <a:rPr lang="zh-TW" altLang="en-US" dirty="0"/>
              <a:t>情緒分析</a:t>
            </a:r>
          </a:p>
        </p:txBody>
      </p:sp>
    </p:spTree>
    <p:extLst>
      <p:ext uri="{BB962C8B-B14F-4D97-AF65-F5344CB8AC3E}">
        <p14:creationId xmlns:p14="http://schemas.microsoft.com/office/powerpoint/2010/main" val="3106496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E0E0EEB-1A84-41CA-8C14-610C48E74F27}"/>
              </a:ext>
            </a:extLst>
          </p:cNvPr>
          <p:cNvSpPr>
            <a:spLocks noGrp="1"/>
          </p:cNvSpPr>
          <p:nvPr>
            <p:ph type="title"/>
          </p:nvPr>
        </p:nvSpPr>
        <p:spPr>
          <a:xfrm>
            <a:off x="8458200" y="607392"/>
            <a:ext cx="3161963" cy="1645920"/>
          </a:xfrm>
        </p:spPr>
        <p:txBody>
          <a:bodyPr/>
          <a:lstStyle/>
          <a:p>
            <a:r>
              <a:rPr lang="zh-TW" altLang="en-US" dirty="0"/>
              <a:t>字詞網路圖</a:t>
            </a:r>
            <a:endParaRPr lang="en-US" dirty="0"/>
          </a:p>
        </p:txBody>
      </p:sp>
      <p:pic>
        <p:nvPicPr>
          <p:cNvPr id="7" name="圖片 6">
            <a:extLst>
              <a:ext uri="{FF2B5EF4-FFF2-40B4-BE49-F238E27FC236}">
                <a16:creationId xmlns:a16="http://schemas.microsoft.com/office/drawing/2014/main" id="{BF58D4B3-94C4-4687-B851-AD00ACB0F2B2}"/>
              </a:ext>
            </a:extLst>
          </p:cNvPr>
          <p:cNvPicPr>
            <a:picLocks noChangeAspect="1"/>
          </p:cNvPicPr>
          <p:nvPr/>
        </p:nvPicPr>
        <p:blipFill>
          <a:blip r:embed="rId2"/>
          <a:stretch>
            <a:fillRect/>
          </a:stretch>
        </p:blipFill>
        <p:spPr>
          <a:xfrm>
            <a:off x="685800" y="764857"/>
            <a:ext cx="6858000" cy="5023485"/>
          </a:xfrm>
          <a:prstGeom prst="rect">
            <a:avLst/>
          </a:prstGeom>
          <a:noFill/>
        </p:spPr>
      </p:pic>
      <p:sp>
        <p:nvSpPr>
          <p:cNvPr id="14" name="Text Placeholder 3">
            <a:extLst>
              <a:ext uri="{FF2B5EF4-FFF2-40B4-BE49-F238E27FC236}">
                <a16:creationId xmlns:a16="http://schemas.microsoft.com/office/drawing/2014/main" id="{78EAF987-9076-4086-966C-B51B1D810E24}"/>
              </a:ext>
            </a:extLst>
          </p:cNvPr>
          <p:cNvSpPr>
            <a:spLocks noGrp="1"/>
          </p:cNvSpPr>
          <p:nvPr>
            <p:ph type="body" sz="half" idx="2"/>
          </p:nvPr>
        </p:nvSpPr>
        <p:spPr>
          <a:xfrm>
            <a:off x="8458200" y="2336800"/>
            <a:ext cx="3161963" cy="3606800"/>
          </a:xfrm>
        </p:spPr>
        <p:txBody>
          <a:bodyPr/>
          <a:lstStyle/>
          <a:p>
            <a:r>
              <a:rPr lang="zh-TW" altLang="en-US" dirty="0"/>
              <a:t>從網路圖可以得知，辣椒水與球棒事件雖然分別發生在汐止與台中，但討論都還是圍繞在台中瑪莎拉蒂圍毆事件上。</a:t>
            </a:r>
            <a:endParaRPr lang="en-US" dirty="0"/>
          </a:p>
        </p:txBody>
      </p:sp>
      <p:sp>
        <p:nvSpPr>
          <p:cNvPr id="3" name="日期版面配置區 2">
            <a:extLst>
              <a:ext uri="{FF2B5EF4-FFF2-40B4-BE49-F238E27FC236}">
                <a16:creationId xmlns:a16="http://schemas.microsoft.com/office/drawing/2014/main" id="{9038F5BA-1100-47E8-A8D7-3B25D5496690}"/>
              </a:ext>
            </a:extLst>
          </p:cNvPr>
          <p:cNvSpPr>
            <a:spLocks noGrp="1"/>
          </p:cNvSpPr>
          <p:nvPr>
            <p:ph type="dt" sz="half" idx="10"/>
          </p:nvPr>
        </p:nvSpPr>
        <p:spPr>
          <a:xfrm>
            <a:off x="5588000" y="6035040"/>
            <a:ext cx="1955800" cy="365760"/>
          </a:xfrm>
        </p:spPr>
        <p:txBody>
          <a:bodyPr anchor="b">
            <a:normAutofit/>
          </a:bodyPr>
          <a:lstStyle/>
          <a:p>
            <a:pPr>
              <a:spcAft>
                <a:spcPts val="600"/>
              </a:spcAft>
            </a:pPr>
            <a:fld id="{0827CC67-2DD7-42FE-B417-D6036783A853}" type="datetime1">
              <a:rPr lang="zh-TW" altLang="en-US" smtClean="0"/>
              <a:pPr>
                <a:spcAft>
                  <a:spcPts val="600"/>
                </a:spcAft>
              </a:pPr>
              <a:t>2021/11/29</a:t>
            </a:fld>
            <a:endParaRPr lang="en-US"/>
          </a:p>
        </p:txBody>
      </p:sp>
    </p:spTree>
    <p:extLst>
      <p:ext uri="{BB962C8B-B14F-4D97-AF65-F5344CB8AC3E}">
        <p14:creationId xmlns:p14="http://schemas.microsoft.com/office/powerpoint/2010/main" val="92113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76F0BEC-9A0C-4EB3-8BAC-D989A076528E}"/>
              </a:ext>
            </a:extLst>
          </p:cNvPr>
          <p:cNvPicPr>
            <a:picLocks noChangeAspect="1"/>
          </p:cNvPicPr>
          <p:nvPr/>
        </p:nvPicPr>
        <p:blipFill>
          <a:blip r:embed="rId2"/>
          <a:stretch>
            <a:fillRect/>
          </a:stretch>
        </p:blipFill>
        <p:spPr>
          <a:xfrm>
            <a:off x="228599" y="821912"/>
            <a:ext cx="7696201" cy="5214175"/>
          </a:xfrm>
          <a:prstGeom prst="rect">
            <a:avLst/>
          </a:prstGeom>
          <a:noFill/>
          <a:ln>
            <a:noFill/>
          </a:ln>
        </p:spPr>
      </p:pic>
      <p:sp>
        <p:nvSpPr>
          <p:cNvPr id="5" name="日期版面配置區 4">
            <a:extLst>
              <a:ext uri="{FF2B5EF4-FFF2-40B4-BE49-F238E27FC236}">
                <a16:creationId xmlns:a16="http://schemas.microsoft.com/office/drawing/2014/main" id="{7A1271A4-477F-4F0E-9A27-2EB4BBDC1396}"/>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53BEA6C-00E9-40EA-A338-3A3492325C3F}" type="datetime1">
              <a:rPr lang="zh-TW" altLang="en-US" smtClean="0"/>
              <a:pPr rtl="0">
                <a:spcAft>
                  <a:spcPts val="600"/>
                </a:spcAft>
              </a:pPr>
              <a:t>2021/11/29</a:t>
            </a:fld>
            <a:endParaRPr lang="en-US"/>
          </a:p>
        </p:txBody>
      </p:sp>
      <p:sp>
        <p:nvSpPr>
          <p:cNvPr id="12" name="Title 3">
            <a:extLst>
              <a:ext uri="{FF2B5EF4-FFF2-40B4-BE49-F238E27FC236}">
                <a16:creationId xmlns:a16="http://schemas.microsoft.com/office/drawing/2014/main" id="{ACBC6D32-3F68-497B-949F-2E6810E5855C}"/>
              </a:ext>
            </a:extLst>
          </p:cNvPr>
          <p:cNvSpPr>
            <a:spLocks noGrp="1"/>
          </p:cNvSpPr>
          <p:nvPr>
            <p:ph type="title"/>
          </p:nvPr>
        </p:nvSpPr>
        <p:spPr>
          <a:xfrm>
            <a:off x="8477250" y="603504"/>
            <a:ext cx="3144774" cy="1645920"/>
          </a:xfrm>
        </p:spPr>
        <p:txBody>
          <a:bodyPr/>
          <a:lstStyle/>
          <a:p>
            <a:r>
              <a:rPr lang="zh-TW" altLang="en-US" dirty="0"/>
              <a:t>關聯式文字雲</a:t>
            </a:r>
            <a:endParaRPr lang="en-US" dirty="0"/>
          </a:p>
        </p:txBody>
      </p:sp>
    </p:spTree>
    <p:extLst>
      <p:ext uri="{BB962C8B-B14F-4D97-AF65-F5344CB8AC3E}">
        <p14:creationId xmlns:p14="http://schemas.microsoft.com/office/powerpoint/2010/main" val="416464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19A3BF1-7E3F-4009-AF79-355C80181026}"/>
              </a:ext>
            </a:extLst>
          </p:cNvPr>
          <p:cNvSpPr>
            <a:spLocks noGrp="1"/>
          </p:cNvSpPr>
          <p:nvPr>
            <p:ph type="title"/>
          </p:nvPr>
        </p:nvSpPr>
        <p:spPr>
          <a:xfrm>
            <a:off x="1066800" y="642594"/>
            <a:ext cx="10058400" cy="1371600"/>
          </a:xfrm>
        </p:spPr>
        <p:txBody>
          <a:bodyPr/>
          <a:lstStyle/>
          <a:p>
            <a:r>
              <a:rPr lang="zh-TW" altLang="en-US" b="1" dirty="0"/>
              <a:t>資料分析結果</a:t>
            </a:r>
            <a:endParaRPr lang="en-US" b="1" dirty="0"/>
          </a:p>
        </p:txBody>
      </p:sp>
      <p:sp>
        <p:nvSpPr>
          <p:cNvPr id="12" name="Content Placeholder 2">
            <a:extLst>
              <a:ext uri="{FF2B5EF4-FFF2-40B4-BE49-F238E27FC236}">
                <a16:creationId xmlns:a16="http://schemas.microsoft.com/office/drawing/2014/main" id="{8ED4F99E-9718-4322-96EE-44D9BDA29261}"/>
              </a:ext>
            </a:extLst>
          </p:cNvPr>
          <p:cNvSpPr>
            <a:spLocks noGrp="1"/>
          </p:cNvSpPr>
          <p:nvPr>
            <p:ph idx="1"/>
          </p:nvPr>
        </p:nvSpPr>
        <p:spPr>
          <a:xfrm>
            <a:off x="1066799" y="2103120"/>
            <a:ext cx="10475167" cy="3849624"/>
          </a:xfrm>
        </p:spPr>
        <p:txBody>
          <a:bodyPr/>
          <a:lstStyle/>
          <a:p>
            <a:r>
              <a:rPr lang="zh-TW" altLang="en-US" sz="2000" dirty="0"/>
              <a:t>汐止辣椒水事件、台中瑪莎拉蒂圍毆男大生事件都明顯引起鄉民對於社會安全網的討論</a:t>
            </a:r>
            <a:endParaRPr lang="en-US" altLang="zh-TW" sz="2000" dirty="0"/>
          </a:p>
          <a:p>
            <a:r>
              <a:rPr lang="zh-TW" altLang="en-US" sz="2000" dirty="0"/>
              <a:t>對於此事件負面情緒明顯大過於正面。</a:t>
            </a:r>
            <a:endParaRPr lang="en-US" altLang="zh-TW" sz="2000" dirty="0"/>
          </a:p>
          <a:p>
            <a:r>
              <a:rPr lang="zh-TW" altLang="en-US" sz="2000" dirty="0"/>
              <a:t>就數據本質上衝突都不被社會允許，從情緒分析上可看到「垃圾、智障」等強烈負面字眼，</a:t>
            </a:r>
            <a:br>
              <a:rPr lang="en-US" altLang="zh-TW" sz="2000" dirty="0"/>
            </a:br>
            <a:r>
              <a:rPr lang="zh-TW" altLang="en-US" sz="2000" dirty="0"/>
              <a:t>但對於個案事件還是會出現「棒球隊、全民打棒球、笑死」等詼諧字眼。</a:t>
            </a:r>
            <a:endParaRPr lang="en-US" altLang="zh-TW" sz="2000" dirty="0"/>
          </a:p>
          <a:p>
            <a:r>
              <a:rPr lang="zh-TW" altLang="en-US" sz="2000" dirty="0"/>
              <a:t>八卦版單純是就時事作討論，較不會出現推薦辣椒水賣場的推文產生，</a:t>
            </a:r>
            <a:br>
              <a:rPr lang="en-US" altLang="zh-TW" sz="2000" dirty="0"/>
            </a:br>
            <a:r>
              <a:rPr lang="zh-TW" altLang="en-US" sz="2000" dirty="0"/>
              <a:t>進而無法產生數據上辣椒水銷售與衝突事件的關聯性。</a:t>
            </a:r>
            <a:endParaRPr lang="en-US" altLang="zh-TW" sz="2000" dirty="0"/>
          </a:p>
          <a:p>
            <a:endParaRPr lang="en-US" altLang="zh-TW" sz="2000" dirty="0"/>
          </a:p>
          <a:p>
            <a:endParaRPr lang="en-US" dirty="0"/>
          </a:p>
        </p:txBody>
      </p:sp>
      <p:sp>
        <p:nvSpPr>
          <p:cNvPr id="3" name="日期版面配置區 2">
            <a:extLst>
              <a:ext uri="{FF2B5EF4-FFF2-40B4-BE49-F238E27FC236}">
                <a16:creationId xmlns:a16="http://schemas.microsoft.com/office/drawing/2014/main" id="{6A9978F8-1495-4EBC-B76C-B1BFDB4E292C}"/>
              </a:ext>
            </a:extLst>
          </p:cNvPr>
          <p:cNvSpPr>
            <a:spLocks noGrp="1"/>
          </p:cNvSpPr>
          <p:nvPr>
            <p:ph type="dt" sz="half" idx="10"/>
          </p:nvPr>
        </p:nvSpPr>
        <p:spPr>
          <a:xfrm>
            <a:off x="7256794" y="6035040"/>
            <a:ext cx="2893045" cy="365760"/>
          </a:xfrm>
        </p:spPr>
        <p:txBody>
          <a:bodyPr anchor="b">
            <a:normAutofit/>
          </a:bodyPr>
          <a:lstStyle/>
          <a:p>
            <a:pPr>
              <a:spcAft>
                <a:spcPts val="600"/>
              </a:spcAft>
            </a:pPr>
            <a:fld id="{0827CC67-2DD7-42FE-B417-D6036783A853}" type="datetime1">
              <a:rPr lang="zh-TW" altLang="en-US" smtClean="0"/>
              <a:pPr>
                <a:spcAft>
                  <a:spcPts val="600"/>
                </a:spcAft>
              </a:pPr>
              <a:t>2021/11/29</a:t>
            </a:fld>
            <a:endParaRPr lang="en-US"/>
          </a:p>
        </p:txBody>
      </p:sp>
    </p:spTree>
    <p:extLst>
      <p:ext uri="{BB962C8B-B14F-4D97-AF65-F5344CB8AC3E}">
        <p14:creationId xmlns:p14="http://schemas.microsoft.com/office/powerpoint/2010/main" val="3603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chor="ctr">
            <a:normAutofit/>
          </a:bodyPr>
          <a:lstStyle/>
          <a:p>
            <a:pPr rtl="0"/>
            <a:r>
              <a:rPr lang="zh-TW" altLang="en-US" b="1" dirty="0"/>
              <a:t>研究動機</a:t>
            </a:r>
            <a:endParaRPr lang="zh-tw" b="1" dirty="0"/>
          </a:p>
        </p:txBody>
      </p:sp>
      <p:sp>
        <p:nvSpPr>
          <p:cNvPr id="4" name="內容版面配置區 3">
            <a:extLst>
              <a:ext uri="{FF2B5EF4-FFF2-40B4-BE49-F238E27FC236}">
                <a16:creationId xmlns:a16="http://schemas.microsoft.com/office/drawing/2014/main" id="{835AA107-C0CB-4FA5-9FD0-B73777BCDD27}"/>
              </a:ext>
            </a:extLst>
          </p:cNvPr>
          <p:cNvSpPr>
            <a:spLocks noGrp="1"/>
          </p:cNvSpPr>
          <p:nvPr>
            <p:ph sz="half" idx="1"/>
          </p:nvPr>
        </p:nvSpPr>
        <p:spPr>
          <a:xfrm>
            <a:off x="1066800" y="2103120"/>
            <a:ext cx="4663440" cy="3749040"/>
          </a:xfrm>
        </p:spPr>
        <p:txBody>
          <a:bodyPr>
            <a:normAutofit/>
          </a:bodyPr>
          <a:lstStyle/>
          <a:p>
            <a:pPr indent="304800">
              <a:lnSpc>
                <a:spcPct val="100000"/>
              </a:lnSpc>
            </a:pPr>
            <a:r>
              <a:rPr lang="zh-TW" altLang="zh-TW" kern="100" dirty="0">
                <a:effectLst/>
              </a:rPr>
              <a:t>俗話說的好「歹年冬多瘋人」，在這逐漸變冷的後疫情寒冬時刻，許多人都</a:t>
            </a:r>
            <a:r>
              <a:rPr lang="zh-TW" altLang="en-US" kern="100" dirty="0">
                <a:effectLst/>
              </a:rPr>
              <a:t>　</a:t>
            </a:r>
            <a:r>
              <a:rPr lang="zh-TW" altLang="zh-TW" kern="100" dirty="0">
                <a:effectLst/>
              </a:rPr>
              <a:t>按耐不住關了這麼久的情緒，開始跑出來亂跑了。最近就發生了一起因為行車糾紛導致雙方發生衝突的事件，</a:t>
            </a:r>
            <a:r>
              <a:rPr lang="en-US" altLang="zh-TW" kern="100" dirty="0">
                <a:effectLst/>
              </a:rPr>
              <a:t>A</a:t>
            </a:r>
            <a:r>
              <a:rPr lang="zh-TW" altLang="zh-TW" kern="100" dirty="0">
                <a:effectLst/>
              </a:rPr>
              <a:t>男子下車拿起球棒要攻擊，</a:t>
            </a:r>
            <a:r>
              <a:rPr lang="en-US" altLang="zh-TW" kern="100" dirty="0">
                <a:effectLst/>
              </a:rPr>
              <a:t>B</a:t>
            </a:r>
            <a:r>
              <a:rPr lang="zh-TW" altLang="zh-TW" kern="100" dirty="0">
                <a:effectLst/>
              </a:rPr>
              <a:t>男子則拿出辣椒水來反擊，</a:t>
            </a:r>
            <a:r>
              <a:rPr lang="en-US" altLang="zh-TW" kern="100" dirty="0">
                <a:effectLst/>
              </a:rPr>
              <a:t>A</a:t>
            </a:r>
            <a:r>
              <a:rPr lang="zh-TW" altLang="zh-TW" kern="100" dirty="0">
                <a:effectLst/>
              </a:rPr>
              <a:t>男立刻被擊潰，眼睛痛得睜不開，失去戰鬥能力。</a:t>
            </a:r>
            <a:endParaRPr lang="en-US" altLang="zh-TW" kern="100" dirty="0">
              <a:effectLst/>
            </a:endParaRPr>
          </a:p>
          <a:p>
            <a:pPr indent="304800">
              <a:lnSpc>
                <a:spcPct val="100000"/>
              </a:lnSpc>
            </a:pPr>
            <a:r>
              <a:rPr lang="zh-TW" altLang="en-US" kern="100" dirty="0"/>
              <a:t>經由這個事件，各大網購平台辣椒水都陸續缺貨，因此我們想了解最近</a:t>
            </a:r>
            <a:r>
              <a:rPr lang="en-US" altLang="zh-TW" kern="100" dirty="0"/>
              <a:t>PTT</a:t>
            </a:r>
            <a:r>
              <a:rPr lang="zh-TW" altLang="en-US" kern="100" dirty="0"/>
              <a:t>鄉民對於辣椒水事件的態度，以及挖掘是否有其他忽略到的關聯性事件。</a:t>
            </a:r>
            <a:endParaRPr lang="zh-TW" altLang="zh-TW" kern="100" dirty="0">
              <a:effectLst/>
            </a:endParaRPr>
          </a:p>
          <a:p>
            <a:pPr>
              <a:lnSpc>
                <a:spcPct val="100000"/>
              </a:lnSpc>
            </a:pPr>
            <a:endParaRPr lang="zh-TW" altLang="en-US" dirty="0"/>
          </a:p>
        </p:txBody>
      </p:sp>
      <p:pic>
        <p:nvPicPr>
          <p:cNvPr id="7" name="內容版面配置區 6">
            <a:extLst>
              <a:ext uri="{FF2B5EF4-FFF2-40B4-BE49-F238E27FC236}">
                <a16:creationId xmlns:a16="http://schemas.microsoft.com/office/drawing/2014/main" id="{17F604FC-8FB7-497C-87C7-0AD5645048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1125" y="2097825"/>
            <a:ext cx="4838246" cy="3628684"/>
          </a:xfrm>
        </p:spPr>
      </p:pic>
      <p:sp>
        <p:nvSpPr>
          <p:cNvPr id="11" name="Date Placeholder 4">
            <a:extLst>
              <a:ext uri="{FF2B5EF4-FFF2-40B4-BE49-F238E27FC236}">
                <a16:creationId xmlns:a16="http://schemas.microsoft.com/office/drawing/2014/main" id="{42FAEF26-C19E-49F3-85A0-D6293DD78BA6}"/>
              </a:ext>
            </a:extLst>
          </p:cNvPr>
          <p:cNvSpPr>
            <a:spLocks noGrp="1"/>
          </p:cNvSpPr>
          <p:nvPr>
            <p:ph type="dt" sz="half" idx="10"/>
          </p:nvPr>
        </p:nvSpPr>
        <p:spPr>
          <a:xfrm>
            <a:off x="7256794" y="6035040"/>
            <a:ext cx="2893045" cy="365760"/>
          </a:xfrm>
        </p:spPr>
        <p:txBody>
          <a:bodyPr/>
          <a:lstStyle/>
          <a:p>
            <a:pPr rtl="0">
              <a:spcAft>
                <a:spcPts val="600"/>
              </a:spcAft>
            </a:pPr>
            <a:fld id="{23CCF91B-17D2-4072-B2E9-D16F58DFD8EB}" type="datetime1">
              <a:rPr lang="zh-TW" altLang="en-US" smtClean="0"/>
              <a:pPr rtl="0">
                <a:spcAft>
                  <a:spcPts val="600"/>
                </a:spcAft>
              </a:pPr>
              <a:t>2021/11/29</a:t>
            </a:fld>
            <a:endParaRPr lang="en-US"/>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9903A6A-E58C-4DE5-8730-322BE81DC91E}"/>
              </a:ext>
            </a:extLst>
          </p:cNvPr>
          <p:cNvPicPr>
            <a:picLocks noChangeAspect="1"/>
          </p:cNvPicPr>
          <p:nvPr/>
        </p:nvPicPr>
        <p:blipFill>
          <a:blip r:embed="rId2"/>
          <a:stretch>
            <a:fillRect/>
          </a:stretch>
        </p:blipFill>
        <p:spPr>
          <a:xfrm>
            <a:off x="277585" y="237744"/>
            <a:ext cx="7598228" cy="6382512"/>
          </a:xfrm>
          <a:prstGeom prst="rect">
            <a:avLst/>
          </a:prstGeom>
          <a:noFill/>
          <a:ln>
            <a:noFill/>
          </a:ln>
        </p:spPr>
      </p:pic>
      <p:sp>
        <p:nvSpPr>
          <p:cNvPr id="5" name="日期版面配置區 4">
            <a:extLst>
              <a:ext uri="{FF2B5EF4-FFF2-40B4-BE49-F238E27FC236}">
                <a16:creationId xmlns:a16="http://schemas.microsoft.com/office/drawing/2014/main" id="{57B1EC62-1580-42C0-9752-3824C84511A7}"/>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23CCF91B-17D2-4072-B2E9-D16F58DFD8EB}" type="datetime1">
              <a:rPr lang="zh-TW" altLang="en-US" smtClean="0"/>
              <a:pPr rtl="0">
                <a:spcAft>
                  <a:spcPts val="600"/>
                </a:spcAft>
              </a:pPr>
              <a:t>2021/11/29</a:t>
            </a:fld>
            <a:endParaRPr lang="en-US"/>
          </a:p>
        </p:txBody>
      </p:sp>
      <p:sp>
        <p:nvSpPr>
          <p:cNvPr id="14" name="Title 3">
            <a:extLst>
              <a:ext uri="{FF2B5EF4-FFF2-40B4-BE49-F238E27FC236}">
                <a16:creationId xmlns:a16="http://schemas.microsoft.com/office/drawing/2014/main" id="{F530813C-B748-49CB-BFCA-7D745C0A735C}"/>
              </a:ext>
            </a:extLst>
          </p:cNvPr>
          <p:cNvSpPr>
            <a:spLocks noGrp="1"/>
          </p:cNvSpPr>
          <p:nvPr>
            <p:ph type="title"/>
          </p:nvPr>
        </p:nvSpPr>
        <p:spPr>
          <a:xfrm>
            <a:off x="8477250" y="603504"/>
            <a:ext cx="3144774" cy="1645920"/>
          </a:xfrm>
        </p:spPr>
        <p:txBody>
          <a:bodyPr/>
          <a:lstStyle/>
          <a:p>
            <a:r>
              <a:rPr lang="zh-TW" altLang="en-US" sz="2400" b="1" dirty="0"/>
              <a:t>辣椒水</a:t>
            </a:r>
            <a:r>
              <a:rPr lang="en-US" altLang="zh-TW" sz="2400" b="1" dirty="0"/>
              <a:t>/</a:t>
            </a:r>
            <a:r>
              <a:rPr lang="zh-TW" altLang="en-US" sz="2400" b="1" dirty="0"/>
              <a:t>球棒新聞</a:t>
            </a:r>
            <a:endParaRPr lang="en-US" sz="2400" b="1" dirty="0"/>
          </a:p>
        </p:txBody>
      </p:sp>
      <p:sp>
        <p:nvSpPr>
          <p:cNvPr id="16" name="Text Placeholder 4">
            <a:extLst>
              <a:ext uri="{FF2B5EF4-FFF2-40B4-BE49-F238E27FC236}">
                <a16:creationId xmlns:a16="http://schemas.microsoft.com/office/drawing/2014/main" id="{E9BA78E1-8A7A-4D14-B16A-6BC750543834}"/>
              </a:ext>
            </a:extLst>
          </p:cNvPr>
          <p:cNvSpPr>
            <a:spLocks noGrp="1"/>
          </p:cNvSpPr>
          <p:nvPr>
            <p:ph type="body" sz="half" idx="2"/>
          </p:nvPr>
        </p:nvSpPr>
        <p:spPr>
          <a:xfrm>
            <a:off x="8477250" y="2386584"/>
            <a:ext cx="3144774" cy="3511296"/>
          </a:xfrm>
        </p:spPr>
        <p:txBody>
          <a:bodyPr/>
          <a:lstStyle/>
          <a:p>
            <a:r>
              <a:rPr lang="zh-TW" altLang="en-US" dirty="0"/>
              <a:t>自從辣椒水對戰球棒哥的新聞出來後，網路各論壇對此都有許多熱烈的討論，以及新聞報導。</a:t>
            </a:r>
            <a:endParaRPr lang="en-US" dirty="0"/>
          </a:p>
        </p:txBody>
      </p:sp>
    </p:spTree>
    <p:extLst>
      <p:ext uri="{BB962C8B-B14F-4D97-AF65-F5344CB8AC3E}">
        <p14:creationId xmlns:p14="http://schemas.microsoft.com/office/powerpoint/2010/main" val="31778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03D5923-E860-4838-8D03-3D0EC7B5B951}"/>
              </a:ext>
            </a:extLst>
          </p:cNvPr>
          <p:cNvPicPr>
            <a:picLocks noChangeAspect="1"/>
          </p:cNvPicPr>
          <p:nvPr/>
        </p:nvPicPr>
        <p:blipFill>
          <a:blip r:embed="rId2"/>
          <a:stretch>
            <a:fillRect/>
          </a:stretch>
        </p:blipFill>
        <p:spPr>
          <a:xfrm>
            <a:off x="228599" y="1610773"/>
            <a:ext cx="7696201" cy="3636454"/>
          </a:xfrm>
          <a:prstGeom prst="rect">
            <a:avLst/>
          </a:prstGeom>
          <a:noFill/>
          <a:ln>
            <a:noFill/>
          </a:ln>
        </p:spPr>
      </p:pic>
      <p:sp>
        <p:nvSpPr>
          <p:cNvPr id="5" name="日期版面配置區 4">
            <a:extLst>
              <a:ext uri="{FF2B5EF4-FFF2-40B4-BE49-F238E27FC236}">
                <a16:creationId xmlns:a16="http://schemas.microsoft.com/office/drawing/2014/main" id="{57B1EC62-1580-42C0-9752-3824C84511A7}"/>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23CCF91B-17D2-4072-B2E9-D16F58DFD8EB}" type="datetime1">
              <a:rPr lang="zh-TW" altLang="en-US" smtClean="0"/>
              <a:pPr rtl="0">
                <a:spcAft>
                  <a:spcPts val="600"/>
                </a:spcAft>
              </a:pPr>
              <a:t>2021/11/29</a:t>
            </a:fld>
            <a:endParaRPr lang="en-US"/>
          </a:p>
        </p:txBody>
      </p:sp>
      <p:sp>
        <p:nvSpPr>
          <p:cNvPr id="14" name="Title 3">
            <a:extLst>
              <a:ext uri="{FF2B5EF4-FFF2-40B4-BE49-F238E27FC236}">
                <a16:creationId xmlns:a16="http://schemas.microsoft.com/office/drawing/2014/main" id="{F530813C-B748-49CB-BFCA-7D745C0A735C}"/>
              </a:ext>
            </a:extLst>
          </p:cNvPr>
          <p:cNvSpPr>
            <a:spLocks noGrp="1"/>
          </p:cNvSpPr>
          <p:nvPr>
            <p:ph type="title"/>
          </p:nvPr>
        </p:nvSpPr>
        <p:spPr>
          <a:xfrm>
            <a:off x="8477250" y="603504"/>
            <a:ext cx="3144774" cy="1645920"/>
          </a:xfrm>
        </p:spPr>
        <p:txBody>
          <a:bodyPr anchor="b">
            <a:normAutofit/>
          </a:bodyPr>
          <a:lstStyle/>
          <a:p>
            <a:r>
              <a:rPr lang="en-US" dirty="0"/>
              <a:t>PTT</a:t>
            </a:r>
            <a:r>
              <a:rPr lang="zh-TW" altLang="en-US" dirty="0"/>
              <a:t>八卦版討論</a:t>
            </a:r>
            <a:endParaRPr lang="en-US" dirty="0"/>
          </a:p>
        </p:txBody>
      </p:sp>
      <p:sp>
        <p:nvSpPr>
          <p:cNvPr id="16" name="Text Placeholder 4">
            <a:extLst>
              <a:ext uri="{FF2B5EF4-FFF2-40B4-BE49-F238E27FC236}">
                <a16:creationId xmlns:a16="http://schemas.microsoft.com/office/drawing/2014/main" id="{E9BA78E1-8A7A-4D14-B16A-6BC750543834}"/>
              </a:ext>
            </a:extLst>
          </p:cNvPr>
          <p:cNvSpPr>
            <a:spLocks noGrp="1"/>
          </p:cNvSpPr>
          <p:nvPr>
            <p:ph type="body" sz="half" idx="2"/>
          </p:nvPr>
        </p:nvSpPr>
        <p:spPr>
          <a:xfrm>
            <a:off x="8477250" y="2386584"/>
            <a:ext cx="3144774" cy="3511296"/>
          </a:xfrm>
        </p:spPr>
        <p:txBody>
          <a:bodyPr>
            <a:normAutofit/>
          </a:bodyPr>
          <a:lstStyle/>
          <a:p>
            <a:r>
              <a:rPr lang="zh-TW" altLang="en-US" dirty="0"/>
              <a:t>自從辣椒水對戰球棒哥的新聞出來後，網路各論壇對此都有許多熱烈的討論，以及新聞報導。</a:t>
            </a:r>
            <a:endParaRPr lang="en-US" dirty="0"/>
          </a:p>
        </p:txBody>
      </p:sp>
    </p:spTree>
    <p:extLst>
      <p:ext uri="{BB962C8B-B14F-4D97-AF65-F5344CB8AC3E}">
        <p14:creationId xmlns:p14="http://schemas.microsoft.com/office/powerpoint/2010/main" val="1379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B358FD4E-D1E9-439F-8055-897252CEDF10}"/>
              </a:ext>
            </a:extLst>
          </p:cNvPr>
          <p:cNvPicPr>
            <a:picLocks noChangeAspect="1"/>
          </p:cNvPicPr>
          <p:nvPr/>
        </p:nvPicPr>
        <p:blipFill>
          <a:blip r:embed="rId2"/>
          <a:stretch>
            <a:fillRect/>
          </a:stretch>
        </p:blipFill>
        <p:spPr>
          <a:xfrm>
            <a:off x="228599" y="347091"/>
            <a:ext cx="7696201" cy="4078986"/>
          </a:xfrm>
          <a:prstGeom prst="rect">
            <a:avLst/>
          </a:prstGeom>
          <a:noFill/>
          <a:ln>
            <a:noFill/>
          </a:ln>
        </p:spPr>
      </p:pic>
      <p:sp>
        <p:nvSpPr>
          <p:cNvPr id="3" name="日期版面配置區 2">
            <a:extLst>
              <a:ext uri="{FF2B5EF4-FFF2-40B4-BE49-F238E27FC236}">
                <a16:creationId xmlns:a16="http://schemas.microsoft.com/office/drawing/2014/main" id="{8FDD7A5F-16F3-4C95-B55A-AE1D14F9D6C2}"/>
              </a:ext>
            </a:extLst>
          </p:cNvPr>
          <p:cNvSpPr>
            <a:spLocks noGrp="1"/>
          </p:cNvSpPr>
          <p:nvPr>
            <p:ph type="dt" sz="half" idx="10"/>
          </p:nvPr>
        </p:nvSpPr>
        <p:spPr>
          <a:xfrm>
            <a:off x="5662337" y="6035040"/>
            <a:ext cx="2071963" cy="365760"/>
          </a:xfrm>
        </p:spPr>
        <p:txBody>
          <a:bodyPr anchor="b">
            <a:normAutofit/>
          </a:bodyPr>
          <a:lstStyle/>
          <a:p>
            <a:pPr>
              <a:spcAft>
                <a:spcPts val="600"/>
              </a:spcAft>
            </a:pPr>
            <a:fld id="{0827CC67-2DD7-42FE-B417-D6036783A853}" type="datetime1">
              <a:rPr lang="zh-TW" altLang="en-US" smtClean="0"/>
              <a:pPr>
                <a:spcAft>
                  <a:spcPts val="600"/>
                </a:spcAft>
              </a:pPr>
              <a:t>2021/11/29</a:t>
            </a:fld>
            <a:endParaRPr lang="en-US" dirty="0"/>
          </a:p>
        </p:txBody>
      </p:sp>
      <p:sp>
        <p:nvSpPr>
          <p:cNvPr id="12" name="Title 3">
            <a:extLst>
              <a:ext uri="{FF2B5EF4-FFF2-40B4-BE49-F238E27FC236}">
                <a16:creationId xmlns:a16="http://schemas.microsoft.com/office/drawing/2014/main" id="{7DA254A8-A67E-4678-9DB8-C818DF37BBB3}"/>
              </a:ext>
            </a:extLst>
          </p:cNvPr>
          <p:cNvSpPr>
            <a:spLocks noGrp="1"/>
          </p:cNvSpPr>
          <p:nvPr>
            <p:ph type="title"/>
          </p:nvPr>
        </p:nvSpPr>
        <p:spPr>
          <a:xfrm>
            <a:off x="8477250" y="603504"/>
            <a:ext cx="3144774" cy="1645920"/>
          </a:xfrm>
        </p:spPr>
        <p:txBody>
          <a:bodyPr/>
          <a:lstStyle/>
          <a:p>
            <a:r>
              <a:rPr lang="en-US" dirty="0"/>
              <a:t>Google Trends</a:t>
            </a:r>
          </a:p>
        </p:txBody>
      </p:sp>
      <p:sp>
        <p:nvSpPr>
          <p:cNvPr id="14" name="Text Placeholder 4">
            <a:extLst>
              <a:ext uri="{FF2B5EF4-FFF2-40B4-BE49-F238E27FC236}">
                <a16:creationId xmlns:a16="http://schemas.microsoft.com/office/drawing/2014/main" id="{DF37433A-72D3-48DE-AF12-EAF707D219E8}"/>
              </a:ext>
            </a:extLst>
          </p:cNvPr>
          <p:cNvSpPr>
            <a:spLocks noGrp="1"/>
          </p:cNvSpPr>
          <p:nvPr>
            <p:ph type="body" sz="half" idx="2"/>
          </p:nvPr>
        </p:nvSpPr>
        <p:spPr>
          <a:xfrm>
            <a:off x="8477250" y="2386584"/>
            <a:ext cx="3144774" cy="3511296"/>
          </a:xfrm>
        </p:spPr>
        <p:txBody>
          <a:bodyPr/>
          <a:lstStyle/>
          <a:p>
            <a:r>
              <a:rPr lang="zh-TW" altLang="en-US" dirty="0"/>
              <a:t>「辣椒水」的關鍵字也在</a:t>
            </a:r>
            <a:r>
              <a:rPr lang="en-US" altLang="zh-TW" dirty="0"/>
              <a:t>11/17</a:t>
            </a:r>
            <a:r>
              <a:rPr lang="zh-TW" altLang="en-US" dirty="0"/>
              <a:t>當天達到搜尋最高峰。</a:t>
            </a:r>
            <a:endParaRPr lang="en-US" altLang="zh-TW" dirty="0"/>
          </a:p>
          <a:p>
            <a:r>
              <a:rPr lang="zh-TW" altLang="en-US" dirty="0"/>
              <a:t>各網購平台的辣椒水也都陸續缺貨。</a:t>
            </a:r>
            <a:endParaRPr lang="en-US" dirty="0"/>
          </a:p>
        </p:txBody>
      </p:sp>
      <p:pic>
        <p:nvPicPr>
          <p:cNvPr id="11" name="圖片 10">
            <a:extLst>
              <a:ext uri="{FF2B5EF4-FFF2-40B4-BE49-F238E27FC236}">
                <a16:creationId xmlns:a16="http://schemas.microsoft.com/office/drawing/2014/main" id="{3FEB50F3-84BE-4043-985B-65CF1F7DB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676" y="2184110"/>
            <a:ext cx="1945993" cy="4216690"/>
          </a:xfrm>
          <a:prstGeom prst="rect">
            <a:avLst/>
          </a:prstGeom>
        </p:spPr>
      </p:pic>
    </p:spTree>
    <p:extLst>
      <p:ext uri="{BB962C8B-B14F-4D97-AF65-F5344CB8AC3E}">
        <p14:creationId xmlns:p14="http://schemas.microsoft.com/office/powerpoint/2010/main" val="133333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6C095A-0643-4475-8C54-D26B1AC2C30B}"/>
              </a:ext>
            </a:extLst>
          </p:cNvPr>
          <p:cNvSpPr>
            <a:spLocks noGrp="1"/>
          </p:cNvSpPr>
          <p:nvPr>
            <p:ph type="title"/>
          </p:nvPr>
        </p:nvSpPr>
        <p:spPr>
          <a:xfrm>
            <a:off x="1066800" y="642594"/>
            <a:ext cx="10058400" cy="1371600"/>
          </a:xfrm>
        </p:spPr>
        <p:txBody>
          <a:bodyPr anchor="ctr">
            <a:normAutofit/>
          </a:bodyPr>
          <a:lstStyle/>
          <a:p>
            <a:r>
              <a:rPr lang="zh-TW" altLang="en-US" b="1" dirty="0"/>
              <a:t>數據來源</a:t>
            </a:r>
          </a:p>
        </p:txBody>
      </p:sp>
      <p:sp>
        <p:nvSpPr>
          <p:cNvPr id="12" name="Text Placeholder 4">
            <a:extLst>
              <a:ext uri="{FF2B5EF4-FFF2-40B4-BE49-F238E27FC236}">
                <a16:creationId xmlns:a16="http://schemas.microsoft.com/office/drawing/2014/main" id="{8F8F5296-F84B-493D-83D5-FC6A53F5F75F}"/>
              </a:ext>
            </a:extLst>
          </p:cNvPr>
          <p:cNvSpPr>
            <a:spLocks noGrp="1"/>
          </p:cNvSpPr>
          <p:nvPr>
            <p:ph sz="half" idx="1"/>
          </p:nvPr>
        </p:nvSpPr>
        <p:spPr>
          <a:xfrm>
            <a:off x="1066800" y="2103120"/>
            <a:ext cx="4663440" cy="3749040"/>
          </a:xfrm>
        </p:spPr>
        <p:txBody>
          <a:bodyPr>
            <a:normAutofit/>
          </a:bodyPr>
          <a:lstStyle/>
          <a:p>
            <a:r>
              <a:rPr lang="zh-TW" altLang="en-US" dirty="0"/>
              <a:t>來源：</a:t>
            </a:r>
            <a:r>
              <a:rPr lang="en-US" altLang="zh-TW" dirty="0"/>
              <a:t>PTT</a:t>
            </a:r>
            <a:r>
              <a:rPr lang="zh-TW" altLang="en-US" dirty="0"/>
              <a:t>八卦版</a:t>
            </a:r>
            <a:endParaRPr lang="en-US" altLang="zh-TW" dirty="0"/>
          </a:p>
          <a:p>
            <a:r>
              <a:rPr lang="zh-TW" altLang="en-US" dirty="0"/>
              <a:t>關鍵字：辣椒水、球棒</a:t>
            </a:r>
            <a:endParaRPr lang="en-US" altLang="zh-TW" dirty="0"/>
          </a:p>
          <a:p>
            <a:r>
              <a:rPr lang="zh-TW" altLang="en-US" dirty="0"/>
              <a:t>區間：</a:t>
            </a:r>
            <a:r>
              <a:rPr lang="en-US" altLang="zh-TW" dirty="0"/>
              <a:t>11/1~11/28</a:t>
            </a:r>
          </a:p>
          <a:p>
            <a:r>
              <a:rPr lang="zh-TW" altLang="en-US" dirty="0"/>
              <a:t>任務結果：</a:t>
            </a:r>
            <a:r>
              <a:rPr lang="en-US" altLang="zh-TW" dirty="0"/>
              <a:t>10</a:t>
            </a:r>
            <a:r>
              <a:rPr lang="zh-TW" altLang="en-US" dirty="0"/>
              <a:t>欄位、</a:t>
            </a:r>
            <a:r>
              <a:rPr lang="en-US" altLang="zh-TW" dirty="0"/>
              <a:t>673</a:t>
            </a:r>
            <a:r>
              <a:rPr lang="zh-TW" altLang="en-US" dirty="0"/>
              <a:t>筆</a:t>
            </a:r>
            <a:endParaRPr lang="en-US" altLang="zh-TW" dirty="0"/>
          </a:p>
          <a:p>
            <a:r>
              <a:rPr lang="zh-TW" altLang="en-US" dirty="0"/>
              <a:t>預計針對</a:t>
            </a:r>
            <a:r>
              <a:rPr lang="en-US" altLang="zh-TW" dirty="0"/>
              <a:t>“</a:t>
            </a:r>
            <a:r>
              <a:rPr lang="zh-TW" altLang="en-US" dirty="0"/>
              <a:t>推文</a:t>
            </a:r>
            <a:r>
              <a:rPr lang="en-US" altLang="zh-TW" dirty="0"/>
              <a:t>”</a:t>
            </a:r>
            <a:r>
              <a:rPr lang="zh-TW" altLang="en-US" dirty="0"/>
              <a:t>的部分</a:t>
            </a:r>
            <a:br>
              <a:rPr lang="en-US" altLang="zh-TW" dirty="0"/>
            </a:br>
            <a:r>
              <a:rPr lang="zh-TW" altLang="en-US" dirty="0"/>
              <a:t>做分析</a:t>
            </a:r>
            <a:endParaRPr lang="en-US" dirty="0"/>
          </a:p>
        </p:txBody>
      </p:sp>
      <p:sp>
        <p:nvSpPr>
          <p:cNvPr id="5" name="日期版面配置區 4">
            <a:extLst>
              <a:ext uri="{FF2B5EF4-FFF2-40B4-BE49-F238E27FC236}">
                <a16:creationId xmlns:a16="http://schemas.microsoft.com/office/drawing/2014/main" id="{15C70782-5128-426E-B1AC-1E12B9C8CF8B}"/>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23CCF91B-17D2-4072-B2E9-D16F58DFD8EB}" type="datetime1">
              <a:rPr lang="zh-TW" altLang="en-US" smtClean="0"/>
              <a:pPr rtl="0">
                <a:spcAft>
                  <a:spcPts val="600"/>
                </a:spcAft>
              </a:pPr>
              <a:t>2021/11/29</a:t>
            </a:fld>
            <a:endParaRPr lang="en-US"/>
          </a:p>
        </p:txBody>
      </p:sp>
      <p:pic>
        <p:nvPicPr>
          <p:cNvPr id="9" name="圖片 8">
            <a:extLst>
              <a:ext uri="{FF2B5EF4-FFF2-40B4-BE49-F238E27FC236}">
                <a16:creationId xmlns:a16="http://schemas.microsoft.com/office/drawing/2014/main" id="{7BAA4F64-4AC8-43F5-A7A9-81B399D7F8F7}"/>
              </a:ext>
            </a:extLst>
          </p:cNvPr>
          <p:cNvPicPr>
            <a:picLocks noChangeAspect="1"/>
          </p:cNvPicPr>
          <p:nvPr/>
        </p:nvPicPr>
        <p:blipFill>
          <a:blip r:embed="rId2"/>
          <a:stretch>
            <a:fillRect/>
          </a:stretch>
        </p:blipFill>
        <p:spPr>
          <a:xfrm>
            <a:off x="4306324" y="2014194"/>
            <a:ext cx="7328840" cy="3462876"/>
          </a:xfrm>
          <a:prstGeom prst="rect">
            <a:avLst/>
          </a:prstGeom>
          <a:noFill/>
          <a:ln>
            <a:noFill/>
          </a:ln>
        </p:spPr>
      </p:pic>
    </p:spTree>
    <p:extLst>
      <p:ext uri="{BB962C8B-B14F-4D97-AF65-F5344CB8AC3E}">
        <p14:creationId xmlns:p14="http://schemas.microsoft.com/office/powerpoint/2010/main" val="407471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F1CDB27-5247-4A09-AB6A-D12AEDB6715E}"/>
              </a:ext>
            </a:extLst>
          </p:cNvPr>
          <p:cNvSpPr>
            <a:spLocks noGrp="1"/>
          </p:cNvSpPr>
          <p:nvPr>
            <p:ph type="title"/>
          </p:nvPr>
        </p:nvSpPr>
        <p:spPr>
          <a:xfrm>
            <a:off x="8458200" y="607392"/>
            <a:ext cx="3161963" cy="1645920"/>
          </a:xfrm>
        </p:spPr>
        <p:txBody>
          <a:bodyPr/>
          <a:lstStyle/>
          <a:p>
            <a:r>
              <a:rPr lang="zh-TW" altLang="en-US" b="1" dirty="0"/>
              <a:t>工作流程</a:t>
            </a:r>
            <a:endParaRPr lang="en-US" b="1" dirty="0"/>
          </a:p>
        </p:txBody>
      </p:sp>
      <p:sp>
        <p:nvSpPr>
          <p:cNvPr id="14" name="Text Placeholder 3">
            <a:extLst>
              <a:ext uri="{FF2B5EF4-FFF2-40B4-BE49-F238E27FC236}">
                <a16:creationId xmlns:a16="http://schemas.microsoft.com/office/drawing/2014/main" id="{F9A5F84F-179F-491D-BDE8-61DBEF62E67B}"/>
              </a:ext>
            </a:extLst>
          </p:cNvPr>
          <p:cNvSpPr>
            <a:spLocks noGrp="1"/>
          </p:cNvSpPr>
          <p:nvPr>
            <p:ph type="body" sz="half" idx="2"/>
          </p:nvPr>
        </p:nvSpPr>
        <p:spPr>
          <a:xfrm>
            <a:off x="8458200" y="2336800"/>
            <a:ext cx="3161963" cy="3606800"/>
          </a:xfrm>
        </p:spPr>
        <p:txBody>
          <a:bodyPr/>
          <a:lstStyle/>
          <a:p>
            <a:r>
              <a:rPr lang="zh-TW" altLang="en-US" dirty="0"/>
              <a:t>透過工作流程平台爬蟲文章，並進行推文的替換字串去除不必要的文字，以利後續資料判讀能更精準。</a:t>
            </a:r>
            <a:endParaRPr lang="en-US" dirty="0"/>
          </a:p>
        </p:txBody>
      </p:sp>
      <p:sp>
        <p:nvSpPr>
          <p:cNvPr id="5" name="日期版面配置區 4">
            <a:extLst>
              <a:ext uri="{FF2B5EF4-FFF2-40B4-BE49-F238E27FC236}">
                <a16:creationId xmlns:a16="http://schemas.microsoft.com/office/drawing/2014/main" id="{D35C25E6-66B1-4CD7-A184-A03B091FE532}"/>
              </a:ext>
            </a:extLst>
          </p:cNvPr>
          <p:cNvSpPr>
            <a:spLocks noGrp="1"/>
          </p:cNvSpPr>
          <p:nvPr>
            <p:ph type="dt" sz="half" idx="10"/>
          </p:nvPr>
        </p:nvSpPr>
        <p:spPr>
          <a:xfrm>
            <a:off x="5588000" y="6035040"/>
            <a:ext cx="1955800" cy="365760"/>
          </a:xfrm>
        </p:spPr>
        <p:txBody>
          <a:bodyPr anchor="b">
            <a:normAutofit/>
          </a:bodyPr>
          <a:lstStyle/>
          <a:p>
            <a:pPr rtl="0">
              <a:spcAft>
                <a:spcPts val="600"/>
              </a:spcAft>
            </a:pPr>
            <a:fld id="{23CCF91B-17D2-4072-B2E9-D16F58DFD8EB}" type="datetime1">
              <a:rPr lang="zh-TW" altLang="en-US" smtClean="0"/>
              <a:pPr rtl="0">
                <a:spcAft>
                  <a:spcPts val="600"/>
                </a:spcAft>
              </a:pPr>
              <a:t>2021/11/29</a:t>
            </a:fld>
            <a:endParaRPr lang="en-US"/>
          </a:p>
        </p:txBody>
      </p:sp>
      <p:pic>
        <p:nvPicPr>
          <p:cNvPr id="9" name="圖片 8">
            <a:extLst>
              <a:ext uri="{FF2B5EF4-FFF2-40B4-BE49-F238E27FC236}">
                <a16:creationId xmlns:a16="http://schemas.microsoft.com/office/drawing/2014/main" id="{8995E0F7-A984-4DCA-B537-A0D30302048A}"/>
              </a:ext>
            </a:extLst>
          </p:cNvPr>
          <p:cNvPicPr>
            <a:picLocks noChangeAspect="1"/>
          </p:cNvPicPr>
          <p:nvPr/>
        </p:nvPicPr>
        <p:blipFill>
          <a:blip r:embed="rId2"/>
          <a:stretch>
            <a:fillRect/>
          </a:stretch>
        </p:blipFill>
        <p:spPr>
          <a:xfrm>
            <a:off x="283736" y="1625600"/>
            <a:ext cx="7676904" cy="3478245"/>
          </a:xfrm>
          <a:prstGeom prst="rect">
            <a:avLst/>
          </a:prstGeom>
        </p:spPr>
      </p:pic>
    </p:spTree>
    <p:extLst>
      <p:ext uri="{BB962C8B-B14F-4D97-AF65-F5344CB8AC3E}">
        <p14:creationId xmlns:p14="http://schemas.microsoft.com/office/powerpoint/2010/main" val="176507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2C0299A5-A311-4364-B8F8-7CE0660833EA}"/>
              </a:ext>
            </a:extLst>
          </p:cNvPr>
          <p:cNvPicPr>
            <a:picLocks noChangeAspect="1"/>
          </p:cNvPicPr>
          <p:nvPr/>
        </p:nvPicPr>
        <p:blipFill>
          <a:blip r:embed="rId2"/>
          <a:stretch>
            <a:fillRect/>
          </a:stretch>
        </p:blipFill>
        <p:spPr>
          <a:xfrm>
            <a:off x="1188097" y="4356655"/>
            <a:ext cx="10058400" cy="1961388"/>
          </a:xfrm>
          <a:prstGeom prst="rect">
            <a:avLst/>
          </a:prstGeom>
          <a:noFill/>
        </p:spPr>
      </p:pic>
      <p:sp>
        <p:nvSpPr>
          <p:cNvPr id="5" name="日期版面配置區 4">
            <a:extLst>
              <a:ext uri="{FF2B5EF4-FFF2-40B4-BE49-F238E27FC236}">
                <a16:creationId xmlns:a16="http://schemas.microsoft.com/office/drawing/2014/main" id="{4A8ED62D-6144-4464-97C1-ADAACF778CFD}"/>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453BEA6C-00E9-40EA-A338-3A3492325C3F}" type="datetime1">
              <a:rPr lang="zh-TW" altLang="en-US" smtClean="0"/>
              <a:pPr rtl="0">
                <a:spcAft>
                  <a:spcPts val="600"/>
                </a:spcAft>
              </a:pPr>
              <a:t>2021/11/29</a:t>
            </a:fld>
            <a:endParaRPr lang="en-US"/>
          </a:p>
        </p:txBody>
      </p:sp>
      <p:pic>
        <p:nvPicPr>
          <p:cNvPr id="9" name="圖片 8" descr="一張含有 文字, 報紙 的圖片&#10;&#10;自動產生的描述">
            <a:extLst>
              <a:ext uri="{FF2B5EF4-FFF2-40B4-BE49-F238E27FC236}">
                <a16:creationId xmlns:a16="http://schemas.microsoft.com/office/drawing/2014/main" id="{7DE0FC9F-11DD-4A11-A111-8D4252461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585" y="1253405"/>
            <a:ext cx="8221423" cy="3020493"/>
          </a:xfrm>
          <a:prstGeom prst="rect">
            <a:avLst/>
          </a:prstGeom>
        </p:spPr>
      </p:pic>
      <p:sp>
        <p:nvSpPr>
          <p:cNvPr id="13" name="標題 1">
            <a:extLst>
              <a:ext uri="{FF2B5EF4-FFF2-40B4-BE49-F238E27FC236}">
                <a16:creationId xmlns:a16="http://schemas.microsoft.com/office/drawing/2014/main" id="{14EC37E6-CD5E-42F3-81EC-7F98F6348D64}"/>
              </a:ext>
            </a:extLst>
          </p:cNvPr>
          <p:cNvSpPr>
            <a:spLocks noGrp="1"/>
          </p:cNvSpPr>
          <p:nvPr>
            <p:ph type="title"/>
          </p:nvPr>
        </p:nvSpPr>
        <p:spPr>
          <a:xfrm>
            <a:off x="1066800" y="250708"/>
            <a:ext cx="10058400" cy="1371600"/>
          </a:xfrm>
        </p:spPr>
        <p:txBody>
          <a:bodyPr/>
          <a:lstStyle/>
          <a:p>
            <a:r>
              <a:rPr lang="zh-TW" altLang="en-US" dirty="0"/>
              <a:t>字串替換</a:t>
            </a:r>
          </a:p>
        </p:txBody>
      </p:sp>
    </p:spTree>
    <p:extLst>
      <p:ext uri="{BB962C8B-B14F-4D97-AF65-F5344CB8AC3E}">
        <p14:creationId xmlns:p14="http://schemas.microsoft.com/office/powerpoint/2010/main" val="184690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8896DF-8B05-40F8-A0D0-F580A83AB1B9}"/>
              </a:ext>
            </a:extLst>
          </p:cNvPr>
          <p:cNvSpPr>
            <a:spLocks noGrp="1"/>
          </p:cNvSpPr>
          <p:nvPr>
            <p:ph type="title"/>
          </p:nvPr>
        </p:nvSpPr>
        <p:spPr/>
        <p:txBody>
          <a:bodyPr/>
          <a:lstStyle/>
          <a:p>
            <a:r>
              <a:rPr lang="zh-TW" altLang="en-US" dirty="0"/>
              <a:t>進行中文斷詞</a:t>
            </a:r>
          </a:p>
        </p:txBody>
      </p:sp>
      <p:sp>
        <p:nvSpPr>
          <p:cNvPr id="4" name="日期版面配置區 3">
            <a:extLst>
              <a:ext uri="{FF2B5EF4-FFF2-40B4-BE49-F238E27FC236}">
                <a16:creationId xmlns:a16="http://schemas.microsoft.com/office/drawing/2014/main" id="{0A7C5138-EBA2-483A-A69E-F36347FA76D3}"/>
              </a:ext>
            </a:extLst>
          </p:cNvPr>
          <p:cNvSpPr>
            <a:spLocks noGrp="1"/>
          </p:cNvSpPr>
          <p:nvPr>
            <p:ph type="dt" sz="half" idx="10"/>
          </p:nvPr>
        </p:nvSpPr>
        <p:spPr/>
        <p:txBody>
          <a:bodyPr/>
          <a:lstStyle/>
          <a:p>
            <a:pPr rtl="0"/>
            <a:fld id="{CE847876-3A2B-49FA-B396-40048599C954}" type="datetime1">
              <a:rPr lang="zh-TW" altLang="en-US" smtClean="0"/>
              <a:t>2021/11/29</a:t>
            </a:fld>
            <a:endParaRPr lang="en-US"/>
          </a:p>
        </p:txBody>
      </p:sp>
      <p:pic>
        <p:nvPicPr>
          <p:cNvPr id="5" name="內容版面配置區 4">
            <a:extLst>
              <a:ext uri="{FF2B5EF4-FFF2-40B4-BE49-F238E27FC236}">
                <a16:creationId xmlns:a16="http://schemas.microsoft.com/office/drawing/2014/main" id="{F2D0D62B-720C-40DC-9246-C634D46B8EA2}"/>
              </a:ext>
            </a:extLst>
          </p:cNvPr>
          <p:cNvPicPr>
            <a:picLocks noGrp="1" noChangeAspect="1"/>
          </p:cNvPicPr>
          <p:nvPr>
            <p:ph idx="1"/>
          </p:nvPr>
        </p:nvPicPr>
        <p:blipFill>
          <a:blip r:embed="rId2"/>
          <a:stretch>
            <a:fillRect/>
          </a:stretch>
        </p:blipFill>
        <p:spPr>
          <a:xfrm>
            <a:off x="1066800" y="3032286"/>
            <a:ext cx="10058400" cy="1991991"/>
          </a:xfrm>
          <a:prstGeom prst="rect">
            <a:avLst/>
          </a:prstGeom>
        </p:spPr>
      </p:pic>
    </p:spTree>
    <p:extLst>
      <p:ext uri="{BB962C8B-B14F-4D97-AF65-F5344CB8AC3E}">
        <p14:creationId xmlns:p14="http://schemas.microsoft.com/office/powerpoint/2010/main" val="134714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59_TF78438558" id="{B22198C3-BD72-44A2-997F-14D793BFA363}" vid="{07B9720E-645E-4AB5-B14C-E751A8DA5D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{CCEB44CF-FA52-4BDB-BA83-702AD9B27193}tf78438558_win32</Template>
  <TotalTime>76</TotalTime>
  <Words>600</Words>
  <Application>Microsoft Office PowerPoint</Application>
  <PresentationFormat>寬螢幕</PresentationFormat>
  <Paragraphs>54</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SavonVTI</vt:lpstr>
      <vt:lpstr>辣椒水/球棒衝突事件 時事分析</vt:lpstr>
      <vt:lpstr>研究動機</vt:lpstr>
      <vt:lpstr>辣椒水/球棒新聞</vt:lpstr>
      <vt:lpstr>PTT八卦版討論</vt:lpstr>
      <vt:lpstr>Google Trends</vt:lpstr>
      <vt:lpstr>數據來源</vt:lpstr>
      <vt:lpstr>工作流程</vt:lpstr>
      <vt:lpstr>字串替換</vt:lpstr>
      <vt:lpstr>進行中文斷詞</vt:lpstr>
      <vt:lpstr>詞頻計算</vt:lpstr>
      <vt:lpstr>情緒貢獻長條圖</vt:lpstr>
      <vt:lpstr>情緒分佈</vt:lpstr>
      <vt:lpstr>字詞網路圖</vt:lpstr>
      <vt:lpstr>關聯式文字雲</vt:lpstr>
      <vt:lpstr>資料分析結果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辣椒水衝突事件 時事分析</dc:title>
  <dc:creator>Elias Luo</dc:creator>
  <cp:lastModifiedBy>N094220002@365mail.onmicrosoft.com</cp:lastModifiedBy>
  <cp:revision>10</cp:revision>
  <dcterms:created xsi:type="dcterms:W3CDTF">2021-11-28T08:35:08Z</dcterms:created>
  <dcterms:modified xsi:type="dcterms:W3CDTF">2021-11-29T07:02:30Z</dcterms:modified>
</cp:coreProperties>
</file>