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31"/>
  </p:notesMasterIdLst>
  <p:sldIdLst>
    <p:sldId id="260" r:id="rId3"/>
    <p:sldId id="266" r:id="rId4"/>
    <p:sldId id="294" r:id="rId5"/>
    <p:sldId id="270" r:id="rId6"/>
    <p:sldId id="293" r:id="rId7"/>
    <p:sldId id="265" r:id="rId8"/>
    <p:sldId id="312" r:id="rId9"/>
    <p:sldId id="298" r:id="rId10"/>
    <p:sldId id="269" r:id="rId11"/>
    <p:sldId id="313" r:id="rId12"/>
    <p:sldId id="300" r:id="rId13"/>
    <p:sldId id="314" r:id="rId14"/>
    <p:sldId id="297" r:id="rId15"/>
    <p:sldId id="301" r:id="rId16"/>
    <p:sldId id="310" r:id="rId17"/>
    <p:sldId id="304" r:id="rId18"/>
    <p:sldId id="305" r:id="rId19"/>
    <p:sldId id="308" r:id="rId20"/>
    <p:sldId id="306" r:id="rId21"/>
    <p:sldId id="307" r:id="rId22"/>
    <p:sldId id="299" r:id="rId23"/>
    <p:sldId id="268" r:id="rId24"/>
    <p:sldId id="311" r:id="rId25"/>
    <p:sldId id="316" r:id="rId26"/>
    <p:sldId id="315" r:id="rId27"/>
    <p:sldId id="290" r:id="rId28"/>
    <p:sldId id="280" r:id="rId29"/>
    <p:sldId id="288" r:id="rId30"/>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6833" userDrawn="1">
          <p15:clr>
            <a:srgbClr val="A4A3A4"/>
          </p15:clr>
        </p15:guide>
        <p15:guide id="3" pos="2025"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74107" autoAdjust="0"/>
  </p:normalViewPr>
  <p:slideViewPr>
    <p:cSldViewPr snapToGrid="0" showGuides="1">
      <p:cViewPr>
        <p:scale>
          <a:sx n="60" d="100"/>
          <a:sy n="60" d="100"/>
        </p:scale>
        <p:origin x="-1746" y="-234"/>
      </p:cViewPr>
      <p:guideLst>
        <p:guide orient="horz" pos="255"/>
        <p:guide orient="horz" pos="1139"/>
        <p:guide orient="horz" pos="2319"/>
        <p:guide orient="horz" pos="3226"/>
        <p:guide pos="6833"/>
        <p:guide pos="20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8EB61-AAD5-42B5-A69F-98CFB9B1E663}" type="datetimeFigureOut">
              <a:rPr lang="zh-CN" altLang="en-US" smtClean="0"/>
              <a:pPr/>
              <a:t>2021/11/29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E8977-840B-4A15-8E35-BDD369ECE573}" type="slidenum">
              <a:rPr lang="zh-CN" altLang="en-US" smtClean="0"/>
              <a:pPr/>
              <a:t>‹#›</a:t>
            </a:fld>
            <a:endParaRPr lang="zh-CN" altLang="en-US"/>
          </a:p>
        </p:txBody>
      </p:sp>
    </p:spTree>
    <p:extLst>
      <p:ext uri="{BB962C8B-B14F-4D97-AF65-F5344CB8AC3E}">
        <p14:creationId xmlns:p14="http://schemas.microsoft.com/office/powerpoint/2010/main" val="335666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4</a:t>
            </a:fld>
            <a:endParaRPr lang="zh-CN" altLang="en-US"/>
          </a:p>
        </p:txBody>
      </p:sp>
    </p:spTree>
    <p:extLst>
      <p:ext uri="{BB962C8B-B14F-4D97-AF65-F5344CB8AC3E}">
        <p14:creationId xmlns:p14="http://schemas.microsoft.com/office/powerpoint/2010/main" val="256673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16</a:t>
            </a:fld>
            <a:endParaRPr lang="zh-CN" altLang="en-US"/>
          </a:p>
        </p:txBody>
      </p:sp>
    </p:spTree>
    <p:extLst>
      <p:ext uri="{BB962C8B-B14F-4D97-AF65-F5344CB8AC3E}">
        <p14:creationId xmlns:p14="http://schemas.microsoft.com/office/powerpoint/2010/main" val="378905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17</a:t>
            </a:fld>
            <a:endParaRPr lang="zh-CN" altLang="en-US"/>
          </a:p>
        </p:txBody>
      </p:sp>
    </p:spTree>
    <p:extLst>
      <p:ext uri="{BB962C8B-B14F-4D97-AF65-F5344CB8AC3E}">
        <p14:creationId xmlns:p14="http://schemas.microsoft.com/office/powerpoint/2010/main" val="803088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18</a:t>
            </a:fld>
            <a:endParaRPr lang="zh-CN" altLang="en-US"/>
          </a:p>
        </p:txBody>
      </p:sp>
    </p:spTree>
    <p:extLst>
      <p:ext uri="{BB962C8B-B14F-4D97-AF65-F5344CB8AC3E}">
        <p14:creationId xmlns:p14="http://schemas.microsoft.com/office/powerpoint/2010/main" val="230057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19</a:t>
            </a:fld>
            <a:endParaRPr lang="zh-CN" altLang="en-US"/>
          </a:p>
        </p:txBody>
      </p:sp>
    </p:spTree>
    <p:extLst>
      <p:ext uri="{BB962C8B-B14F-4D97-AF65-F5344CB8AC3E}">
        <p14:creationId xmlns:p14="http://schemas.microsoft.com/office/powerpoint/2010/main" val="404819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20</a:t>
            </a:fld>
            <a:endParaRPr lang="zh-CN" altLang="en-US"/>
          </a:p>
        </p:txBody>
      </p:sp>
    </p:spTree>
    <p:extLst>
      <p:ext uri="{BB962C8B-B14F-4D97-AF65-F5344CB8AC3E}">
        <p14:creationId xmlns:p14="http://schemas.microsoft.com/office/powerpoint/2010/main" val="1743865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22</a:t>
            </a:fld>
            <a:endParaRPr lang="zh-CN" altLang="en-US"/>
          </a:p>
        </p:txBody>
      </p:sp>
    </p:spTree>
    <p:extLst>
      <p:ext uri="{BB962C8B-B14F-4D97-AF65-F5344CB8AC3E}">
        <p14:creationId xmlns:p14="http://schemas.microsoft.com/office/powerpoint/2010/main" val="370021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23</a:t>
            </a:fld>
            <a:endParaRPr lang="zh-CN" altLang="en-US"/>
          </a:p>
        </p:txBody>
      </p:sp>
    </p:spTree>
    <p:extLst>
      <p:ext uri="{BB962C8B-B14F-4D97-AF65-F5344CB8AC3E}">
        <p14:creationId xmlns:p14="http://schemas.microsoft.com/office/powerpoint/2010/main" val="419003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24</a:t>
            </a:fld>
            <a:endParaRPr lang="zh-CN" altLang="en-US"/>
          </a:p>
        </p:txBody>
      </p:sp>
    </p:spTree>
    <p:extLst>
      <p:ext uri="{BB962C8B-B14F-4D97-AF65-F5344CB8AC3E}">
        <p14:creationId xmlns:p14="http://schemas.microsoft.com/office/powerpoint/2010/main" val="43144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0"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25</a:t>
            </a:fld>
            <a:endParaRPr lang="zh-CN" altLang="en-US"/>
          </a:p>
        </p:txBody>
      </p:sp>
    </p:spTree>
    <p:extLst>
      <p:ext uri="{BB962C8B-B14F-4D97-AF65-F5344CB8AC3E}">
        <p14:creationId xmlns:p14="http://schemas.microsoft.com/office/powerpoint/2010/main" val="4003888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27</a:t>
            </a:fld>
            <a:endParaRPr lang="zh-CN" altLang="en-US"/>
          </a:p>
        </p:txBody>
      </p:sp>
    </p:spTree>
    <p:extLst>
      <p:ext uri="{BB962C8B-B14F-4D97-AF65-F5344CB8AC3E}">
        <p14:creationId xmlns:p14="http://schemas.microsoft.com/office/powerpoint/2010/main" val="26149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6</a:t>
            </a:fld>
            <a:endParaRPr lang="zh-CN" altLang="en-US"/>
          </a:p>
        </p:txBody>
      </p:sp>
    </p:spTree>
    <p:extLst>
      <p:ext uri="{BB962C8B-B14F-4D97-AF65-F5344CB8AC3E}">
        <p14:creationId xmlns:p14="http://schemas.microsoft.com/office/powerpoint/2010/main" val="200216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7</a:t>
            </a:fld>
            <a:endParaRPr lang="zh-CN" altLang="en-US"/>
          </a:p>
        </p:txBody>
      </p:sp>
    </p:spTree>
    <p:extLst>
      <p:ext uri="{BB962C8B-B14F-4D97-AF65-F5344CB8AC3E}">
        <p14:creationId xmlns:p14="http://schemas.microsoft.com/office/powerpoint/2010/main" val="389404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9</a:t>
            </a:fld>
            <a:endParaRPr lang="zh-CN" altLang="en-US"/>
          </a:p>
        </p:txBody>
      </p:sp>
    </p:spTree>
    <p:extLst>
      <p:ext uri="{BB962C8B-B14F-4D97-AF65-F5344CB8AC3E}">
        <p14:creationId xmlns:p14="http://schemas.microsoft.com/office/powerpoint/2010/main" val="41652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10</a:t>
            </a:fld>
            <a:endParaRPr lang="zh-CN" altLang="en-US"/>
          </a:p>
        </p:txBody>
      </p:sp>
    </p:spTree>
    <p:extLst>
      <p:ext uri="{BB962C8B-B14F-4D97-AF65-F5344CB8AC3E}">
        <p14:creationId xmlns:p14="http://schemas.microsoft.com/office/powerpoint/2010/main" val="194137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11</a:t>
            </a:fld>
            <a:endParaRPr lang="zh-CN" altLang="en-US"/>
          </a:p>
        </p:txBody>
      </p:sp>
    </p:spTree>
    <p:extLst>
      <p:ext uri="{BB962C8B-B14F-4D97-AF65-F5344CB8AC3E}">
        <p14:creationId xmlns:p14="http://schemas.microsoft.com/office/powerpoint/2010/main" val="21249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12</a:t>
            </a:fld>
            <a:endParaRPr lang="zh-CN" altLang="en-US"/>
          </a:p>
        </p:txBody>
      </p:sp>
    </p:spTree>
    <p:extLst>
      <p:ext uri="{BB962C8B-B14F-4D97-AF65-F5344CB8AC3E}">
        <p14:creationId xmlns:p14="http://schemas.microsoft.com/office/powerpoint/2010/main" val="317754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14</a:t>
            </a:fld>
            <a:endParaRPr lang="zh-CN" altLang="en-US"/>
          </a:p>
        </p:txBody>
      </p:sp>
    </p:spTree>
    <p:extLst>
      <p:ext uri="{BB962C8B-B14F-4D97-AF65-F5344CB8AC3E}">
        <p14:creationId xmlns:p14="http://schemas.microsoft.com/office/powerpoint/2010/main" val="269257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15</a:t>
            </a:fld>
            <a:endParaRPr lang="zh-CN" altLang="en-US"/>
          </a:p>
        </p:txBody>
      </p:sp>
    </p:spTree>
    <p:extLst>
      <p:ext uri="{BB962C8B-B14F-4D97-AF65-F5344CB8AC3E}">
        <p14:creationId xmlns:p14="http://schemas.microsoft.com/office/powerpoint/2010/main" val="166171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5380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7602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426037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841330217"/>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44850233"/>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02294266"/>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75589456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79132405"/>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42848544"/>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696743900"/>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909287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52703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472227042"/>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53396664"/>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73891859"/>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59114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658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08222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07609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0413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63743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29/11/2021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12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29/11/2021</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95057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29/11/2021</a:t>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568440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6"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971562"/>
            <a:ext cx="12192000" cy="269217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6205" y="2115629"/>
            <a:ext cx="11202637" cy="2585323"/>
          </a:xfrm>
          <a:prstGeom prst="rect">
            <a:avLst/>
          </a:prstGeom>
          <a:noFill/>
        </p:spPr>
        <p:txBody>
          <a:bodyPr wrap="square" rtlCol="0">
            <a:spAutoFit/>
          </a:bodyPr>
          <a:lstStyle/>
          <a:p>
            <a:pPr algn="ctr"/>
            <a:r>
              <a:rPr lang="zh-TW" altLang="en-US" sz="5400" b="1" spc="300" dirty="0">
                <a:solidFill>
                  <a:schemeClr val="bg1"/>
                </a:solidFill>
                <a:latin typeface="微软雅黑" panose="020B0503020204020204" pitchFamily="34" charset="-122"/>
                <a:ea typeface="微软雅黑" panose="020B0503020204020204" pitchFamily="34" charset="-122"/>
              </a:rPr>
              <a:t>以中山大學工作流程平台進行</a:t>
            </a:r>
            <a:endParaRPr lang="en-US" altLang="zh-TW" sz="5400" b="1" spc="300" dirty="0">
              <a:solidFill>
                <a:schemeClr val="bg1"/>
              </a:solidFill>
              <a:latin typeface="微软雅黑" panose="020B0503020204020204" pitchFamily="34" charset="-122"/>
              <a:ea typeface="微软雅黑" panose="020B0503020204020204" pitchFamily="34" charset="-122"/>
            </a:endParaRPr>
          </a:p>
          <a:p>
            <a:pPr algn="ctr"/>
            <a:r>
              <a:rPr lang="zh-TW" altLang="en-US" sz="5400" b="1" spc="300" dirty="0">
                <a:solidFill>
                  <a:schemeClr val="bg1"/>
                </a:solidFill>
                <a:latin typeface="微软雅黑" panose="020B0503020204020204" pitchFamily="34" charset="-122"/>
                <a:ea typeface="微软雅黑" panose="020B0503020204020204" pitchFamily="34" charset="-122"/>
              </a:rPr>
              <a:t>程式教育</a:t>
            </a:r>
            <a:r>
              <a:rPr lang="en-US" altLang="zh-TW" sz="5400" b="1" spc="300" dirty="0">
                <a:solidFill>
                  <a:schemeClr val="bg1"/>
                </a:solidFill>
                <a:latin typeface="微软雅黑" panose="020B0503020204020204" pitchFamily="34" charset="-122"/>
                <a:ea typeface="微软雅黑" panose="020B0503020204020204" pitchFamily="34" charset="-122"/>
              </a:rPr>
              <a:t>/</a:t>
            </a:r>
            <a:r>
              <a:rPr lang="zh-TW" altLang="en-US" sz="5400" b="1" spc="300" dirty="0">
                <a:solidFill>
                  <a:schemeClr val="bg1"/>
                </a:solidFill>
                <a:latin typeface="微软雅黑" panose="020B0503020204020204" pitchFamily="34" charset="-122"/>
                <a:ea typeface="微软雅黑" panose="020B0503020204020204" pitchFamily="34" charset="-122"/>
              </a:rPr>
              <a:t>資訊素養</a:t>
            </a:r>
            <a:r>
              <a:rPr lang="en-US" altLang="zh-TW" sz="5400" b="1" spc="300" dirty="0">
                <a:solidFill>
                  <a:schemeClr val="bg1"/>
                </a:solidFill>
                <a:latin typeface="微软雅黑" panose="020B0503020204020204" pitchFamily="34" charset="-122"/>
                <a:ea typeface="微软雅黑" panose="020B0503020204020204" pitchFamily="34" charset="-122"/>
              </a:rPr>
              <a:t>/</a:t>
            </a:r>
            <a:r>
              <a:rPr lang="zh-TW" altLang="en-US" sz="5400" b="1" spc="300" dirty="0">
                <a:solidFill>
                  <a:schemeClr val="bg1"/>
                </a:solidFill>
                <a:latin typeface="微软雅黑" panose="020B0503020204020204" pitchFamily="34" charset="-122"/>
                <a:ea typeface="微软雅黑" panose="020B0503020204020204" pitchFamily="34" charset="-122"/>
              </a:rPr>
              <a:t>科技素養</a:t>
            </a:r>
            <a:endParaRPr lang="en-US" altLang="zh-TW" sz="5400" b="1" spc="300" dirty="0">
              <a:solidFill>
                <a:schemeClr val="bg1"/>
              </a:solidFill>
              <a:latin typeface="微软雅黑" panose="020B0503020204020204" pitchFamily="34" charset="-122"/>
              <a:ea typeface="微软雅黑" panose="020B0503020204020204" pitchFamily="34" charset="-122"/>
            </a:endParaRPr>
          </a:p>
          <a:p>
            <a:pPr algn="ctr"/>
            <a:r>
              <a:rPr lang="zh-TW" altLang="en-US" sz="5400" b="1" spc="300" dirty="0">
                <a:solidFill>
                  <a:schemeClr val="bg1"/>
                </a:solidFill>
                <a:latin typeface="微软雅黑" panose="020B0503020204020204" pitchFamily="34" charset="-122"/>
                <a:ea typeface="微软雅黑" panose="020B0503020204020204" pitchFamily="34" charset="-122"/>
              </a:rPr>
              <a:t>主題分析</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3544268" y="5562454"/>
            <a:ext cx="5955014" cy="609745"/>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spc="300" dirty="0">
                <a:latin typeface="微软雅黑" panose="020B0503020204020204" pitchFamily="34" charset="-122"/>
                <a:ea typeface="微软雅黑" panose="020B0503020204020204" pitchFamily="34" charset="-122"/>
              </a:rPr>
              <a:t>第二組期中專案報告</a:t>
            </a:r>
            <a:r>
              <a:rPr lang="en-US" altLang="zh-TW" sz="2000" b="1" spc="300" dirty="0">
                <a:latin typeface="微软雅黑" panose="020B0503020204020204" pitchFamily="34" charset="-122"/>
                <a:ea typeface="微软雅黑" panose="020B0503020204020204" pitchFamily="34" charset="-122"/>
              </a:rPr>
              <a:t>:</a:t>
            </a:r>
            <a:r>
              <a:rPr lang="zh-TW" altLang="en-US" sz="2000" b="1" spc="300" dirty="0">
                <a:latin typeface="微软雅黑" panose="020B0503020204020204" pitchFamily="34" charset="-122"/>
                <a:ea typeface="微软雅黑" panose="020B0503020204020204" pitchFamily="34" charset="-122"/>
              </a:rPr>
              <a:t>林慶儒 李宛珊 賀燕君 </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3524389" y="4878284"/>
            <a:ext cx="3105011" cy="609744"/>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spc="300" dirty="0">
                <a:latin typeface="微软雅黑" panose="020B0503020204020204" pitchFamily="34" charset="-122"/>
                <a:ea typeface="微软雅黑" panose="020B0503020204020204" pitchFamily="34" charset="-122"/>
              </a:rPr>
              <a:t>指導教授</a:t>
            </a:r>
            <a:r>
              <a:rPr lang="en-US" altLang="zh-TW" sz="2000" b="1" spc="300" dirty="0">
                <a:latin typeface="微软雅黑" panose="020B0503020204020204" pitchFamily="34" charset="-122"/>
                <a:ea typeface="微软雅黑" panose="020B0503020204020204" pitchFamily="34" charset="-122"/>
              </a:rPr>
              <a:t>:</a:t>
            </a:r>
            <a:r>
              <a:rPr lang="zh-TW" altLang="en-US" sz="2000" b="1" spc="300" dirty="0">
                <a:latin typeface="微软雅黑" panose="020B0503020204020204" pitchFamily="34" charset="-122"/>
                <a:ea typeface="微软雅黑" panose="020B0503020204020204" pitchFamily="34" charset="-122"/>
              </a:rPr>
              <a:t> 黃三益博士</a:t>
            </a:r>
            <a:endParaRPr lang="zh-HK" altLang="en-US" sz="2000" b="1" spc="300" dirty="0">
              <a:latin typeface="微软雅黑" panose="020B0503020204020204" pitchFamily="34" charset="-122"/>
              <a:ea typeface="微软雅黑" panose="020B0503020204020204" pitchFamily="34" charset="-122"/>
            </a:endParaRPr>
          </a:p>
        </p:txBody>
      </p:sp>
      <p:pic>
        <p:nvPicPr>
          <p:cNvPr id="9" name="圖片 8">
            <a:extLst>
              <a:ext uri="{FF2B5EF4-FFF2-40B4-BE49-F238E27FC236}">
                <a16:creationId xmlns:a16="http://schemas.microsoft.com/office/drawing/2014/main" xmlns="" id="{F766A78C-E39B-48DF-8F89-6C4154D66F61}"/>
              </a:ext>
            </a:extLst>
          </p:cNvPr>
          <p:cNvPicPr>
            <a:picLocks noChangeAspect="1"/>
          </p:cNvPicPr>
          <p:nvPr/>
        </p:nvPicPr>
        <p:blipFill>
          <a:blip r:embed="rId2"/>
          <a:stretch>
            <a:fillRect/>
          </a:stretch>
        </p:blipFill>
        <p:spPr>
          <a:xfrm>
            <a:off x="10160945" y="244610"/>
            <a:ext cx="1457897" cy="1000944"/>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6579563" y="1989139"/>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15775" y="887065"/>
            <a:ext cx="5212585" cy="523220"/>
          </a:xfrm>
          <a:prstGeom prst="rect">
            <a:avLst/>
          </a:prstGeom>
        </p:spPr>
        <p:txBody>
          <a:bodyPr wrap="square">
            <a:spAutoFit/>
          </a:bodyPr>
          <a:lstStyle/>
          <a:p>
            <a:pPr lvl="0" algn="just"/>
            <a:r>
              <a:rPr lang="zh-TW" altLang="en-US" sz="2800" b="1" dirty="0">
                <a:solidFill>
                  <a:srgbClr val="92D14F"/>
                </a:solidFill>
                <a:latin typeface="微软雅黑" panose="020B0503020204020204" pitchFamily="34" charset="-122"/>
                <a:ea typeface="微软雅黑" panose="020B0503020204020204" pitchFamily="34" charset="-122"/>
              </a:rPr>
              <a:t>工作</a:t>
            </a:r>
            <a:r>
              <a:rPr lang="zh-TW" altLang="en-US" sz="2800" b="1" dirty="0" smtClean="0">
                <a:solidFill>
                  <a:srgbClr val="92D14F"/>
                </a:solidFill>
                <a:latin typeface="微软雅黑" panose="020B0503020204020204" pitchFamily="34" charset="-122"/>
                <a:ea typeface="微软雅黑" panose="020B0503020204020204" pitchFamily="34" charset="-122"/>
              </a:rPr>
              <a:t>流程圖 </a:t>
            </a:r>
            <a:r>
              <a:rPr lang="en-US" altLang="zh-TW" sz="2800" b="1" dirty="0" smtClean="0">
                <a:solidFill>
                  <a:srgbClr val="92D14F"/>
                </a:solidFill>
                <a:latin typeface="微软雅黑" panose="020B0503020204020204" pitchFamily="34" charset="-122"/>
                <a:ea typeface="微软雅黑" panose="020B0503020204020204" pitchFamily="34" charset="-122"/>
              </a:rPr>
              <a:t>(for 2019)</a:t>
            </a:r>
            <a:endParaRPr lang="zh-HK" altLang="zh-HK" sz="2800" b="1" dirty="0">
              <a:solidFill>
                <a:srgbClr val="92D14F"/>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stretch>
            <a:fillRect/>
          </a:stretch>
        </p:blipFill>
        <p:spPr>
          <a:xfrm>
            <a:off x="718044" y="1743881"/>
            <a:ext cx="10998067" cy="4474039"/>
          </a:xfrm>
          <a:prstGeom prst="rect">
            <a:avLst/>
          </a:prstGeom>
        </p:spPr>
      </p:pic>
      <p:sp>
        <p:nvSpPr>
          <p:cNvPr id="59" name="矩形: 圓角 6">
            <a:extLst>
              <a:ext uri="{FF2B5EF4-FFF2-40B4-BE49-F238E27FC236}">
                <a16:creationId xmlns:a16="http://schemas.microsoft.com/office/drawing/2014/main" xmlns="" id="{A394D3B9-4984-485A-BE5A-1A89A4B4BBCD}"/>
              </a:ext>
            </a:extLst>
          </p:cNvPr>
          <p:cNvSpPr/>
          <p:nvPr/>
        </p:nvSpPr>
        <p:spPr>
          <a:xfrm>
            <a:off x="7649894" y="5242561"/>
            <a:ext cx="3246706" cy="9753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0898458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7" name="矩形 86">
            <a:extLst>
              <a:ext uri="{FF2B5EF4-FFF2-40B4-BE49-F238E27FC236}">
                <a16:creationId xmlns:a16="http://schemas.microsoft.com/office/drawing/2014/main" xmlns="" id="{F9F5AB20-90E8-4303-B728-D32F112533E2}"/>
              </a:ext>
            </a:extLst>
          </p:cNvPr>
          <p:cNvSpPr/>
          <p:nvPr/>
        </p:nvSpPr>
        <p:spPr>
          <a:xfrm>
            <a:off x="7880807" y="1652595"/>
            <a:ext cx="2474686" cy="523220"/>
          </a:xfrm>
          <a:prstGeom prst="rect">
            <a:avLst/>
          </a:prstGeom>
        </p:spPr>
        <p:txBody>
          <a:bodyPr wrap="square">
            <a:spAutoFit/>
          </a:bodyPr>
          <a:lstStyle/>
          <a:p>
            <a:pPr lvl="0" algn="just"/>
            <a:r>
              <a:rPr lang="en-US" altLang="zh-TW" sz="2800" b="1" dirty="0">
                <a:solidFill>
                  <a:srgbClr val="92D14F"/>
                </a:solidFill>
                <a:latin typeface="微软雅黑" panose="020B0503020204020204" pitchFamily="34" charset="-122"/>
                <a:ea typeface="微软雅黑" panose="020B0503020204020204" pitchFamily="34" charset="-122"/>
              </a:rPr>
              <a:t>CSV</a:t>
            </a:r>
            <a:r>
              <a:rPr lang="zh-TW" altLang="en-US" sz="2800" b="1" dirty="0">
                <a:solidFill>
                  <a:srgbClr val="92D14F"/>
                </a:solidFill>
                <a:latin typeface="微软雅黑" panose="020B0503020204020204" pitchFamily="34" charset="-122"/>
                <a:ea typeface="微软雅黑" panose="020B0503020204020204" pitchFamily="34" charset="-122"/>
              </a:rPr>
              <a:t>檔匯入</a:t>
            </a:r>
            <a:endParaRPr lang="zh-HK" altLang="zh-HK" sz="2800" b="1" dirty="0">
              <a:solidFill>
                <a:srgbClr val="92D14F"/>
              </a:solidFill>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a16="http://schemas.microsoft.com/office/drawing/2014/main" xmlns="" id="{986F4FF8-CBB3-4D94-A9CA-B8BE24DB0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75" y="1188642"/>
            <a:ext cx="10744042" cy="2324581"/>
          </a:xfrm>
          <a:prstGeom prst="rect">
            <a:avLst/>
          </a:prstGeom>
          <a:ln>
            <a:solidFill>
              <a:schemeClr val="bg1">
                <a:lumMod val="75000"/>
              </a:schemeClr>
            </a:solidFill>
          </a:ln>
        </p:spPr>
      </p:pic>
      <p:pic>
        <p:nvPicPr>
          <p:cNvPr id="6" name="圖片 5">
            <a:extLst>
              <a:ext uri="{FF2B5EF4-FFF2-40B4-BE49-F238E27FC236}">
                <a16:creationId xmlns:a16="http://schemas.microsoft.com/office/drawing/2014/main" xmlns="" id="{BD2E18ED-A60F-43E5-9092-2382BB723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775" y="3594533"/>
            <a:ext cx="10744042" cy="3073581"/>
          </a:xfrm>
          <a:prstGeom prst="rect">
            <a:avLst/>
          </a:prstGeom>
          <a:ln w="12700">
            <a:solidFill>
              <a:schemeClr val="bg1">
                <a:lumMod val="65000"/>
              </a:schemeClr>
            </a:solidFill>
          </a:ln>
        </p:spPr>
      </p:pic>
      <p:sp>
        <p:nvSpPr>
          <p:cNvPr id="7" name="矩形: 圓角 6">
            <a:extLst>
              <a:ext uri="{FF2B5EF4-FFF2-40B4-BE49-F238E27FC236}">
                <a16:creationId xmlns:a16="http://schemas.microsoft.com/office/drawing/2014/main" xmlns="" id="{A394D3B9-4984-485A-BE5A-1A89A4B4BBCD}"/>
              </a:ext>
            </a:extLst>
          </p:cNvPr>
          <p:cNvSpPr/>
          <p:nvPr/>
        </p:nvSpPr>
        <p:spPr>
          <a:xfrm>
            <a:off x="2544417" y="4235245"/>
            <a:ext cx="2176670" cy="8635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xmlns="" id="{21BBB29B-9F0A-478E-80F8-9A765DD06FBB}"/>
              </a:ext>
            </a:extLst>
          </p:cNvPr>
          <p:cNvSpPr/>
          <p:nvPr/>
        </p:nvSpPr>
        <p:spPr>
          <a:xfrm>
            <a:off x="703714" y="710841"/>
            <a:ext cx="7461311" cy="461665"/>
          </a:xfrm>
          <a:prstGeom prst="rect">
            <a:avLst/>
          </a:prstGeom>
        </p:spPr>
        <p:txBody>
          <a:bodyPr wrap="square">
            <a:spAutoFit/>
          </a:bodyPr>
          <a:lstStyle/>
          <a:p>
            <a:pPr lvl="0" algn="just"/>
            <a:r>
              <a:rPr lang="en-US" altLang="zh-HK" sz="2400" b="1" dirty="0">
                <a:solidFill>
                  <a:srgbClr val="FF0000"/>
                </a:solidFill>
                <a:latin typeface="微软雅黑" panose="020B0503020204020204" pitchFamily="34" charset="-122"/>
                <a:ea typeface="微软雅黑" panose="020B0503020204020204" pitchFamily="34" charset="-122"/>
              </a:rPr>
              <a:t>CSV</a:t>
            </a:r>
            <a:r>
              <a:rPr lang="zh-TW" altLang="en-US" sz="2400" b="1" dirty="0">
                <a:solidFill>
                  <a:srgbClr val="FF0000"/>
                </a:solidFill>
                <a:latin typeface="微软雅黑" panose="020B0503020204020204" pitchFamily="34" charset="-122"/>
                <a:ea typeface="微软雅黑" panose="020B0503020204020204" pitchFamily="34" charset="-122"/>
              </a:rPr>
              <a:t>檔共匯入</a:t>
            </a:r>
            <a:r>
              <a:rPr lang="en-US" altLang="zh-TW" sz="2400" b="1" dirty="0">
                <a:solidFill>
                  <a:srgbClr val="FF0000"/>
                </a:solidFill>
                <a:latin typeface="微软雅黑" panose="020B0503020204020204" pitchFamily="34" charset="-122"/>
                <a:ea typeface="微软雅黑" panose="020B0503020204020204" pitchFamily="34" charset="-122"/>
              </a:rPr>
              <a:t>5481</a:t>
            </a:r>
            <a:r>
              <a:rPr lang="zh-TW" altLang="en-US" sz="2400" b="1" dirty="0">
                <a:solidFill>
                  <a:srgbClr val="FF0000"/>
                </a:solidFill>
                <a:latin typeface="微软雅黑" panose="020B0503020204020204" pitchFamily="34" charset="-122"/>
                <a:ea typeface="微软雅黑" panose="020B0503020204020204" pitchFamily="34" charset="-122"/>
              </a:rPr>
              <a:t>篇</a:t>
            </a:r>
            <a:r>
              <a:rPr lang="zh-TW" altLang="en-US" sz="2400" b="1" dirty="0" smtClean="0">
                <a:solidFill>
                  <a:srgbClr val="FF0000"/>
                </a:solidFill>
                <a:latin typeface="微软雅黑" panose="020B0503020204020204" pitchFamily="34" charset="-122"/>
                <a:ea typeface="微软雅黑" panose="020B0503020204020204" pitchFamily="34" charset="-122"/>
              </a:rPr>
              <a:t>文章 </a:t>
            </a:r>
            <a:r>
              <a:rPr lang="en-US" altLang="zh-TW" sz="2400" b="1" dirty="0" smtClean="0">
                <a:solidFill>
                  <a:srgbClr val="FF0000"/>
                </a:solidFill>
                <a:latin typeface="微软雅黑" panose="020B0503020204020204" pitchFamily="34" charset="-122"/>
                <a:ea typeface="微软雅黑" panose="020B0503020204020204" pitchFamily="34" charset="-122"/>
              </a:rPr>
              <a:t>(2020~2021)</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7224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788338" y="3572708"/>
            <a:ext cx="10659418" cy="3027555"/>
          </a:xfrm>
          <a:prstGeom prst="rect">
            <a:avLst/>
          </a:prstGeom>
        </p:spPr>
      </p:pic>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7" name="矩形 86">
            <a:extLst>
              <a:ext uri="{FF2B5EF4-FFF2-40B4-BE49-F238E27FC236}">
                <a16:creationId xmlns:a16="http://schemas.microsoft.com/office/drawing/2014/main" xmlns="" id="{F9F5AB20-90E8-4303-B728-D32F112533E2}"/>
              </a:ext>
            </a:extLst>
          </p:cNvPr>
          <p:cNvSpPr/>
          <p:nvPr/>
        </p:nvSpPr>
        <p:spPr>
          <a:xfrm>
            <a:off x="7880807" y="1652595"/>
            <a:ext cx="2474686" cy="523220"/>
          </a:xfrm>
          <a:prstGeom prst="rect">
            <a:avLst/>
          </a:prstGeom>
        </p:spPr>
        <p:txBody>
          <a:bodyPr wrap="square">
            <a:spAutoFit/>
          </a:bodyPr>
          <a:lstStyle/>
          <a:p>
            <a:pPr lvl="0" algn="just"/>
            <a:r>
              <a:rPr lang="en-US" altLang="zh-TW" sz="2800" b="1" dirty="0">
                <a:solidFill>
                  <a:srgbClr val="92D14F"/>
                </a:solidFill>
                <a:latin typeface="微软雅黑" panose="020B0503020204020204" pitchFamily="34" charset="-122"/>
                <a:ea typeface="微软雅黑" panose="020B0503020204020204" pitchFamily="34" charset="-122"/>
              </a:rPr>
              <a:t>CSV</a:t>
            </a:r>
            <a:r>
              <a:rPr lang="zh-TW" altLang="en-US" sz="2800" b="1" dirty="0">
                <a:solidFill>
                  <a:srgbClr val="92D14F"/>
                </a:solidFill>
                <a:latin typeface="微软雅黑" panose="020B0503020204020204" pitchFamily="34" charset="-122"/>
                <a:ea typeface="微软雅黑" panose="020B0503020204020204" pitchFamily="34" charset="-122"/>
              </a:rPr>
              <a:t>檔匯入</a:t>
            </a:r>
            <a:endParaRPr lang="zh-HK" altLang="zh-HK" sz="2800" b="1" dirty="0">
              <a:solidFill>
                <a:srgbClr val="92D14F"/>
              </a:solidFill>
              <a:latin typeface="微软雅黑" panose="020B0503020204020204" pitchFamily="34" charset="-122"/>
              <a:ea typeface="微软雅黑" panose="020B0503020204020204" pitchFamily="34" charset="-122"/>
            </a:endParaRPr>
          </a:p>
        </p:txBody>
      </p:sp>
      <p:sp>
        <p:nvSpPr>
          <p:cNvPr id="7" name="矩形: 圓角 6">
            <a:extLst>
              <a:ext uri="{FF2B5EF4-FFF2-40B4-BE49-F238E27FC236}">
                <a16:creationId xmlns:a16="http://schemas.microsoft.com/office/drawing/2014/main" xmlns="" id="{A394D3B9-4984-485A-BE5A-1A89A4B4BBCD}"/>
              </a:ext>
            </a:extLst>
          </p:cNvPr>
          <p:cNvSpPr/>
          <p:nvPr/>
        </p:nvSpPr>
        <p:spPr>
          <a:xfrm>
            <a:off x="3474057" y="4235245"/>
            <a:ext cx="2176670" cy="8635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xmlns="" id="{21BBB29B-9F0A-478E-80F8-9A765DD06FBB}"/>
              </a:ext>
            </a:extLst>
          </p:cNvPr>
          <p:cNvSpPr/>
          <p:nvPr/>
        </p:nvSpPr>
        <p:spPr>
          <a:xfrm>
            <a:off x="703714" y="710841"/>
            <a:ext cx="7461311" cy="461665"/>
          </a:xfrm>
          <a:prstGeom prst="rect">
            <a:avLst/>
          </a:prstGeom>
        </p:spPr>
        <p:txBody>
          <a:bodyPr wrap="square">
            <a:spAutoFit/>
          </a:bodyPr>
          <a:lstStyle/>
          <a:p>
            <a:pPr lvl="0" algn="just"/>
            <a:r>
              <a:rPr lang="en-US" altLang="zh-HK" sz="2400" b="1" dirty="0">
                <a:solidFill>
                  <a:srgbClr val="FF0000"/>
                </a:solidFill>
                <a:latin typeface="微软雅黑" panose="020B0503020204020204" pitchFamily="34" charset="-122"/>
                <a:ea typeface="微软雅黑" panose="020B0503020204020204" pitchFamily="34" charset="-122"/>
              </a:rPr>
              <a:t>CSV</a:t>
            </a:r>
            <a:r>
              <a:rPr lang="zh-TW" altLang="en-US" sz="2400" b="1" dirty="0">
                <a:solidFill>
                  <a:srgbClr val="FF0000"/>
                </a:solidFill>
                <a:latin typeface="微软雅黑" panose="020B0503020204020204" pitchFamily="34" charset="-122"/>
                <a:ea typeface="微软雅黑" panose="020B0503020204020204" pitchFamily="34" charset="-122"/>
              </a:rPr>
              <a:t>檔共</a:t>
            </a:r>
            <a:r>
              <a:rPr lang="zh-TW" altLang="en-US" sz="2400" b="1" dirty="0" smtClean="0">
                <a:solidFill>
                  <a:srgbClr val="FF0000"/>
                </a:solidFill>
                <a:latin typeface="微软雅黑" panose="020B0503020204020204" pitchFamily="34" charset="-122"/>
                <a:ea typeface="微软雅黑" panose="020B0503020204020204" pitchFamily="34" charset="-122"/>
              </a:rPr>
              <a:t>匯入</a:t>
            </a:r>
            <a:r>
              <a:rPr lang="en-US" altLang="zh-TW" sz="2400" b="1" dirty="0" smtClean="0">
                <a:solidFill>
                  <a:srgbClr val="FF0000"/>
                </a:solidFill>
                <a:latin typeface="微软雅黑" panose="020B0503020204020204" pitchFamily="34" charset="-122"/>
                <a:ea typeface="微软雅黑" panose="020B0503020204020204" pitchFamily="34" charset="-122"/>
              </a:rPr>
              <a:t>770</a:t>
            </a:r>
            <a:r>
              <a:rPr lang="zh-TW" altLang="en-US" sz="2400" b="1" dirty="0" smtClean="0">
                <a:solidFill>
                  <a:srgbClr val="FF0000"/>
                </a:solidFill>
                <a:latin typeface="微软雅黑" panose="020B0503020204020204" pitchFamily="34" charset="-122"/>
                <a:ea typeface="微软雅黑" panose="020B0503020204020204" pitchFamily="34" charset="-122"/>
              </a:rPr>
              <a:t>篇文章 </a:t>
            </a:r>
            <a:r>
              <a:rPr lang="en-US" altLang="zh-TW" sz="2400" b="1" dirty="0" smtClean="0">
                <a:solidFill>
                  <a:srgbClr val="FF0000"/>
                </a:solidFill>
                <a:latin typeface="微软雅黑" panose="020B0503020204020204" pitchFamily="34" charset="-122"/>
                <a:ea typeface="微软雅黑" panose="020B0503020204020204" pitchFamily="34" charset="-122"/>
              </a:rPr>
              <a:t>(2019)</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a:blip r:embed="rId4"/>
          <a:stretch>
            <a:fillRect/>
          </a:stretch>
        </p:blipFill>
        <p:spPr>
          <a:xfrm>
            <a:off x="703570" y="1329878"/>
            <a:ext cx="10744186" cy="2242830"/>
          </a:xfrm>
          <a:prstGeom prst="rect">
            <a:avLst/>
          </a:prstGeom>
        </p:spPr>
      </p:pic>
    </p:spTree>
    <p:extLst>
      <p:ext uri="{BB962C8B-B14F-4D97-AF65-F5344CB8AC3E}">
        <p14:creationId xmlns:p14="http://schemas.microsoft.com/office/powerpoint/2010/main" val="28445504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127726" y="2568507"/>
            <a:ext cx="10620325"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016919"/>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使用</a:t>
            </a:r>
            <a:r>
              <a:rPr lang="en-US" altLang="zh-TW" sz="2400" b="1" dirty="0">
                <a:solidFill>
                  <a:srgbClr val="FF0000"/>
                </a:solidFill>
                <a:latin typeface="微软雅黑" panose="020B0503020204020204" pitchFamily="34" charset="-122"/>
                <a:ea typeface="微软雅黑" panose="020B0503020204020204" pitchFamily="34" charset="-122"/>
              </a:rPr>
              <a:t>LDA</a:t>
            </a:r>
            <a:r>
              <a:rPr lang="zh-TW" altLang="en-US" sz="2400" b="1" dirty="0">
                <a:solidFill>
                  <a:srgbClr val="FF0000"/>
                </a:solidFill>
                <a:latin typeface="微软雅黑" panose="020B0503020204020204" pitchFamily="34" charset="-122"/>
                <a:ea typeface="微软雅黑" panose="020B0503020204020204" pitchFamily="34" charset="-122"/>
              </a:rPr>
              <a:t>主題模型元件產生</a:t>
            </a:r>
            <a:r>
              <a:rPr lang="en-US" altLang="zh-TW" sz="2400" b="1" dirty="0">
                <a:solidFill>
                  <a:srgbClr val="FF0000"/>
                </a:solidFill>
                <a:latin typeface="微软雅黑" panose="020B0503020204020204" pitchFamily="34" charset="-122"/>
                <a:ea typeface="微软雅黑" panose="020B0503020204020204" pitchFamily="34" charset="-122"/>
              </a:rPr>
              <a:t>10</a:t>
            </a:r>
            <a:r>
              <a:rPr lang="zh-TW" altLang="en-US" sz="2400" b="1" dirty="0">
                <a:solidFill>
                  <a:srgbClr val="FF0000"/>
                </a:solidFill>
                <a:latin typeface="微软雅黑" panose="020B0503020204020204" pitchFamily="34" charset="-122"/>
                <a:ea typeface="微软雅黑" panose="020B0503020204020204" pitchFamily="34" charset="-122"/>
              </a:rPr>
              <a:t>個主題</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305475" y="142213"/>
              <a:ext cx="1948999"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53432" y="12675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73548" y="129906"/>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3857" y="129906"/>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a:extLst>
              <a:ext uri="{FF2B5EF4-FFF2-40B4-BE49-F238E27FC236}">
                <a16:creationId xmlns:a16="http://schemas.microsoft.com/office/drawing/2014/main" xmlns="" id="{409DB891-FAF7-4815-8B87-29A8666D4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31" y="1385799"/>
            <a:ext cx="10809157" cy="5201399"/>
          </a:xfrm>
          <a:prstGeom prst="rect">
            <a:avLst/>
          </a:prstGeom>
          <a:ln>
            <a:solidFill>
              <a:schemeClr val="bg1">
                <a:lumMod val="65000"/>
              </a:schemeClr>
            </a:solidFill>
          </a:ln>
        </p:spPr>
      </p:pic>
    </p:spTree>
    <p:extLst>
      <p:ext uri="{BB962C8B-B14F-4D97-AF65-F5344CB8AC3E}">
        <p14:creationId xmlns:p14="http://schemas.microsoft.com/office/powerpoint/2010/main" val="349589784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293976" y="88399"/>
              <a:ext cx="2064574" cy="40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29906"/>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48343" y="109132"/>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xmlns="" id="{21BBB29B-9F0A-478E-80F8-9A765DD06FBB}"/>
              </a:ext>
            </a:extLst>
          </p:cNvPr>
          <p:cNvSpPr/>
          <p:nvPr/>
        </p:nvSpPr>
        <p:spPr>
          <a:xfrm>
            <a:off x="703714" y="710841"/>
            <a:ext cx="11012397" cy="461665"/>
          </a:xfrm>
          <a:prstGeom prst="rect">
            <a:avLst/>
          </a:prstGeom>
        </p:spPr>
        <p:txBody>
          <a:bodyPr wrap="square">
            <a:spAutoFit/>
          </a:bodyPr>
          <a:lstStyle/>
          <a:p>
            <a:pPr lvl="0" algn="just"/>
            <a:r>
              <a:rPr lang="en-US" altLang="zh-HK" sz="2400" b="1" dirty="0">
                <a:solidFill>
                  <a:srgbClr val="FF0000"/>
                </a:solidFill>
                <a:latin typeface="微软雅黑" panose="020B0503020204020204" pitchFamily="34" charset="-122"/>
                <a:ea typeface="微软雅黑" panose="020B0503020204020204" pitchFamily="34" charset="-122"/>
              </a:rPr>
              <a:t>LDA</a:t>
            </a:r>
            <a:r>
              <a:rPr lang="zh-TW" altLang="en-US" sz="2400" b="1" dirty="0">
                <a:solidFill>
                  <a:srgbClr val="FF0000"/>
                </a:solidFill>
                <a:latin typeface="微软雅黑" panose="020B0503020204020204" pitchFamily="34" charset="-122"/>
                <a:ea typeface="微软雅黑" panose="020B0503020204020204" pitchFamily="34" charset="-122"/>
              </a:rPr>
              <a:t>主題模型的主題</a:t>
            </a:r>
            <a:r>
              <a:rPr lang="en-US" altLang="zh-TW" sz="2400" b="1" dirty="0">
                <a:solidFill>
                  <a:srgbClr val="FF0000"/>
                </a:solidFill>
                <a:latin typeface="微软雅黑" panose="020B0503020204020204" pitchFamily="34" charset="-122"/>
                <a:ea typeface="微软雅黑" panose="020B0503020204020204" pitchFamily="34" charset="-122"/>
              </a:rPr>
              <a:t>1</a:t>
            </a:r>
            <a:r>
              <a:rPr lang="zh-TW" altLang="en-US" sz="2400" b="1" dirty="0">
                <a:solidFill>
                  <a:srgbClr val="FF0000"/>
                </a:solidFill>
                <a:latin typeface="微软雅黑" panose="020B0503020204020204" pitchFamily="34" charset="-122"/>
                <a:ea typeface="微软雅黑" panose="020B0503020204020204" pitchFamily="34" charset="-122"/>
              </a:rPr>
              <a:t>，前五大詞彙分別是大學、科技、工作、公司及</a:t>
            </a:r>
            <a:r>
              <a:rPr lang="en-US" altLang="zh-TW" sz="2400" b="1" dirty="0">
                <a:solidFill>
                  <a:srgbClr val="FF0000"/>
                </a:solidFill>
                <a:latin typeface="微软雅黑" panose="020B0503020204020204" pitchFamily="34" charset="-122"/>
                <a:ea typeface="微软雅黑" panose="020B0503020204020204" pitchFamily="34" charset="-122"/>
              </a:rPr>
              <a:t>google</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xmlns="" id="{E1FCAC04-2D2F-4BFC-BC00-EAE32DC37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24" y="1286073"/>
            <a:ext cx="10876429" cy="5261913"/>
          </a:xfrm>
          <a:prstGeom prst="rect">
            <a:avLst/>
          </a:prstGeom>
        </p:spPr>
      </p:pic>
    </p:spTree>
    <p:extLst>
      <p:ext uri="{BB962C8B-B14F-4D97-AF65-F5344CB8AC3E}">
        <p14:creationId xmlns:p14="http://schemas.microsoft.com/office/powerpoint/2010/main" val="1629552788"/>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使用清除停用字的斷詞轉為</a:t>
            </a:r>
            <a:r>
              <a:rPr lang="en-US" altLang="zh-TW" sz="2400" b="1" dirty="0">
                <a:solidFill>
                  <a:srgbClr val="FF0000"/>
                </a:solidFill>
                <a:latin typeface="微软雅黑" panose="020B0503020204020204" pitchFamily="34" charset="-122"/>
                <a:ea typeface="微软雅黑" panose="020B0503020204020204" pitchFamily="34" charset="-122"/>
              </a:rPr>
              <a:t>DTM</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324658" y="129906"/>
              <a:ext cx="2033892" cy="321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45239" y="123472"/>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324658" y="101093"/>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descr="一張含有 桌 的圖片&#10;&#10;自動產生的描述">
            <a:extLst>
              <a:ext uri="{FF2B5EF4-FFF2-40B4-BE49-F238E27FC236}">
                <a16:creationId xmlns:a16="http://schemas.microsoft.com/office/drawing/2014/main" xmlns="" id="{920BB1E8-6324-491E-A9BF-EB825A7E3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63" y="1387133"/>
            <a:ext cx="10267122" cy="4965882"/>
          </a:xfrm>
          <a:prstGeom prst="rect">
            <a:avLst/>
          </a:prstGeom>
          <a:ln>
            <a:solidFill>
              <a:schemeClr val="bg1">
                <a:lumMod val="65000"/>
              </a:schemeClr>
            </a:solidFill>
          </a:ln>
        </p:spPr>
      </p:pic>
    </p:spTree>
    <p:extLst>
      <p:ext uri="{BB962C8B-B14F-4D97-AF65-F5344CB8AC3E}">
        <p14:creationId xmlns:p14="http://schemas.microsoft.com/office/powerpoint/2010/main" val="390016758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使用</a:t>
            </a:r>
            <a:r>
              <a:rPr lang="en-US" altLang="zh-TW" sz="2400" b="1" dirty="0">
                <a:solidFill>
                  <a:srgbClr val="FF0000"/>
                </a:solidFill>
                <a:latin typeface="微软雅黑" panose="020B0503020204020204" pitchFamily="34" charset="-122"/>
                <a:ea typeface="微软雅黑" panose="020B0503020204020204" pitchFamily="34" charset="-122"/>
              </a:rPr>
              <a:t>DTM</a:t>
            </a:r>
            <a:r>
              <a:rPr lang="zh-TW" altLang="en-US" sz="2400" b="1" dirty="0">
                <a:solidFill>
                  <a:srgbClr val="FF0000"/>
                </a:solidFill>
                <a:latin typeface="微软雅黑" panose="020B0503020204020204" pitchFamily="34" charset="-122"/>
                <a:ea typeface="微软雅黑" panose="020B0503020204020204" pitchFamily="34" charset="-122"/>
              </a:rPr>
              <a:t>分析的結果，計算相關性矩陣</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293976" y="113087"/>
              <a:ext cx="2064574" cy="35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01093"/>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85252"/>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xmlns="" id="{44C55177-817D-4B14-B245-E6B815592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2" y="1387133"/>
            <a:ext cx="10585174" cy="5189809"/>
          </a:xfrm>
          <a:prstGeom prst="rect">
            <a:avLst/>
          </a:prstGeom>
          <a:ln>
            <a:solidFill>
              <a:schemeClr val="bg1">
                <a:lumMod val="65000"/>
              </a:schemeClr>
            </a:solidFill>
          </a:ln>
        </p:spPr>
      </p:pic>
    </p:spTree>
    <p:extLst>
      <p:ext uri="{BB962C8B-B14F-4D97-AF65-F5344CB8AC3E}">
        <p14:creationId xmlns:p14="http://schemas.microsoft.com/office/powerpoint/2010/main" val="566332043"/>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從計算相關性矩陣產生字詞網路圖</a:t>
            </a:r>
            <a:endParaRPr lang="zh-HK" altLang="zh-HK" sz="2400" b="1" dirty="0">
              <a:solidFill>
                <a:srgbClr val="92D14F"/>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313788" y="88399"/>
              <a:ext cx="2044761" cy="395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09132"/>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a:extLst>
              <a:ext uri="{FF2B5EF4-FFF2-40B4-BE49-F238E27FC236}">
                <a16:creationId xmlns:a16="http://schemas.microsoft.com/office/drawing/2014/main" xmlns="" id="{C72D2712-5826-4B3F-BA36-BA4BDD6C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08" y="1218094"/>
            <a:ext cx="10942983" cy="5238371"/>
          </a:xfrm>
          <a:prstGeom prst="rect">
            <a:avLst/>
          </a:prstGeom>
          <a:ln>
            <a:solidFill>
              <a:schemeClr val="bg1">
                <a:lumMod val="65000"/>
              </a:schemeClr>
            </a:solidFill>
          </a:ln>
        </p:spPr>
      </p:pic>
    </p:spTree>
    <p:extLst>
      <p:ext uri="{BB962C8B-B14F-4D97-AF65-F5344CB8AC3E}">
        <p14:creationId xmlns:p14="http://schemas.microsoft.com/office/powerpoint/2010/main" val="3839460854"/>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將</a:t>
            </a:r>
            <a:r>
              <a:rPr lang="en-US" altLang="zh-TW" sz="2400" b="1" dirty="0">
                <a:solidFill>
                  <a:srgbClr val="FF0000"/>
                </a:solidFill>
                <a:latin typeface="微软雅黑" panose="020B0503020204020204" pitchFamily="34" charset="-122"/>
                <a:ea typeface="微软雅黑" panose="020B0503020204020204" pitchFamily="34" charset="-122"/>
              </a:rPr>
              <a:t>DTM</a:t>
            </a:r>
            <a:r>
              <a:rPr lang="zh-TW" altLang="en-US" sz="2400" b="1" dirty="0">
                <a:solidFill>
                  <a:srgbClr val="FF0000"/>
                </a:solidFill>
                <a:latin typeface="微软雅黑" panose="020B0503020204020204" pitchFamily="34" charset="-122"/>
                <a:ea typeface="微软雅黑" panose="020B0503020204020204" pitchFamily="34" charset="-122"/>
              </a:rPr>
              <a:t>的輸出，使用關聯式文字雲元件繪圖</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311126" y="97558"/>
              <a:ext cx="2047424" cy="35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09132"/>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descr="一張含有 文字 的圖片&#10;&#10;自動產生的描述">
            <a:extLst>
              <a:ext uri="{FF2B5EF4-FFF2-40B4-BE49-F238E27FC236}">
                <a16:creationId xmlns:a16="http://schemas.microsoft.com/office/drawing/2014/main" xmlns="" id="{08B7CDCE-7CFD-4FCE-82AF-0D263035A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78" y="1457179"/>
            <a:ext cx="10952922" cy="4715651"/>
          </a:xfrm>
          <a:prstGeom prst="rect">
            <a:avLst/>
          </a:prstGeom>
          <a:ln>
            <a:solidFill>
              <a:schemeClr val="bg1">
                <a:lumMod val="65000"/>
              </a:schemeClr>
            </a:solidFill>
          </a:ln>
        </p:spPr>
      </p:pic>
    </p:spTree>
    <p:extLst>
      <p:ext uri="{BB962C8B-B14F-4D97-AF65-F5344CB8AC3E}">
        <p14:creationId xmlns:p14="http://schemas.microsoft.com/office/powerpoint/2010/main" val="368897176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5096767" y="15512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527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91426" y="1391136"/>
            <a:ext cx="332041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研究動機及目的</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591428" y="2101638"/>
            <a:ext cx="262953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資料集描述</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591428" y="2812140"/>
            <a:ext cx="2859879" cy="523220"/>
          </a:xfrm>
          <a:prstGeom prst="rect">
            <a:avLst/>
          </a:prstGeom>
          <a:noFill/>
        </p:spPr>
        <p:txBody>
          <a:bodyPr wrap="square" rtlCol="0">
            <a:spAutoFit/>
          </a:bodyPr>
          <a:lstStyle/>
          <a:p>
            <a:r>
              <a:rPr lang="zh-TW" altLang="en-US" sz="2800" b="1" spc="300" dirty="0">
                <a:solidFill>
                  <a:srgbClr val="92D14F"/>
                </a:solidFill>
                <a:latin typeface="微软雅黑" panose="020B0503020204020204" pitchFamily="34" charset="-122"/>
                <a:ea typeface="微软雅黑" panose="020B0503020204020204" pitchFamily="34" charset="-122"/>
              </a:rPr>
              <a:t>資料分析過程</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591427" y="3522642"/>
            <a:ext cx="3178172" cy="523220"/>
          </a:xfrm>
          <a:prstGeom prst="rect">
            <a:avLst/>
          </a:prstGeom>
          <a:noFill/>
        </p:spPr>
        <p:txBody>
          <a:bodyPr wrap="square" rtlCol="0">
            <a:spAutoFit/>
          </a:bodyPr>
          <a:lstStyle/>
          <a:p>
            <a:r>
              <a:rPr lang="zh-TW" altLang="en-US" sz="2800" b="1" spc="300" dirty="0">
                <a:solidFill>
                  <a:srgbClr val="92D14F"/>
                </a:solidFill>
                <a:latin typeface="微软雅黑" panose="020B0503020204020204" pitchFamily="34" charset="-122"/>
                <a:ea typeface="微软雅黑" panose="020B0503020204020204" pitchFamily="34" charset="-122"/>
              </a:rPr>
              <a:t>視覺化分析結果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591428" y="4233144"/>
            <a:ext cx="179546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初步結論</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591427" y="4943644"/>
            <a:ext cx="2974972"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問題討論</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3159921" y="2197035"/>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2805114" y="4137747"/>
            <a:ext cx="2657475" cy="523220"/>
          </a:xfrm>
          <a:prstGeom prst="rect">
            <a:avLst/>
          </a:prstGeom>
          <a:noFill/>
        </p:spPr>
        <p:txBody>
          <a:bodyPr wrap="square" rtlCol="0">
            <a:spAutoFit/>
          </a:bodyPr>
          <a:lstStyle/>
          <a:p>
            <a:pPr algn="ctr"/>
            <a:r>
              <a:rPr lang="zh-TW" altLang="en-US" sz="2800" b="1" spc="300" dirty="0">
                <a:solidFill>
                  <a:srgbClr val="0174AB"/>
                </a:solidFill>
                <a:latin typeface="微软雅黑" panose="020B0503020204020204" pitchFamily="34" charset="-122"/>
                <a:ea typeface="微软雅黑" panose="020B0503020204020204" pitchFamily="34" charset="-122"/>
              </a:rPr>
              <a:t>簡報大綱</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77447" y="681631"/>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關聯式文字雲的結果</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6403238" y="113399"/>
              <a:ext cx="1955312" cy="370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26755"/>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333113" y="129299"/>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a:extLst>
              <a:ext uri="{FF2B5EF4-FFF2-40B4-BE49-F238E27FC236}">
                <a16:creationId xmlns:a16="http://schemas.microsoft.com/office/drawing/2014/main" xmlns="" id="{52BE73F8-9863-40EA-8CED-2FB7A7E87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85" y="1271459"/>
            <a:ext cx="11249526" cy="5327970"/>
          </a:xfrm>
          <a:prstGeom prst="rect">
            <a:avLst/>
          </a:prstGeom>
          <a:ln>
            <a:solidFill>
              <a:schemeClr val="bg1">
                <a:lumMod val="65000"/>
              </a:schemeClr>
            </a:solidFill>
          </a:ln>
        </p:spPr>
      </p:pic>
    </p:spTree>
    <p:extLst>
      <p:ext uri="{BB962C8B-B14F-4D97-AF65-F5344CB8AC3E}">
        <p14:creationId xmlns:p14="http://schemas.microsoft.com/office/powerpoint/2010/main" val="1605317291"/>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992430" y="2568507"/>
            <a:ext cx="7996396" cy="1720986"/>
            <a:chOff x="1184275" y="2717410"/>
            <a:chExt cx="4536094"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2532669"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初步結論</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269175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83454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1524001"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xmlns="" id="{55CD4970-059B-4D20-9687-96F89DEE1C96}"/>
              </a:ext>
            </a:extLst>
          </p:cNvPr>
          <p:cNvGrpSpPr/>
          <p:nvPr/>
        </p:nvGrpSpPr>
        <p:grpSpPr>
          <a:xfrm>
            <a:off x="0" y="34060"/>
            <a:ext cx="12192000" cy="557154"/>
            <a:chOff x="2329" y="-9194"/>
            <a:chExt cx="12192000" cy="557154"/>
          </a:xfrm>
        </p:grpSpPr>
        <p:sp>
          <p:nvSpPr>
            <p:cNvPr id="26" name="矩形 25">
              <a:extLst>
                <a:ext uri="{FF2B5EF4-FFF2-40B4-BE49-F238E27FC236}">
                  <a16:creationId xmlns:a16="http://schemas.microsoft.com/office/drawing/2014/main" xmlns="" id="{53A135C4-58D9-4BFB-B99A-8E565C9A4BBC}"/>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7" name="矩形 26">
              <a:extLst>
                <a:ext uri="{FF2B5EF4-FFF2-40B4-BE49-F238E27FC236}">
                  <a16:creationId xmlns:a16="http://schemas.microsoft.com/office/drawing/2014/main" xmlns="" id="{186D147B-C14F-4E93-B8DB-13D922DF8600}"/>
                </a:ext>
              </a:extLst>
            </p:cNvPr>
            <p:cNvSpPr/>
            <p:nvPr/>
          </p:nvSpPr>
          <p:spPr>
            <a:xfrm>
              <a:off x="8406121" y="129906"/>
              <a:ext cx="1176199"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9" name="文本框 12">
              <a:extLst>
                <a:ext uri="{FF2B5EF4-FFF2-40B4-BE49-F238E27FC236}">
                  <a16:creationId xmlns:a16="http://schemas.microsoft.com/office/drawing/2014/main" xmlns="" id="{10F2CADD-F6B5-4C3B-932C-3E8E5BA2F32D}"/>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18">
              <a:extLst>
                <a:ext uri="{FF2B5EF4-FFF2-40B4-BE49-F238E27FC236}">
                  <a16:creationId xmlns:a16="http://schemas.microsoft.com/office/drawing/2014/main" xmlns="" id="{317AFF2B-AD66-4B03-B741-0576AB4D380A}"/>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23">
              <a:extLst>
                <a:ext uri="{FF2B5EF4-FFF2-40B4-BE49-F238E27FC236}">
                  <a16:creationId xmlns:a16="http://schemas.microsoft.com/office/drawing/2014/main" xmlns="" id="{02B411FD-B0D1-4A9A-80BD-B6C2A2F13880}"/>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24">
              <a:extLst>
                <a:ext uri="{FF2B5EF4-FFF2-40B4-BE49-F238E27FC236}">
                  <a16:creationId xmlns:a16="http://schemas.microsoft.com/office/drawing/2014/main" xmlns="" id="{37730372-66C2-48A3-B3FD-14EC5EC3AC9E}"/>
                </a:ext>
              </a:extLst>
            </p:cNvPr>
            <p:cNvSpPr txBox="1"/>
            <p:nvPr/>
          </p:nvSpPr>
          <p:spPr>
            <a:xfrm>
              <a:off x="4505998" y="114534"/>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25">
              <a:extLst>
                <a:ext uri="{FF2B5EF4-FFF2-40B4-BE49-F238E27FC236}">
                  <a16:creationId xmlns:a16="http://schemas.microsoft.com/office/drawing/2014/main" xmlns="" id="{6C8DBB08-BAEF-4F89-B867-9F0CEDCFC1A3}"/>
                </a:ext>
              </a:extLst>
            </p:cNvPr>
            <p:cNvSpPr txBox="1"/>
            <p:nvPr/>
          </p:nvSpPr>
          <p:spPr>
            <a:xfrm>
              <a:off x="6305002"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28">
              <a:extLst>
                <a:ext uri="{FF2B5EF4-FFF2-40B4-BE49-F238E27FC236}">
                  <a16:creationId xmlns:a16="http://schemas.microsoft.com/office/drawing/2014/main" xmlns="" id="{9B5497F1-EDCD-4412-8A84-C19C63EA6950}"/>
                </a:ext>
              </a:extLst>
            </p:cNvPr>
            <p:cNvSpPr txBox="1"/>
            <p:nvPr/>
          </p:nvSpPr>
          <p:spPr>
            <a:xfrm>
              <a:off x="8410158" y="114305"/>
              <a:ext cx="1295400" cy="369332"/>
            </a:xfrm>
            <a:prstGeom prst="rect">
              <a:avLst/>
            </a:prstGeom>
            <a:noFill/>
          </p:spPr>
          <p:txBody>
            <a:bodyPr wrap="square" rtlCol="0">
              <a:spAutoFit/>
            </a:bodyPr>
            <a:lstStyle/>
            <a:p>
              <a:r>
                <a:rPr lang="zh-TW" altLang="en-US" spc="300" dirty="0">
                  <a:solidFill>
                    <a:schemeClr val="bg2">
                      <a:lumMod val="25000"/>
                    </a:schemeClr>
                  </a:solidFill>
                  <a:latin typeface="微软雅黑" panose="020B0503020204020204" pitchFamily="34" charset="-122"/>
                  <a:ea typeface="微软雅黑" panose="020B0503020204020204" pitchFamily="34" charset="-122"/>
                </a:rPr>
                <a:t>初步結論</a:t>
              </a:r>
              <a:endParaRPr lang="zh-HK" altLang="en-US" spc="3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29">
              <a:extLst>
                <a:ext uri="{FF2B5EF4-FFF2-40B4-BE49-F238E27FC236}">
                  <a16:creationId xmlns:a16="http://schemas.microsoft.com/office/drawing/2014/main" xmlns="" id="{B156E944-95F4-4191-8704-DC49353A2C98}"/>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0">
              <a:extLst>
                <a:ext uri="{FF2B5EF4-FFF2-40B4-BE49-F238E27FC236}">
                  <a16:creationId xmlns:a16="http://schemas.microsoft.com/office/drawing/2014/main" xmlns="" id="{E472BE8C-CCF5-4826-A123-1C4237189107}"/>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1">
              <a:extLst>
                <a:ext uri="{FF2B5EF4-FFF2-40B4-BE49-F238E27FC236}">
                  <a16:creationId xmlns:a16="http://schemas.microsoft.com/office/drawing/2014/main" xmlns="" id="{5C2CAE77-6C50-4847-ADFC-601860511B0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2">
              <a:extLst>
                <a:ext uri="{FF2B5EF4-FFF2-40B4-BE49-F238E27FC236}">
                  <a16:creationId xmlns:a16="http://schemas.microsoft.com/office/drawing/2014/main" xmlns="" id="{4256D0B7-D578-48CE-B3CF-36CF8583A6A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33">
              <a:extLst>
                <a:ext uri="{FF2B5EF4-FFF2-40B4-BE49-F238E27FC236}">
                  <a16:creationId xmlns:a16="http://schemas.microsoft.com/office/drawing/2014/main" xmlns="" id="{2207A221-8C84-4DF0-831F-16790F14D765}"/>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30">
            <a:extLst>
              <a:ext uri="{FF2B5EF4-FFF2-40B4-BE49-F238E27FC236}">
                <a16:creationId xmlns:a16="http://schemas.microsoft.com/office/drawing/2014/main" xmlns="" id="{E4F8B646-01FD-4627-8791-9A0559E943A6}"/>
              </a:ext>
            </a:extLst>
          </p:cNvPr>
          <p:cNvGrpSpPr>
            <a:grpSpLocks noChangeAspect="1"/>
          </p:cNvGrpSpPr>
          <p:nvPr/>
        </p:nvGrpSpPr>
        <p:grpSpPr bwMode="auto">
          <a:xfrm>
            <a:off x="5419317" y="3230971"/>
            <a:ext cx="1001875" cy="994719"/>
            <a:chOff x="907" y="586"/>
            <a:chExt cx="3357" cy="3333"/>
          </a:xfrm>
          <a:solidFill>
            <a:schemeClr val="bg1"/>
          </a:solidFill>
        </p:grpSpPr>
        <p:sp>
          <p:nvSpPr>
            <p:cNvPr id="57" name="Freeform 32">
              <a:extLst>
                <a:ext uri="{FF2B5EF4-FFF2-40B4-BE49-F238E27FC236}">
                  <a16:creationId xmlns:a16="http://schemas.microsoft.com/office/drawing/2014/main" xmlns="" id="{1E06D36F-F3F8-41A9-9E24-44878CE188C7}"/>
                </a:ext>
              </a:extLst>
            </p:cNvPr>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3">
              <a:extLst>
                <a:ext uri="{FF2B5EF4-FFF2-40B4-BE49-F238E27FC236}">
                  <a16:creationId xmlns:a16="http://schemas.microsoft.com/office/drawing/2014/main" xmlns="" id="{81C669C8-1D46-4F0A-8117-8F7A58164D08}"/>
                </a:ext>
              </a:extLst>
            </p:cNvPr>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4">
              <a:extLst>
                <a:ext uri="{FF2B5EF4-FFF2-40B4-BE49-F238E27FC236}">
                  <a16:creationId xmlns:a16="http://schemas.microsoft.com/office/drawing/2014/main" xmlns="" id="{EAF5D21F-6B48-4A61-8232-C77A5F7DCD0C}"/>
                </a:ext>
              </a:extLst>
            </p:cNvPr>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5">
              <a:extLst>
                <a:ext uri="{FF2B5EF4-FFF2-40B4-BE49-F238E27FC236}">
                  <a16:creationId xmlns:a16="http://schemas.microsoft.com/office/drawing/2014/main" xmlns="" id="{E34C268A-72F1-43CA-9865-0D47F45F8B7B}"/>
                </a:ext>
              </a:extLst>
            </p:cNvPr>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6">
              <a:extLst>
                <a:ext uri="{FF2B5EF4-FFF2-40B4-BE49-F238E27FC236}">
                  <a16:creationId xmlns:a16="http://schemas.microsoft.com/office/drawing/2014/main" xmlns="" id="{943F48E9-0381-486A-A681-EB2D85585A4F}"/>
                </a:ext>
              </a:extLst>
            </p:cNvPr>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7">
              <a:extLst>
                <a:ext uri="{FF2B5EF4-FFF2-40B4-BE49-F238E27FC236}">
                  <a16:creationId xmlns:a16="http://schemas.microsoft.com/office/drawing/2014/main" xmlns="" id="{4F5EC24C-5A2B-41D3-9CE3-6A32B107FF1E}"/>
                </a:ext>
              </a:extLst>
            </p:cNvPr>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8">
              <a:extLst>
                <a:ext uri="{FF2B5EF4-FFF2-40B4-BE49-F238E27FC236}">
                  <a16:creationId xmlns:a16="http://schemas.microsoft.com/office/drawing/2014/main" xmlns="" id="{47E3735C-68D8-4E59-BD7D-0CB87F35112C}"/>
                </a:ext>
              </a:extLst>
            </p:cNvPr>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9">
              <a:extLst>
                <a:ext uri="{FF2B5EF4-FFF2-40B4-BE49-F238E27FC236}">
                  <a16:creationId xmlns:a16="http://schemas.microsoft.com/office/drawing/2014/main" xmlns="" id="{53647501-B2C9-46A0-87A9-72CAF2F289E7}"/>
                </a:ext>
              </a:extLst>
            </p:cNvPr>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40">
              <a:extLst>
                <a:ext uri="{FF2B5EF4-FFF2-40B4-BE49-F238E27FC236}">
                  <a16:creationId xmlns:a16="http://schemas.microsoft.com/office/drawing/2014/main" xmlns="" id="{1F0A44E6-3447-4F15-BD67-C93E6C41C28C}"/>
                </a:ext>
              </a:extLst>
            </p:cNvPr>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1">
              <a:extLst>
                <a:ext uri="{FF2B5EF4-FFF2-40B4-BE49-F238E27FC236}">
                  <a16:creationId xmlns:a16="http://schemas.microsoft.com/office/drawing/2014/main" xmlns="" id="{E7C31AB9-BB73-40F9-BE74-777295C01263}"/>
                </a:ext>
              </a:extLst>
            </p:cNvPr>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7" name="组合 4">
            <a:extLst>
              <a:ext uri="{FF2B5EF4-FFF2-40B4-BE49-F238E27FC236}">
                <a16:creationId xmlns:a16="http://schemas.microsoft.com/office/drawing/2014/main" xmlns="" id="{BF402203-3AA6-4BA5-ADD5-5F5773EEF3DB}"/>
              </a:ext>
            </a:extLst>
          </p:cNvPr>
          <p:cNvGrpSpPr/>
          <p:nvPr/>
        </p:nvGrpSpPr>
        <p:grpSpPr>
          <a:xfrm>
            <a:off x="152257" y="785028"/>
            <a:ext cx="11694166" cy="2230465"/>
            <a:chOff x="-579812" y="192293"/>
            <a:chExt cx="2171700" cy="1646605"/>
          </a:xfrm>
        </p:grpSpPr>
        <p:sp>
          <p:nvSpPr>
            <p:cNvPr id="69" name="文本框 48">
              <a:extLst>
                <a:ext uri="{FF2B5EF4-FFF2-40B4-BE49-F238E27FC236}">
                  <a16:creationId xmlns:a16="http://schemas.microsoft.com/office/drawing/2014/main" xmlns="" id="{9DA06516-4DDC-4521-8458-FF37D232A1FA}"/>
                </a:ext>
              </a:extLst>
            </p:cNvPr>
            <p:cNvSpPr txBox="1"/>
            <p:nvPr/>
          </p:nvSpPr>
          <p:spPr>
            <a:xfrm>
              <a:off x="-579812" y="192293"/>
              <a:ext cx="2171700" cy="1646605"/>
            </a:xfrm>
            <a:prstGeom prst="rect">
              <a:avLst/>
            </a:prstGeom>
            <a:noFill/>
          </p:spPr>
          <p:txBody>
            <a:bodyPr wrap="square" rtlCol="0">
              <a:spAutoFit/>
            </a:bodyPr>
            <a:lstStyle/>
            <a:p>
              <a:pPr marL="285750" indent="-285750">
                <a:buFont typeface="Arial" panose="020B0604020202020204" pitchFamily="34" charset="0"/>
                <a:buChar char="•"/>
              </a:pPr>
              <a:r>
                <a:rPr lang="zh-TW" altLang="en-US" sz="1600" b="1" dirty="0">
                  <a:solidFill>
                    <a:srgbClr val="FF0000"/>
                  </a:solidFill>
                  <a:latin typeface="微软雅黑" panose="020B0503020204020204" pitchFamily="34" charset="-122"/>
                  <a:ea typeface="微软雅黑" panose="020B0503020204020204" pitchFamily="34" charset="-122"/>
                </a:rPr>
                <a:t>我們從字詞網路圖選擇</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課程</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的詞彙，然後設定網路點數量為</a:t>
              </a:r>
              <a:r>
                <a:rPr lang="en-US" altLang="zh-TW" sz="1600" b="1" dirty="0">
                  <a:solidFill>
                    <a:srgbClr val="FF0000"/>
                  </a:solidFill>
                  <a:latin typeface="微软雅黑" panose="020B0503020204020204" pitchFamily="34" charset="-122"/>
                  <a:ea typeface="微软雅黑" panose="020B0503020204020204" pitchFamily="34" charset="-122"/>
                </a:rPr>
                <a:t>10</a:t>
              </a:r>
              <a:r>
                <a:rPr lang="zh-TW" altLang="en-US" sz="1600" b="1" dirty="0">
                  <a:solidFill>
                    <a:srgbClr val="FF0000"/>
                  </a:solidFill>
                  <a:latin typeface="微软雅黑" panose="020B0503020204020204" pitchFamily="34" charset="-122"/>
                  <a:ea typeface="微软雅黑" panose="020B0503020204020204" pitchFamily="34" charset="-122"/>
                </a:rPr>
                <a:t>，依關聯強度篩選連結設為</a:t>
              </a:r>
              <a:r>
                <a:rPr lang="en-US" altLang="zh-TW" sz="1600" b="1" dirty="0">
                  <a:solidFill>
                    <a:srgbClr val="FF0000"/>
                  </a:solidFill>
                  <a:latin typeface="微软雅黑" panose="020B0503020204020204" pitchFamily="34" charset="-122"/>
                  <a:ea typeface="微软雅黑" panose="020B0503020204020204" pitchFamily="34" charset="-122"/>
                </a:rPr>
                <a:t>0.5</a:t>
              </a:r>
              <a:r>
                <a:rPr lang="zh-TW" altLang="en-US" sz="1600" b="1" dirty="0">
                  <a:solidFill>
                    <a:srgbClr val="FF0000"/>
                  </a:solidFill>
                  <a:latin typeface="微软雅黑" panose="020B0503020204020204" pitchFamily="34" charset="-122"/>
                  <a:ea typeface="微软雅黑" panose="020B0503020204020204" pitchFamily="34" charset="-122"/>
                </a:rPr>
                <a:t>，找出跟</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課程</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這個詞彙有關係的前</a:t>
              </a:r>
              <a:r>
                <a:rPr lang="en-US" altLang="zh-TW" sz="1600" b="1" dirty="0">
                  <a:solidFill>
                    <a:srgbClr val="FF0000"/>
                  </a:solidFill>
                  <a:latin typeface="微软雅黑" panose="020B0503020204020204" pitchFamily="34" charset="-122"/>
                  <a:ea typeface="微软雅黑" panose="020B0503020204020204" pitchFamily="34" charset="-122"/>
                </a:rPr>
                <a:t>10</a:t>
              </a:r>
              <a:r>
                <a:rPr lang="zh-TW" altLang="en-US" sz="1600" b="1" dirty="0">
                  <a:solidFill>
                    <a:srgbClr val="FF0000"/>
                  </a:solidFill>
                  <a:latin typeface="微软雅黑" panose="020B0503020204020204" pitchFamily="34" charset="-122"/>
                  <a:ea typeface="微软雅黑" panose="020B0503020204020204" pitchFamily="34" charset="-122"/>
                </a:rPr>
                <a:t>個詞彙分別是</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大學</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學習</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程式</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設計</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科技</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領域</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學校</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學生</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及</a:t>
              </a:r>
              <a:r>
                <a:rPr lang="en-US" altLang="zh-TW" sz="1600" b="1" dirty="0">
                  <a:solidFill>
                    <a:srgbClr val="FF0000"/>
                  </a:solidFill>
                  <a:latin typeface="微软雅黑" panose="020B0503020204020204" pitchFamily="34" charset="-122"/>
                  <a:ea typeface="微软雅黑" panose="020B0503020204020204" pitchFamily="34" charset="-122"/>
                </a:rPr>
                <a:t>”</a:t>
              </a:r>
              <a:r>
                <a:rPr lang="zh-TW" altLang="en-US" sz="1600" b="1" dirty="0">
                  <a:solidFill>
                    <a:srgbClr val="FF0000"/>
                  </a:solidFill>
                  <a:latin typeface="微软雅黑" panose="020B0503020204020204" pitchFamily="34" charset="-122"/>
                  <a:ea typeface="微软雅黑" panose="020B0503020204020204" pitchFamily="34" charset="-122"/>
                </a:rPr>
                <a:t>教育</a:t>
              </a:r>
              <a:r>
                <a:rPr lang="en-US" altLang="zh-TW" sz="1600" b="1" dirty="0">
                  <a:solidFill>
                    <a:srgbClr val="FF0000"/>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en-US" altLang="zh-TW" sz="1100" b="1"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TW" sz="1100" b="1"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TW" sz="1100" b="1"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TW" sz="1100" b="1"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TW" altLang="en-US" sz="900" dirty="0"/>
            </a:p>
          </p:txBody>
        </p:sp>
        <p:sp>
          <p:nvSpPr>
            <p:cNvPr id="70" name="矩形 69">
              <a:extLst>
                <a:ext uri="{FF2B5EF4-FFF2-40B4-BE49-F238E27FC236}">
                  <a16:creationId xmlns:a16="http://schemas.microsoft.com/office/drawing/2014/main" xmlns="" id="{E4A4A79D-894B-47FB-9092-7C8B9957DE4C}"/>
                </a:ext>
              </a:extLst>
            </p:cNvPr>
            <p:cNvSpPr/>
            <p:nvPr/>
          </p:nvSpPr>
          <p:spPr>
            <a:xfrm>
              <a:off x="-519856" y="756645"/>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3" name="圖片 2">
            <a:extLst>
              <a:ext uri="{FF2B5EF4-FFF2-40B4-BE49-F238E27FC236}">
                <a16:creationId xmlns:a16="http://schemas.microsoft.com/office/drawing/2014/main" xmlns="" id="{A59C3CF4-E14D-418C-AE14-C278C81E8DE2}"/>
              </a:ext>
            </a:extLst>
          </p:cNvPr>
          <p:cNvPicPr>
            <a:picLocks noChangeAspect="1"/>
          </p:cNvPicPr>
          <p:nvPr/>
        </p:nvPicPr>
        <p:blipFill rotWithShape="1">
          <a:blip r:embed="rId3">
            <a:extLst>
              <a:ext uri="{28A0092B-C50C-407E-A947-70E740481C1C}">
                <a14:useLocalDpi xmlns:a14="http://schemas.microsoft.com/office/drawing/2010/main" val="0"/>
              </a:ext>
            </a:extLst>
          </a:blip>
          <a:srcRect t="-1" b="26618"/>
          <a:stretch/>
        </p:blipFill>
        <p:spPr>
          <a:xfrm>
            <a:off x="248917" y="1737078"/>
            <a:ext cx="11694166" cy="4871275"/>
          </a:xfrm>
          <a:prstGeom prst="rect">
            <a:avLst/>
          </a:prstGeom>
          <a:ln>
            <a:solidFill>
              <a:schemeClr val="bg1">
                <a:lumMod val="65000"/>
              </a:schemeClr>
            </a:solidFill>
          </a:ln>
        </p:spPr>
      </p:pic>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83454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1524001"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xmlns="" id="{55CD4970-059B-4D20-9687-96F89DEE1C96}"/>
              </a:ext>
            </a:extLst>
          </p:cNvPr>
          <p:cNvGrpSpPr/>
          <p:nvPr/>
        </p:nvGrpSpPr>
        <p:grpSpPr>
          <a:xfrm>
            <a:off x="0" y="34060"/>
            <a:ext cx="12192000" cy="557154"/>
            <a:chOff x="2329" y="-9194"/>
            <a:chExt cx="12192000" cy="557154"/>
          </a:xfrm>
        </p:grpSpPr>
        <p:sp>
          <p:nvSpPr>
            <p:cNvPr id="26" name="矩形 25">
              <a:extLst>
                <a:ext uri="{FF2B5EF4-FFF2-40B4-BE49-F238E27FC236}">
                  <a16:creationId xmlns:a16="http://schemas.microsoft.com/office/drawing/2014/main" xmlns="" id="{53A135C4-58D9-4BFB-B99A-8E565C9A4BBC}"/>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7" name="矩形 26">
              <a:extLst>
                <a:ext uri="{FF2B5EF4-FFF2-40B4-BE49-F238E27FC236}">
                  <a16:creationId xmlns:a16="http://schemas.microsoft.com/office/drawing/2014/main" xmlns="" id="{186D147B-C14F-4E93-B8DB-13D922DF8600}"/>
                </a:ext>
              </a:extLst>
            </p:cNvPr>
            <p:cNvSpPr/>
            <p:nvPr/>
          </p:nvSpPr>
          <p:spPr>
            <a:xfrm>
              <a:off x="8406121" y="129906"/>
              <a:ext cx="1176199"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9" name="文本框 12">
              <a:extLst>
                <a:ext uri="{FF2B5EF4-FFF2-40B4-BE49-F238E27FC236}">
                  <a16:creationId xmlns:a16="http://schemas.microsoft.com/office/drawing/2014/main" xmlns="" id="{10F2CADD-F6B5-4C3B-932C-3E8E5BA2F32D}"/>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18">
              <a:extLst>
                <a:ext uri="{FF2B5EF4-FFF2-40B4-BE49-F238E27FC236}">
                  <a16:creationId xmlns:a16="http://schemas.microsoft.com/office/drawing/2014/main" xmlns="" id="{317AFF2B-AD66-4B03-B741-0576AB4D380A}"/>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23">
              <a:extLst>
                <a:ext uri="{FF2B5EF4-FFF2-40B4-BE49-F238E27FC236}">
                  <a16:creationId xmlns:a16="http://schemas.microsoft.com/office/drawing/2014/main" xmlns="" id="{02B411FD-B0D1-4A9A-80BD-B6C2A2F13880}"/>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24">
              <a:extLst>
                <a:ext uri="{FF2B5EF4-FFF2-40B4-BE49-F238E27FC236}">
                  <a16:creationId xmlns:a16="http://schemas.microsoft.com/office/drawing/2014/main" xmlns="" id="{37730372-66C2-48A3-B3FD-14EC5EC3AC9E}"/>
                </a:ext>
              </a:extLst>
            </p:cNvPr>
            <p:cNvSpPr txBox="1"/>
            <p:nvPr/>
          </p:nvSpPr>
          <p:spPr>
            <a:xfrm>
              <a:off x="4505998" y="114534"/>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25">
              <a:extLst>
                <a:ext uri="{FF2B5EF4-FFF2-40B4-BE49-F238E27FC236}">
                  <a16:creationId xmlns:a16="http://schemas.microsoft.com/office/drawing/2014/main" xmlns="" id="{6C8DBB08-BAEF-4F89-B867-9F0CEDCFC1A3}"/>
                </a:ext>
              </a:extLst>
            </p:cNvPr>
            <p:cNvSpPr txBox="1"/>
            <p:nvPr/>
          </p:nvSpPr>
          <p:spPr>
            <a:xfrm>
              <a:off x="6305002"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28">
              <a:extLst>
                <a:ext uri="{FF2B5EF4-FFF2-40B4-BE49-F238E27FC236}">
                  <a16:creationId xmlns:a16="http://schemas.microsoft.com/office/drawing/2014/main" xmlns="" id="{9B5497F1-EDCD-4412-8A84-C19C63EA6950}"/>
                </a:ext>
              </a:extLst>
            </p:cNvPr>
            <p:cNvSpPr txBox="1"/>
            <p:nvPr/>
          </p:nvSpPr>
          <p:spPr>
            <a:xfrm>
              <a:off x="8410158" y="114305"/>
              <a:ext cx="1295400" cy="369332"/>
            </a:xfrm>
            <a:prstGeom prst="rect">
              <a:avLst/>
            </a:prstGeom>
            <a:noFill/>
          </p:spPr>
          <p:txBody>
            <a:bodyPr wrap="square" rtlCol="0">
              <a:spAutoFit/>
            </a:bodyPr>
            <a:lstStyle/>
            <a:p>
              <a:r>
                <a:rPr lang="zh-TW" altLang="en-US" spc="300" dirty="0">
                  <a:solidFill>
                    <a:schemeClr val="bg2">
                      <a:lumMod val="25000"/>
                    </a:schemeClr>
                  </a:solidFill>
                  <a:latin typeface="微软雅黑" panose="020B0503020204020204" pitchFamily="34" charset="-122"/>
                  <a:ea typeface="微软雅黑" panose="020B0503020204020204" pitchFamily="34" charset="-122"/>
                </a:rPr>
                <a:t>初步結論</a:t>
              </a:r>
              <a:endParaRPr lang="zh-HK" altLang="en-US" spc="3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29">
              <a:extLst>
                <a:ext uri="{FF2B5EF4-FFF2-40B4-BE49-F238E27FC236}">
                  <a16:creationId xmlns:a16="http://schemas.microsoft.com/office/drawing/2014/main" xmlns="" id="{B156E944-95F4-4191-8704-DC49353A2C98}"/>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0">
              <a:extLst>
                <a:ext uri="{FF2B5EF4-FFF2-40B4-BE49-F238E27FC236}">
                  <a16:creationId xmlns:a16="http://schemas.microsoft.com/office/drawing/2014/main" xmlns="" id="{E472BE8C-CCF5-4826-A123-1C4237189107}"/>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1">
              <a:extLst>
                <a:ext uri="{FF2B5EF4-FFF2-40B4-BE49-F238E27FC236}">
                  <a16:creationId xmlns:a16="http://schemas.microsoft.com/office/drawing/2014/main" xmlns="" id="{5C2CAE77-6C50-4847-ADFC-601860511B0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2">
              <a:extLst>
                <a:ext uri="{FF2B5EF4-FFF2-40B4-BE49-F238E27FC236}">
                  <a16:creationId xmlns:a16="http://schemas.microsoft.com/office/drawing/2014/main" xmlns="" id="{4256D0B7-D578-48CE-B3CF-36CF8583A6A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33">
              <a:extLst>
                <a:ext uri="{FF2B5EF4-FFF2-40B4-BE49-F238E27FC236}">
                  <a16:creationId xmlns:a16="http://schemas.microsoft.com/office/drawing/2014/main" xmlns="" id="{2207A221-8C84-4DF0-831F-16790F14D765}"/>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30">
            <a:extLst>
              <a:ext uri="{FF2B5EF4-FFF2-40B4-BE49-F238E27FC236}">
                <a16:creationId xmlns:a16="http://schemas.microsoft.com/office/drawing/2014/main" xmlns="" id="{E4F8B646-01FD-4627-8791-9A0559E943A6}"/>
              </a:ext>
            </a:extLst>
          </p:cNvPr>
          <p:cNvGrpSpPr>
            <a:grpSpLocks noChangeAspect="1"/>
          </p:cNvGrpSpPr>
          <p:nvPr/>
        </p:nvGrpSpPr>
        <p:grpSpPr bwMode="auto">
          <a:xfrm>
            <a:off x="5419317" y="3230971"/>
            <a:ext cx="1001875" cy="994719"/>
            <a:chOff x="907" y="586"/>
            <a:chExt cx="3357" cy="3333"/>
          </a:xfrm>
          <a:solidFill>
            <a:schemeClr val="bg1"/>
          </a:solidFill>
        </p:grpSpPr>
        <p:sp>
          <p:nvSpPr>
            <p:cNvPr id="57" name="Freeform 32">
              <a:extLst>
                <a:ext uri="{FF2B5EF4-FFF2-40B4-BE49-F238E27FC236}">
                  <a16:creationId xmlns:a16="http://schemas.microsoft.com/office/drawing/2014/main" xmlns="" id="{1E06D36F-F3F8-41A9-9E24-44878CE188C7}"/>
                </a:ext>
              </a:extLst>
            </p:cNvPr>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3">
              <a:extLst>
                <a:ext uri="{FF2B5EF4-FFF2-40B4-BE49-F238E27FC236}">
                  <a16:creationId xmlns:a16="http://schemas.microsoft.com/office/drawing/2014/main" xmlns="" id="{81C669C8-1D46-4F0A-8117-8F7A58164D08}"/>
                </a:ext>
              </a:extLst>
            </p:cNvPr>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4">
              <a:extLst>
                <a:ext uri="{FF2B5EF4-FFF2-40B4-BE49-F238E27FC236}">
                  <a16:creationId xmlns:a16="http://schemas.microsoft.com/office/drawing/2014/main" xmlns="" id="{EAF5D21F-6B48-4A61-8232-C77A5F7DCD0C}"/>
                </a:ext>
              </a:extLst>
            </p:cNvPr>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5">
              <a:extLst>
                <a:ext uri="{FF2B5EF4-FFF2-40B4-BE49-F238E27FC236}">
                  <a16:creationId xmlns:a16="http://schemas.microsoft.com/office/drawing/2014/main" xmlns="" id="{E34C268A-72F1-43CA-9865-0D47F45F8B7B}"/>
                </a:ext>
              </a:extLst>
            </p:cNvPr>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6">
              <a:extLst>
                <a:ext uri="{FF2B5EF4-FFF2-40B4-BE49-F238E27FC236}">
                  <a16:creationId xmlns:a16="http://schemas.microsoft.com/office/drawing/2014/main" xmlns="" id="{943F48E9-0381-486A-A681-EB2D85585A4F}"/>
                </a:ext>
              </a:extLst>
            </p:cNvPr>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7">
              <a:extLst>
                <a:ext uri="{FF2B5EF4-FFF2-40B4-BE49-F238E27FC236}">
                  <a16:creationId xmlns:a16="http://schemas.microsoft.com/office/drawing/2014/main" xmlns="" id="{4F5EC24C-5A2B-41D3-9CE3-6A32B107FF1E}"/>
                </a:ext>
              </a:extLst>
            </p:cNvPr>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8">
              <a:extLst>
                <a:ext uri="{FF2B5EF4-FFF2-40B4-BE49-F238E27FC236}">
                  <a16:creationId xmlns:a16="http://schemas.microsoft.com/office/drawing/2014/main" xmlns="" id="{47E3735C-68D8-4E59-BD7D-0CB87F35112C}"/>
                </a:ext>
              </a:extLst>
            </p:cNvPr>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9">
              <a:extLst>
                <a:ext uri="{FF2B5EF4-FFF2-40B4-BE49-F238E27FC236}">
                  <a16:creationId xmlns:a16="http://schemas.microsoft.com/office/drawing/2014/main" xmlns="" id="{53647501-B2C9-46A0-87A9-72CAF2F289E7}"/>
                </a:ext>
              </a:extLst>
            </p:cNvPr>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40">
              <a:extLst>
                <a:ext uri="{FF2B5EF4-FFF2-40B4-BE49-F238E27FC236}">
                  <a16:creationId xmlns:a16="http://schemas.microsoft.com/office/drawing/2014/main" xmlns="" id="{1F0A44E6-3447-4F15-BD67-C93E6C41C28C}"/>
                </a:ext>
              </a:extLst>
            </p:cNvPr>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1">
              <a:extLst>
                <a:ext uri="{FF2B5EF4-FFF2-40B4-BE49-F238E27FC236}">
                  <a16:creationId xmlns:a16="http://schemas.microsoft.com/office/drawing/2014/main" xmlns="" id="{E7C31AB9-BB73-40F9-BE74-777295C01263}"/>
                </a:ext>
              </a:extLst>
            </p:cNvPr>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7" name="组合 4">
            <a:extLst>
              <a:ext uri="{FF2B5EF4-FFF2-40B4-BE49-F238E27FC236}">
                <a16:creationId xmlns:a16="http://schemas.microsoft.com/office/drawing/2014/main" xmlns="" id="{BF402203-3AA6-4BA5-ADD5-5F5773EEF3DB}"/>
              </a:ext>
            </a:extLst>
          </p:cNvPr>
          <p:cNvGrpSpPr/>
          <p:nvPr/>
        </p:nvGrpSpPr>
        <p:grpSpPr>
          <a:xfrm>
            <a:off x="377687" y="626845"/>
            <a:ext cx="11336095" cy="2556303"/>
            <a:chOff x="-538346" y="75517"/>
            <a:chExt cx="2246643" cy="2556303"/>
          </a:xfrm>
        </p:grpSpPr>
        <p:sp>
          <p:nvSpPr>
            <p:cNvPr id="68" name="矩形 67">
              <a:extLst>
                <a:ext uri="{FF2B5EF4-FFF2-40B4-BE49-F238E27FC236}">
                  <a16:creationId xmlns:a16="http://schemas.microsoft.com/office/drawing/2014/main" xmlns="" id="{9804BAB3-FEBA-49FF-83A9-A5993B6B854F}"/>
                </a:ext>
              </a:extLst>
            </p:cNvPr>
            <p:cNvSpPr/>
            <p:nvPr/>
          </p:nvSpPr>
          <p:spPr>
            <a:xfrm>
              <a:off x="-538346" y="846716"/>
              <a:ext cx="2246643" cy="1785104"/>
            </a:xfrm>
            <a:prstGeom prst="rect">
              <a:avLst/>
            </a:prstGeom>
          </p:spPr>
          <p:txBody>
            <a:bodyPr wrap="square">
              <a:spAutoFit/>
            </a:bodyPr>
            <a:lstStyle/>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學生</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林右昌表示，科技教育扎根非常重要，</a:t>
              </a:r>
              <a:r>
                <a:rPr lang="en-US" altLang="zh-TW" sz="1100" dirty="0" err="1">
                  <a:solidFill>
                    <a:srgbClr val="666666"/>
                  </a:solidFill>
                  <a:latin typeface="微软雅黑" panose="020B0503020204020204" pitchFamily="34" charset="-122"/>
                  <a:ea typeface="微软雅黑" panose="020B0503020204020204" pitchFamily="34" charset="-122"/>
                </a:rPr>
                <a:t>AIoT</a:t>
              </a:r>
              <a:r>
                <a:rPr lang="zh-TW" altLang="en-US" sz="1100" dirty="0">
                  <a:solidFill>
                    <a:srgbClr val="666666"/>
                  </a:solidFill>
                  <a:latin typeface="微软雅黑" panose="020B0503020204020204" pitchFamily="34" charset="-122"/>
                  <a:ea typeface="微软雅黑" panose="020B0503020204020204" pitchFamily="34" charset="-122"/>
                </a:rPr>
                <a:t>產業將會把台灣的晶圓跟</a:t>
              </a:r>
              <a:r>
                <a:rPr lang="en-US" altLang="zh-TW" sz="1100" dirty="0">
                  <a:solidFill>
                    <a:srgbClr val="666666"/>
                  </a:solidFill>
                  <a:latin typeface="微软雅黑" panose="020B0503020204020204" pitchFamily="34" charset="-122"/>
                  <a:ea typeface="微软雅黑" panose="020B0503020204020204" pitchFamily="34" charset="-122"/>
                </a:rPr>
                <a:t>IC</a:t>
              </a:r>
              <a:r>
                <a:rPr lang="zh-TW" altLang="en-US" sz="1100" dirty="0">
                  <a:solidFill>
                    <a:srgbClr val="666666"/>
                  </a:solidFill>
                  <a:latin typeface="微软雅黑" panose="020B0503020204020204" pitchFamily="34" charset="-122"/>
                  <a:ea typeface="微软雅黑" panose="020B0503020204020204" pitchFamily="34" charset="-122"/>
                </a:rPr>
                <a:t>設計產業帶入新的階段，現在不只是大學生，連高中甚至國中小學生都應該要接觸這些軟體知識，進而讓孩子們未來能夠投入相關產業發展</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學習</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必修課強調</a:t>
              </a:r>
              <a:r>
                <a:rPr lang="en-US" altLang="zh-TW" sz="1100" dirty="0">
                  <a:solidFill>
                    <a:srgbClr val="666666"/>
                  </a:solidFill>
                  <a:latin typeface="微软雅黑" panose="020B0503020204020204" pitchFamily="34" charset="-122"/>
                  <a:ea typeface="微软雅黑" panose="020B0503020204020204" pitchFamily="34" charset="-122"/>
                </a:rPr>
                <a:t>R</a:t>
              </a:r>
              <a:r>
                <a:rPr lang="zh-TW" altLang="en-US" sz="1100" dirty="0">
                  <a:solidFill>
                    <a:srgbClr val="666666"/>
                  </a:solidFill>
                  <a:latin typeface="微软雅黑" panose="020B0503020204020204" pitchFamily="34" charset="-122"/>
                  <a:ea typeface="微软雅黑" panose="020B0503020204020204" pitchFamily="34" charset="-122"/>
                </a:rPr>
                <a:t>語言、</a:t>
              </a:r>
              <a:r>
                <a:rPr lang="en-US" altLang="zh-TW" sz="1100" dirty="0">
                  <a:solidFill>
                    <a:srgbClr val="666666"/>
                  </a:solidFill>
                  <a:latin typeface="微软雅黑" panose="020B0503020204020204" pitchFamily="34" charset="-122"/>
                  <a:ea typeface="微软雅黑" panose="020B0503020204020204" pitchFamily="34" charset="-122"/>
                </a:rPr>
                <a:t>Python</a:t>
              </a:r>
              <a:r>
                <a:rPr lang="zh-TW" altLang="en-US" sz="1100" dirty="0">
                  <a:solidFill>
                    <a:srgbClr val="666666"/>
                  </a:solidFill>
                  <a:latin typeface="微软雅黑" panose="020B0503020204020204" pitchFamily="34" charset="-122"/>
                  <a:ea typeface="微软雅黑" panose="020B0503020204020204" pitchFamily="34" charset="-122"/>
                </a:rPr>
                <a:t>數據分析</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程式</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職務需求能力</a:t>
              </a:r>
              <a:r>
                <a:rPr lang="en-US" altLang="zh-TW" sz="1100" dirty="0">
                  <a:solidFill>
                    <a:srgbClr val="666666"/>
                  </a:solidFill>
                  <a:latin typeface="微软雅黑" panose="020B0503020204020204" pitchFamily="34" charset="-122"/>
                  <a:ea typeface="微软雅黑" panose="020B0503020204020204" pitchFamily="34" charset="-122"/>
                </a:rPr>
                <a:t>】1. </a:t>
              </a:r>
              <a:r>
                <a:rPr lang="zh-TW" altLang="en-US" sz="1100" dirty="0">
                  <a:solidFill>
                    <a:srgbClr val="666666"/>
                  </a:solidFill>
                  <a:latin typeface="微软雅黑" panose="020B0503020204020204" pitchFamily="34" charset="-122"/>
                  <a:ea typeface="微软雅黑" panose="020B0503020204020204" pitchFamily="34" charset="-122"/>
                </a:rPr>
                <a:t>網頁畫面切版</a:t>
              </a:r>
              <a:r>
                <a:rPr lang="en-US" altLang="zh-TW" sz="1100" dirty="0">
                  <a:solidFill>
                    <a:srgbClr val="666666"/>
                  </a:solidFill>
                  <a:latin typeface="微软雅黑" panose="020B0503020204020204" pitchFamily="34" charset="-122"/>
                  <a:ea typeface="微软雅黑" panose="020B0503020204020204" pitchFamily="34" charset="-122"/>
                </a:rPr>
                <a:t>2. </a:t>
              </a:r>
              <a:r>
                <a:rPr lang="en-US" altLang="zh-TW" sz="1100" dirty="0" err="1">
                  <a:solidFill>
                    <a:srgbClr val="666666"/>
                  </a:solidFill>
                  <a:latin typeface="微软雅黑" panose="020B0503020204020204" pitchFamily="34" charset="-122"/>
                  <a:ea typeface="微软雅黑" panose="020B0503020204020204" pitchFamily="34" charset="-122"/>
                </a:rPr>
                <a:t>css</a:t>
              </a:r>
              <a:r>
                <a:rPr lang="zh-TW" altLang="en-US" sz="1100" dirty="0">
                  <a:solidFill>
                    <a:srgbClr val="666666"/>
                  </a:solidFill>
                  <a:latin typeface="微软雅黑" panose="020B0503020204020204" pitchFamily="34" charset="-122"/>
                  <a:ea typeface="微软雅黑" panose="020B0503020204020204" pitchFamily="34" charset="-122"/>
                </a:rPr>
                <a:t>與</a:t>
              </a:r>
              <a:r>
                <a:rPr lang="en-US" altLang="zh-TW" sz="1100" dirty="0" err="1">
                  <a:solidFill>
                    <a:srgbClr val="666666"/>
                  </a:solidFill>
                  <a:latin typeface="微软雅黑" panose="020B0503020204020204" pitchFamily="34" charset="-122"/>
                  <a:ea typeface="微软雅黑" panose="020B0503020204020204" pitchFamily="34" charset="-122"/>
                </a:rPr>
                <a:t>js</a:t>
              </a:r>
              <a:r>
                <a:rPr lang="zh-TW" altLang="en-US" sz="1100" dirty="0">
                  <a:solidFill>
                    <a:srgbClr val="666666"/>
                  </a:solidFill>
                  <a:latin typeface="微软雅黑" panose="020B0503020204020204" pitchFamily="34" charset="-122"/>
                  <a:ea typeface="微软雅黑" panose="020B0503020204020204" pitchFamily="34" charset="-122"/>
                </a:rPr>
                <a:t>撰寫（具備</a:t>
              </a:r>
              <a:r>
                <a:rPr lang="en-US" altLang="zh-TW" sz="1100" dirty="0">
                  <a:solidFill>
                    <a:srgbClr val="666666"/>
                  </a:solidFill>
                  <a:latin typeface="微软雅黑" panose="020B0503020204020204" pitchFamily="34" charset="-122"/>
                  <a:ea typeface="微软雅黑" panose="020B0503020204020204" pitchFamily="34" charset="-122"/>
                </a:rPr>
                <a:t>HTML5</a:t>
              </a:r>
              <a:r>
                <a:rPr lang="zh-TW" altLang="en-US" sz="1100" dirty="0">
                  <a:solidFill>
                    <a:srgbClr val="666666"/>
                  </a:solidFill>
                  <a:latin typeface="微软雅黑" panose="020B0503020204020204" pitchFamily="34" charset="-122"/>
                  <a:ea typeface="微软雅黑" panose="020B0503020204020204" pitchFamily="34" charset="-122"/>
                </a:rPr>
                <a:t>、</a:t>
              </a:r>
              <a:r>
                <a:rPr lang="en-US" altLang="zh-TW" sz="1100" dirty="0">
                  <a:solidFill>
                    <a:srgbClr val="666666"/>
                  </a:solidFill>
                  <a:latin typeface="微软雅黑" panose="020B0503020204020204" pitchFamily="34" charset="-122"/>
                  <a:ea typeface="微软雅黑" panose="020B0503020204020204" pitchFamily="34" charset="-122"/>
                </a:rPr>
                <a:t>CSS</a:t>
              </a:r>
              <a:r>
                <a:rPr lang="zh-TW" altLang="en-US" sz="1100" dirty="0">
                  <a:solidFill>
                    <a:srgbClr val="666666"/>
                  </a:solidFill>
                  <a:latin typeface="微软雅黑" panose="020B0503020204020204" pitchFamily="34" charset="-122"/>
                  <a:ea typeface="微软雅黑" panose="020B0503020204020204" pitchFamily="34" charset="-122"/>
                </a:rPr>
                <a:t>、</a:t>
              </a:r>
              <a:r>
                <a:rPr lang="en-US" altLang="zh-TW" sz="1100" dirty="0">
                  <a:solidFill>
                    <a:srgbClr val="666666"/>
                  </a:solidFill>
                  <a:latin typeface="微软雅黑" panose="020B0503020204020204" pitchFamily="34" charset="-122"/>
                  <a:ea typeface="微软雅黑" panose="020B0503020204020204" pitchFamily="34" charset="-122"/>
                </a:rPr>
                <a:t>Bootstrap</a:t>
              </a:r>
              <a:r>
                <a:rPr lang="zh-TW" altLang="en-US" sz="1100" dirty="0">
                  <a:solidFill>
                    <a:srgbClr val="666666"/>
                  </a:solidFill>
                  <a:latin typeface="微软雅黑" panose="020B0503020204020204" pitchFamily="34" charset="-122"/>
                  <a:ea typeface="微软雅黑" panose="020B0503020204020204" pitchFamily="34" charset="-122"/>
                </a:rPr>
                <a:t>、</a:t>
              </a:r>
              <a:r>
                <a:rPr lang="en-US" altLang="zh-TW" sz="1100" dirty="0">
                  <a:solidFill>
                    <a:srgbClr val="666666"/>
                  </a:solidFill>
                  <a:latin typeface="微软雅黑" panose="020B0503020204020204" pitchFamily="34" charset="-122"/>
                  <a:ea typeface="微软雅黑" panose="020B0503020204020204" pitchFamily="34" charset="-122"/>
                </a:rPr>
                <a:t>Query</a:t>
              </a:r>
              <a:r>
                <a:rPr lang="zh-TW" altLang="en-US" sz="1100" dirty="0">
                  <a:solidFill>
                    <a:srgbClr val="666666"/>
                  </a:solidFill>
                  <a:latin typeface="微软雅黑" panose="020B0503020204020204" pitchFamily="34" charset="-122"/>
                  <a:ea typeface="微软雅黑" panose="020B0503020204020204" pitchFamily="34" charset="-122"/>
                </a:rPr>
                <a:t>、</a:t>
              </a:r>
              <a:r>
                <a:rPr lang="en-US" altLang="zh-TW" sz="1100" dirty="0">
                  <a:solidFill>
                    <a:srgbClr val="666666"/>
                  </a:solidFill>
                  <a:latin typeface="微软雅黑" panose="020B0503020204020204" pitchFamily="34" charset="-122"/>
                  <a:ea typeface="微软雅黑" panose="020B0503020204020204" pitchFamily="34" charset="-122"/>
                </a:rPr>
                <a:t>JS…</a:t>
              </a:r>
              <a:r>
                <a:rPr lang="zh-TW" altLang="en-US" sz="1100" dirty="0">
                  <a:solidFill>
                    <a:srgbClr val="666666"/>
                  </a:solidFill>
                  <a:latin typeface="微软雅黑" panose="020B0503020204020204" pitchFamily="34" charset="-122"/>
                  <a:ea typeface="微软雅黑" panose="020B0503020204020204" pitchFamily="34" charset="-122"/>
                </a:rPr>
                <a:t>等網頁前端互動特效能力</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領域</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跨入資工不外乎就是資工很香，以及想用電腦科學去解決原先領域的問題</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科技</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吳正己認為，資訊科技跟數學、科學等同樣重要，以前盼透過數理培育學子抽象邏輯，而未來世界則重視「運算思維」，須學習了解電腦運作，才能很快上手，並跨域整合，十二年國教新增科技領域，更是面臨資訊教師不足</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設計</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作業寫什麼，</a:t>
              </a:r>
              <a:r>
                <a:rPr lang="en-US" altLang="zh-TW" sz="1100" dirty="0">
                  <a:solidFill>
                    <a:srgbClr val="666666"/>
                  </a:solidFill>
                  <a:latin typeface="微软雅黑" panose="020B0503020204020204" pitchFamily="34" charset="-122"/>
                  <a:ea typeface="微软雅黑" panose="020B0503020204020204" pitchFamily="34" charset="-122"/>
                </a:rPr>
                <a:t>- </a:t>
              </a:r>
              <a:r>
                <a:rPr lang="zh-TW" altLang="en-US" sz="1100" dirty="0">
                  <a:solidFill>
                    <a:srgbClr val="666666"/>
                  </a:solidFill>
                  <a:latin typeface="微软雅黑" panose="020B0503020204020204" pitchFamily="34" charset="-122"/>
                  <a:ea typeface="微软雅黑" panose="020B0503020204020204" pitchFamily="34" charset="-122"/>
                </a:rPr>
                <a:t>看你修了滿多程式設計的課程，程式設計課裡面最喜歡那堂課</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學校</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我花了不少時間整理這些私立學校的研究所、博士班的訊息</a:t>
              </a:r>
              <a:endParaRPr lang="en-US" altLang="zh-TW" sz="1100" dirty="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zh-TW" altLang="en-US" sz="1100" b="1" dirty="0">
                  <a:solidFill>
                    <a:srgbClr val="FF0000"/>
                  </a:solidFill>
                  <a:latin typeface="微软雅黑" panose="020B0503020204020204" pitchFamily="34" charset="-122"/>
                  <a:ea typeface="微软雅黑" panose="020B0503020204020204" pitchFamily="34" charset="-122"/>
                </a:rPr>
                <a:t>大學</a:t>
              </a:r>
              <a:r>
                <a:rPr lang="en-US" altLang="zh-TW" sz="1100" dirty="0">
                  <a:solidFill>
                    <a:srgbClr val="666666"/>
                  </a:solidFill>
                  <a:latin typeface="微软雅黑" panose="020B0503020204020204" pitchFamily="34" charset="-122"/>
                  <a:ea typeface="微软雅黑" panose="020B0503020204020204" pitchFamily="34" charset="-122"/>
                </a:rPr>
                <a:t>:</a:t>
              </a:r>
              <a:r>
                <a:rPr lang="zh-TW" altLang="en-US" sz="1100" dirty="0">
                  <a:solidFill>
                    <a:srgbClr val="666666"/>
                  </a:solidFill>
                  <a:latin typeface="微软雅黑" panose="020B0503020204020204" pitchFamily="34" charset="-122"/>
                  <a:ea typeface="微软雅黑" panose="020B0503020204020204" pitchFamily="34" charset="-122"/>
                </a:rPr>
                <a:t>我一直很喜歡也很認同我大學導師說的話「大學四年就是想辦法填滿你的履歷，大學四年就是你做了甚麼，履歷上才有甚麼」，深有感觸</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文本框 48">
              <a:extLst>
                <a:ext uri="{FF2B5EF4-FFF2-40B4-BE49-F238E27FC236}">
                  <a16:creationId xmlns:a16="http://schemas.microsoft.com/office/drawing/2014/main" xmlns="" id="{9DA06516-4DDC-4521-8458-FF37D232A1FA}"/>
                </a:ext>
              </a:extLst>
            </p:cNvPr>
            <p:cNvSpPr txBox="1"/>
            <p:nvPr/>
          </p:nvSpPr>
          <p:spPr>
            <a:xfrm>
              <a:off x="-532021" y="75517"/>
              <a:ext cx="2171700" cy="707886"/>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rgbClr val="FF0000"/>
                  </a:solidFill>
                  <a:latin typeface="微软雅黑" panose="020B0503020204020204" pitchFamily="34" charset="-122"/>
                  <a:ea typeface="微软雅黑" panose="020B0503020204020204" pitchFamily="34" charset="-122"/>
                </a:rPr>
                <a:t>課程</a:t>
              </a:r>
              <a:r>
                <a:rPr lang="en-US" altLang="zh-TW" b="1" dirty="0">
                  <a:solidFill>
                    <a:srgbClr val="0174AB"/>
                  </a:solidFill>
                  <a:latin typeface="微软雅黑" panose="020B0503020204020204" pitchFamily="34" charset="-122"/>
                  <a:ea typeface="微软雅黑" panose="020B0503020204020204" pitchFamily="34" charset="-122"/>
                </a:rPr>
                <a:t>:</a:t>
              </a:r>
              <a:r>
                <a:rPr lang="zh-TW" altLang="en-US" sz="1100" b="1" dirty="0">
                  <a:solidFill>
                    <a:srgbClr val="0174AB"/>
                  </a:solidFill>
                  <a:latin typeface="微软雅黑" panose="020B0503020204020204" pitchFamily="34" charset="-122"/>
                  <a:ea typeface="微软雅黑" panose="020B0503020204020204" pitchFamily="34" charset="-122"/>
                </a:rPr>
                <a:t>最近有報巨匠的課程，想問問大家那個選擇比較好，</a:t>
              </a:r>
              <a:r>
                <a:rPr lang="en-US" altLang="zh-TW" sz="1100" b="1" dirty="0">
                  <a:solidFill>
                    <a:srgbClr val="0174AB"/>
                  </a:solidFill>
                  <a:latin typeface="微软雅黑" panose="020B0503020204020204" pitchFamily="34" charset="-122"/>
                  <a:ea typeface="微软雅黑" panose="020B0503020204020204" pitchFamily="34" charset="-122"/>
                </a:rPr>
                <a:t>1.Java OCP. web OCE </a:t>
              </a:r>
              <a:r>
                <a:rPr lang="zh-TW" altLang="en-US" sz="1100" b="1" dirty="0">
                  <a:solidFill>
                    <a:srgbClr val="0174AB"/>
                  </a:solidFill>
                  <a:latin typeface="微软雅黑" panose="020B0503020204020204" pitchFamily="34" charset="-122"/>
                  <a:ea typeface="微软雅黑" panose="020B0503020204020204" pitchFamily="34" charset="-122"/>
                </a:rPr>
                <a:t>框架 團隊開發等等，</a:t>
              </a:r>
              <a:r>
                <a:rPr lang="en-US" altLang="zh-TW" sz="1100" b="1" dirty="0">
                  <a:solidFill>
                    <a:srgbClr val="0174AB"/>
                  </a:solidFill>
                  <a:latin typeface="微软雅黑" panose="020B0503020204020204" pitchFamily="34" charset="-122"/>
                  <a:ea typeface="微软雅黑" panose="020B0503020204020204" pitchFamily="34" charset="-122"/>
                </a:rPr>
                <a:t>2.</a:t>
              </a:r>
              <a:r>
                <a:rPr lang="zh-TW" altLang="en-US" sz="1100" b="1" dirty="0">
                  <a:solidFill>
                    <a:srgbClr val="0174AB"/>
                  </a:solidFill>
                  <a:latin typeface="微软雅黑" panose="020B0503020204020204" pitchFamily="34" charset="-122"/>
                  <a:ea typeface="微软雅黑" panose="020B0503020204020204" pitchFamily="34" charset="-122"/>
                </a:rPr>
                <a:t>資料庫</a:t>
              </a:r>
              <a:r>
                <a:rPr lang="en-US" altLang="zh-TW" sz="1100" b="1" dirty="0">
                  <a:solidFill>
                    <a:srgbClr val="0174AB"/>
                  </a:solidFill>
                  <a:latin typeface="微软雅黑" panose="020B0503020204020204" pitchFamily="34" charset="-122"/>
                  <a:ea typeface="微软雅黑" panose="020B0503020204020204" pitchFamily="34" charset="-122"/>
                </a:rPr>
                <a:t>(</a:t>
              </a:r>
              <a:r>
                <a:rPr lang="zh-TW" altLang="en-US" sz="1100" b="1" dirty="0">
                  <a:solidFill>
                    <a:srgbClr val="0174AB"/>
                  </a:solidFill>
                  <a:latin typeface="微软雅黑" panose="020B0503020204020204" pitchFamily="34" charset="-122"/>
                  <a:ea typeface="微软雅黑" panose="020B0503020204020204" pitchFamily="34" charset="-122"/>
                </a:rPr>
                <a:t>只教到</a:t>
              </a:r>
              <a:r>
                <a:rPr lang="en-US" altLang="zh-TW" sz="1100" b="1" dirty="0">
                  <a:solidFill>
                    <a:srgbClr val="0174AB"/>
                  </a:solidFill>
                  <a:latin typeface="微软雅黑" panose="020B0503020204020204" pitchFamily="34" charset="-122"/>
                  <a:ea typeface="微软雅黑" panose="020B0503020204020204" pitchFamily="34" charset="-122"/>
                </a:rPr>
                <a:t>T-SQL</a:t>
              </a:r>
              <a:r>
                <a:rPr lang="zh-TW" altLang="en-US" sz="1100" b="1" dirty="0">
                  <a:solidFill>
                    <a:srgbClr val="0174AB"/>
                  </a:solidFill>
                  <a:latin typeface="微软雅黑" panose="020B0503020204020204" pitchFamily="34" charset="-122"/>
                  <a:ea typeface="微软雅黑" panose="020B0503020204020204" pitchFamily="34" charset="-122"/>
                </a:rPr>
                <a:t>基本查詢</a:t>
              </a:r>
              <a:r>
                <a:rPr lang="en-US" altLang="zh-TW" sz="1100" b="1" dirty="0">
                  <a:solidFill>
                    <a:srgbClr val="0174AB"/>
                  </a:solidFill>
                  <a:latin typeface="微软雅黑" panose="020B0503020204020204" pitchFamily="34" charset="-122"/>
                  <a:ea typeface="微软雅黑" panose="020B0503020204020204" pitchFamily="34" charset="-122"/>
                </a:rPr>
                <a:t>)+html5+.net</a:t>
              </a:r>
              <a:r>
                <a:rPr lang="zh-TW" altLang="en-US" sz="1100" b="1" dirty="0">
                  <a:solidFill>
                    <a:srgbClr val="0174AB"/>
                  </a:solidFill>
                  <a:latin typeface="微软雅黑" panose="020B0503020204020204" pitchFamily="34" charset="-122"/>
                  <a:ea typeface="微软雅黑" panose="020B0503020204020204" pitchFamily="34" charset="-122"/>
                </a:rPr>
                <a:t>，兩種選擇都是上到</a:t>
              </a:r>
              <a:r>
                <a:rPr lang="en-US" altLang="zh-TW" sz="1100" b="1" dirty="0">
                  <a:solidFill>
                    <a:srgbClr val="0174AB"/>
                  </a:solidFill>
                  <a:latin typeface="微软雅黑" panose="020B0503020204020204" pitchFamily="34" charset="-122"/>
                  <a:ea typeface="微软雅黑" panose="020B0503020204020204" pitchFamily="34" charset="-122"/>
                </a:rPr>
                <a:t>12</a:t>
              </a:r>
              <a:r>
                <a:rPr lang="zh-TW" altLang="en-US" sz="1100" b="1" dirty="0">
                  <a:solidFill>
                    <a:srgbClr val="0174AB"/>
                  </a:solidFill>
                  <a:latin typeface="微软雅黑" panose="020B0503020204020204" pitchFamily="34" charset="-122"/>
                  <a:ea typeface="微软雅黑" panose="020B0503020204020204" pitchFamily="34" charset="-122"/>
                </a:rPr>
                <a:t>月底，想問問大家怎樣選擇會比較好，</a:t>
              </a:r>
              <a:r>
                <a:rPr lang="en-US" altLang="zh-TW" sz="1100" b="1" dirty="0">
                  <a:solidFill>
                    <a:srgbClr val="0174AB"/>
                  </a:solidFill>
                  <a:latin typeface="微软雅黑" panose="020B0503020204020204" pitchFamily="34" charset="-122"/>
                  <a:ea typeface="微软雅黑" panose="020B0503020204020204" pitchFamily="34" charset="-122"/>
                </a:rPr>
                <a:t>Java</a:t>
              </a:r>
              <a:r>
                <a:rPr lang="zh-TW" altLang="en-US" sz="1100" b="1" dirty="0">
                  <a:solidFill>
                    <a:srgbClr val="0174AB"/>
                  </a:solidFill>
                  <a:latin typeface="微软雅黑" panose="020B0503020204020204" pitchFamily="34" charset="-122"/>
                  <a:ea typeface="微软雅黑" panose="020B0503020204020204" pitchFamily="34" charset="-122"/>
                </a:rPr>
                <a:t>課程很完整 也會考三張證照，另一個學的東西比較多 也會帶學員完成作品，到了</a:t>
              </a:r>
              <a:r>
                <a:rPr lang="en-US" altLang="zh-TW" sz="1100" b="1" dirty="0">
                  <a:solidFill>
                    <a:srgbClr val="0174AB"/>
                  </a:solidFill>
                  <a:latin typeface="微软雅黑" panose="020B0503020204020204" pitchFamily="34" charset="-122"/>
                  <a:ea typeface="微软雅黑" panose="020B0503020204020204" pitchFamily="34" charset="-122"/>
                </a:rPr>
                <a:t>12</a:t>
              </a:r>
              <a:r>
                <a:rPr lang="zh-TW" altLang="en-US" sz="1100" b="1" dirty="0">
                  <a:solidFill>
                    <a:srgbClr val="0174AB"/>
                  </a:solidFill>
                  <a:latin typeface="微软雅黑" panose="020B0503020204020204" pitchFamily="34" charset="-122"/>
                  <a:ea typeface="微软雅黑" panose="020B0503020204020204" pitchFamily="34" charset="-122"/>
                </a:rPr>
                <a:t>月巨匠會有企業媒合工作的博覽會，我現在真的很迷茫，面試工作還被打槍，真的人生黑暗期</a:t>
              </a:r>
              <a:r>
                <a:rPr lang="en-US" altLang="zh-TW" sz="1100" b="1" dirty="0">
                  <a:solidFill>
                    <a:srgbClr val="0174AB"/>
                  </a:solidFill>
                  <a:latin typeface="微软雅黑" panose="020B0503020204020204" pitchFamily="34" charset="-122"/>
                  <a:ea typeface="微软雅黑" panose="020B0503020204020204" pitchFamily="34" charset="-122"/>
                </a:rPr>
                <a:t>.....</a:t>
              </a:r>
              <a:endParaRPr lang="zh-HK" altLang="en-US" sz="1100" b="1" dirty="0">
                <a:solidFill>
                  <a:srgbClr val="0174AB"/>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xmlns="" id="{E4A4A79D-894B-47FB-9092-7C8B9957DE4C}"/>
                </a:ext>
              </a:extLst>
            </p:cNvPr>
            <p:cNvSpPr/>
            <p:nvPr/>
          </p:nvSpPr>
          <p:spPr>
            <a:xfrm>
              <a:off x="-519856" y="756645"/>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3" name="圖片 2">
            <a:extLst>
              <a:ext uri="{FF2B5EF4-FFF2-40B4-BE49-F238E27FC236}">
                <a16:creationId xmlns:a16="http://schemas.microsoft.com/office/drawing/2014/main" xmlns="" id="{A59C3CF4-E14D-418C-AE14-C278C81E8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24" y="3329331"/>
            <a:ext cx="11448344" cy="3494609"/>
          </a:xfrm>
          <a:prstGeom prst="rect">
            <a:avLst/>
          </a:prstGeom>
          <a:ln>
            <a:solidFill>
              <a:schemeClr val="bg1">
                <a:lumMod val="65000"/>
              </a:schemeClr>
            </a:solidFill>
          </a:ln>
        </p:spPr>
      </p:pic>
    </p:spTree>
    <p:extLst>
      <p:ext uri="{BB962C8B-B14F-4D97-AF65-F5344CB8AC3E}">
        <p14:creationId xmlns:p14="http://schemas.microsoft.com/office/powerpoint/2010/main" val="4036656633"/>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83454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1524001"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xmlns="" id="{55CD4970-059B-4D20-9687-96F89DEE1C96}"/>
              </a:ext>
            </a:extLst>
          </p:cNvPr>
          <p:cNvGrpSpPr/>
          <p:nvPr/>
        </p:nvGrpSpPr>
        <p:grpSpPr>
          <a:xfrm>
            <a:off x="0" y="34060"/>
            <a:ext cx="12192000" cy="557154"/>
            <a:chOff x="2329" y="-9194"/>
            <a:chExt cx="12192000" cy="557154"/>
          </a:xfrm>
        </p:grpSpPr>
        <p:sp>
          <p:nvSpPr>
            <p:cNvPr id="26" name="矩形 25">
              <a:extLst>
                <a:ext uri="{FF2B5EF4-FFF2-40B4-BE49-F238E27FC236}">
                  <a16:creationId xmlns:a16="http://schemas.microsoft.com/office/drawing/2014/main" xmlns="" id="{53A135C4-58D9-4BFB-B99A-8E565C9A4BBC}"/>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7" name="矩形 26">
              <a:extLst>
                <a:ext uri="{FF2B5EF4-FFF2-40B4-BE49-F238E27FC236}">
                  <a16:creationId xmlns:a16="http://schemas.microsoft.com/office/drawing/2014/main" xmlns="" id="{186D147B-C14F-4E93-B8DB-13D922DF8600}"/>
                </a:ext>
              </a:extLst>
            </p:cNvPr>
            <p:cNvSpPr/>
            <p:nvPr/>
          </p:nvSpPr>
          <p:spPr>
            <a:xfrm>
              <a:off x="8406121" y="129906"/>
              <a:ext cx="1176199"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9" name="文本框 12">
              <a:extLst>
                <a:ext uri="{FF2B5EF4-FFF2-40B4-BE49-F238E27FC236}">
                  <a16:creationId xmlns:a16="http://schemas.microsoft.com/office/drawing/2014/main" xmlns="" id="{10F2CADD-F6B5-4C3B-932C-3E8E5BA2F32D}"/>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18">
              <a:extLst>
                <a:ext uri="{FF2B5EF4-FFF2-40B4-BE49-F238E27FC236}">
                  <a16:creationId xmlns:a16="http://schemas.microsoft.com/office/drawing/2014/main" xmlns="" id="{317AFF2B-AD66-4B03-B741-0576AB4D380A}"/>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23">
              <a:extLst>
                <a:ext uri="{FF2B5EF4-FFF2-40B4-BE49-F238E27FC236}">
                  <a16:creationId xmlns:a16="http://schemas.microsoft.com/office/drawing/2014/main" xmlns="" id="{02B411FD-B0D1-4A9A-80BD-B6C2A2F13880}"/>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24">
              <a:extLst>
                <a:ext uri="{FF2B5EF4-FFF2-40B4-BE49-F238E27FC236}">
                  <a16:creationId xmlns:a16="http://schemas.microsoft.com/office/drawing/2014/main" xmlns="" id="{37730372-66C2-48A3-B3FD-14EC5EC3AC9E}"/>
                </a:ext>
              </a:extLst>
            </p:cNvPr>
            <p:cNvSpPr txBox="1"/>
            <p:nvPr/>
          </p:nvSpPr>
          <p:spPr>
            <a:xfrm>
              <a:off x="4505998" y="114534"/>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25">
              <a:extLst>
                <a:ext uri="{FF2B5EF4-FFF2-40B4-BE49-F238E27FC236}">
                  <a16:creationId xmlns:a16="http://schemas.microsoft.com/office/drawing/2014/main" xmlns="" id="{6C8DBB08-BAEF-4F89-B867-9F0CEDCFC1A3}"/>
                </a:ext>
              </a:extLst>
            </p:cNvPr>
            <p:cNvSpPr txBox="1"/>
            <p:nvPr/>
          </p:nvSpPr>
          <p:spPr>
            <a:xfrm>
              <a:off x="6305002"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28">
              <a:extLst>
                <a:ext uri="{FF2B5EF4-FFF2-40B4-BE49-F238E27FC236}">
                  <a16:creationId xmlns:a16="http://schemas.microsoft.com/office/drawing/2014/main" xmlns="" id="{9B5497F1-EDCD-4412-8A84-C19C63EA6950}"/>
                </a:ext>
              </a:extLst>
            </p:cNvPr>
            <p:cNvSpPr txBox="1"/>
            <p:nvPr/>
          </p:nvSpPr>
          <p:spPr>
            <a:xfrm>
              <a:off x="8410158" y="114305"/>
              <a:ext cx="1295400" cy="369332"/>
            </a:xfrm>
            <a:prstGeom prst="rect">
              <a:avLst/>
            </a:prstGeom>
            <a:noFill/>
          </p:spPr>
          <p:txBody>
            <a:bodyPr wrap="square" rtlCol="0">
              <a:spAutoFit/>
            </a:bodyPr>
            <a:lstStyle/>
            <a:p>
              <a:r>
                <a:rPr lang="zh-TW" altLang="en-US" spc="300" dirty="0">
                  <a:solidFill>
                    <a:schemeClr val="bg2">
                      <a:lumMod val="25000"/>
                    </a:schemeClr>
                  </a:solidFill>
                  <a:latin typeface="微软雅黑" panose="020B0503020204020204" pitchFamily="34" charset="-122"/>
                  <a:ea typeface="微软雅黑" panose="020B0503020204020204" pitchFamily="34" charset="-122"/>
                </a:rPr>
                <a:t>初步結論</a:t>
              </a:r>
              <a:endParaRPr lang="zh-HK" altLang="en-US" spc="3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29">
              <a:extLst>
                <a:ext uri="{FF2B5EF4-FFF2-40B4-BE49-F238E27FC236}">
                  <a16:creationId xmlns:a16="http://schemas.microsoft.com/office/drawing/2014/main" xmlns="" id="{B156E944-95F4-4191-8704-DC49353A2C98}"/>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0">
              <a:extLst>
                <a:ext uri="{FF2B5EF4-FFF2-40B4-BE49-F238E27FC236}">
                  <a16:creationId xmlns:a16="http://schemas.microsoft.com/office/drawing/2014/main" xmlns="" id="{E472BE8C-CCF5-4826-A123-1C4237189107}"/>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1">
              <a:extLst>
                <a:ext uri="{FF2B5EF4-FFF2-40B4-BE49-F238E27FC236}">
                  <a16:creationId xmlns:a16="http://schemas.microsoft.com/office/drawing/2014/main" xmlns="" id="{5C2CAE77-6C50-4847-ADFC-601860511B0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2">
              <a:extLst>
                <a:ext uri="{FF2B5EF4-FFF2-40B4-BE49-F238E27FC236}">
                  <a16:creationId xmlns:a16="http://schemas.microsoft.com/office/drawing/2014/main" xmlns="" id="{4256D0B7-D578-48CE-B3CF-36CF8583A6A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33">
              <a:extLst>
                <a:ext uri="{FF2B5EF4-FFF2-40B4-BE49-F238E27FC236}">
                  <a16:creationId xmlns:a16="http://schemas.microsoft.com/office/drawing/2014/main" xmlns="" id="{2207A221-8C84-4DF0-831F-16790F14D765}"/>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7" name="组合 4">
            <a:extLst>
              <a:ext uri="{FF2B5EF4-FFF2-40B4-BE49-F238E27FC236}">
                <a16:creationId xmlns:a16="http://schemas.microsoft.com/office/drawing/2014/main" xmlns="" id="{BF402203-3AA6-4BA5-ADD5-5F5773EEF3DB}"/>
              </a:ext>
            </a:extLst>
          </p:cNvPr>
          <p:cNvGrpSpPr/>
          <p:nvPr/>
        </p:nvGrpSpPr>
        <p:grpSpPr>
          <a:xfrm>
            <a:off x="377687" y="707055"/>
            <a:ext cx="11336095" cy="1032809"/>
            <a:chOff x="-538346" y="75517"/>
            <a:chExt cx="2246643" cy="1032809"/>
          </a:xfrm>
        </p:grpSpPr>
        <p:sp>
          <p:nvSpPr>
            <p:cNvPr id="68" name="矩形 67">
              <a:extLst>
                <a:ext uri="{FF2B5EF4-FFF2-40B4-BE49-F238E27FC236}">
                  <a16:creationId xmlns:a16="http://schemas.microsoft.com/office/drawing/2014/main" xmlns="" id="{9804BAB3-FEBA-49FF-83A9-A5993B6B854F}"/>
                </a:ext>
              </a:extLst>
            </p:cNvPr>
            <p:cNvSpPr/>
            <p:nvPr/>
          </p:nvSpPr>
          <p:spPr>
            <a:xfrm>
              <a:off x="-538346" y="846716"/>
              <a:ext cx="2246643" cy="261610"/>
            </a:xfrm>
            <a:prstGeom prst="rect">
              <a:avLst/>
            </a:prstGeom>
          </p:spPr>
          <p:txBody>
            <a:bodyPr wrap="square">
              <a:spAutoFit/>
            </a:bodyPr>
            <a:lstStyle/>
            <a:p>
              <a:pPr marL="171450" lvl="0" indent="-171450" algn="just">
                <a:buFont typeface="Arial" panose="020B0604020202020204" pitchFamily="34" charset="0"/>
                <a:buChar char="•"/>
              </a:pP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文本框 48">
              <a:extLst>
                <a:ext uri="{FF2B5EF4-FFF2-40B4-BE49-F238E27FC236}">
                  <a16:creationId xmlns:a16="http://schemas.microsoft.com/office/drawing/2014/main" xmlns="" id="{9DA06516-4DDC-4521-8458-FF37D232A1FA}"/>
                </a:ext>
              </a:extLst>
            </p:cNvPr>
            <p:cNvSpPr txBox="1"/>
            <p:nvPr/>
          </p:nvSpPr>
          <p:spPr>
            <a:xfrm>
              <a:off x="-532021" y="75517"/>
              <a:ext cx="2171700" cy="861774"/>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smtClean="0">
                  <a:solidFill>
                    <a:srgbClr val="FF0000"/>
                  </a:solidFill>
                  <a:latin typeface="微软雅黑" panose="020B0503020204020204" pitchFamily="34" charset="-122"/>
                  <a:ea typeface="微软雅黑" panose="020B0503020204020204" pitchFamily="34" charset="-122"/>
                </a:rPr>
                <a:t>體驗</a:t>
              </a:r>
              <a:r>
                <a:rPr lang="en-US" altLang="zh-TW" b="1" dirty="0" smtClean="0">
                  <a:solidFill>
                    <a:srgbClr val="0174AB"/>
                  </a:solidFill>
                  <a:latin typeface="微软雅黑" panose="020B0503020204020204" pitchFamily="34" charset="-122"/>
                  <a:ea typeface="微软雅黑" panose="020B0503020204020204" pitchFamily="34" charset="-122"/>
                </a:rPr>
                <a:t>:</a:t>
              </a:r>
              <a:r>
                <a:rPr lang="zh-TW" altLang="en-US" b="1" dirty="0" smtClean="0">
                  <a:solidFill>
                    <a:srgbClr val="0174AB"/>
                  </a:solidFill>
                  <a:latin typeface="微软雅黑" panose="020B0503020204020204" pitchFamily="34" charset="-122"/>
                  <a:ea typeface="微软雅黑" panose="020B0503020204020204" pitchFamily="34" charset="-122"/>
                </a:rPr>
                <a:t> </a:t>
              </a:r>
              <a:r>
                <a:rPr lang="zh-TW" altLang="en-US" sz="1600" dirty="0" smtClean="0">
                  <a:solidFill>
                    <a:srgbClr val="0174AB"/>
                  </a:solidFill>
                  <a:latin typeface="微软雅黑" panose="020B0503020204020204" pitchFamily="34" charset="-122"/>
                  <a:ea typeface="微软雅黑" panose="020B0503020204020204" pitchFamily="34" charset="-122"/>
                </a:rPr>
                <a:t>除了前述提到的字詞網路分析外，對於</a:t>
              </a:r>
              <a:r>
                <a:rPr lang="en-US" altLang="zh-TW" sz="1600" dirty="0" smtClean="0">
                  <a:solidFill>
                    <a:srgbClr val="0174AB"/>
                  </a:solidFill>
                  <a:latin typeface="微软雅黑" panose="020B0503020204020204" pitchFamily="34" charset="-122"/>
                  <a:ea typeface="微软雅黑" panose="020B0503020204020204" pitchFamily="34" charset="-122"/>
                </a:rPr>
                <a:t>2019 </a:t>
              </a:r>
              <a:r>
                <a:rPr lang="zh-TW" altLang="en-US" sz="1600" dirty="0" smtClean="0">
                  <a:solidFill>
                    <a:srgbClr val="0174AB"/>
                  </a:solidFill>
                  <a:latin typeface="微软雅黑" panose="020B0503020204020204" pitchFamily="34" charset="-122"/>
                  <a:ea typeface="微软雅黑" panose="020B0503020204020204" pitchFamily="34" charset="-122"/>
                </a:rPr>
                <a:t>新課綱發布那年，</a:t>
              </a:r>
              <a:r>
                <a:rPr lang="zh-TW" altLang="en-US" sz="1600" dirty="0" smtClean="0">
                  <a:solidFill>
                    <a:srgbClr val="FF0000"/>
                  </a:solidFill>
                  <a:latin typeface="微软雅黑" panose="020B0503020204020204" pitchFamily="34" charset="-122"/>
                  <a:ea typeface="微软雅黑" panose="020B0503020204020204" pitchFamily="34" charset="-122"/>
                </a:rPr>
                <a:t>體驗</a:t>
              </a:r>
              <a:r>
                <a:rPr lang="zh-TW" altLang="en-US" sz="1600" dirty="0" smtClean="0">
                  <a:solidFill>
                    <a:srgbClr val="0174AB"/>
                  </a:solidFill>
                  <a:latin typeface="微软雅黑" panose="020B0503020204020204" pitchFamily="34" charset="-122"/>
                  <a:ea typeface="微软雅黑" panose="020B0503020204020204" pitchFamily="34" charset="-122"/>
                </a:rPr>
                <a:t>也是很重要的關鍵詞彙，這個詞連結了科技、</a:t>
              </a:r>
              <a:r>
                <a:rPr lang="en-US" altLang="zh-TW" sz="1600" dirty="0" smtClean="0">
                  <a:solidFill>
                    <a:srgbClr val="0174AB"/>
                  </a:solidFill>
                  <a:latin typeface="微软雅黑" panose="020B0503020204020204" pitchFamily="34" charset="-122"/>
                  <a:ea typeface="微软雅黑" panose="020B0503020204020204" pitchFamily="34" charset="-122"/>
                </a:rPr>
                <a:t>Ai</a:t>
              </a:r>
              <a:r>
                <a:rPr lang="zh-TW" altLang="en-US" sz="1600" dirty="0" smtClean="0">
                  <a:solidFill>
                    <a:srgbClr val="0174AB"/>
                  </a:solidFill>
                  <a:latin typeface="微软雅黑" panose="020B0503020204020204" pitchFamily="34" charset="-122"/>
                  <a:ea typeface="微软雅黑" panose="020B0503020204020204" pitchFamily="34" charset="-122"/>
                </a:rPr>
                <a:t>、技術和智慧。它的相關訊息可以看到許多正在進行以及未來會發展的資訊科技教育趨勢，包括學校成立科技社團、跨界學習、政府成立科技中心，</a:t>
              </a:r>
              <a:r>
                <a:rPr lang="zh-TW" altLang="en-US" sz="1600" dirty="0">
                  <a:solidFill>
                    <a:srgbClr val="0174AB"/>
                  </a:solidFill>
                  <a:latin typeface="微软雅黑" panose="020B0503020204020204" pitchFamily="34" charset="-122"/>
                  <a:ea typeface="微软雅黑" panose="020B0503020204020204" pitchFamily="34" charset="-122"/>
                </a:rPr>
                <a:t>與</a:t>
              </a:r>
              <a:r>
                <a:rPr lang="zh-TW" altLang="en-US" sz="1600" dirty="0" smtClean="0">
                  <a:solidFill>
                    <a:srgbClr val="0174AB"/>
                  </a:solidFill>
                  <a:latin typeface="微软雅黑" panose="020B0503020204020204" pitchFamily="34" charset="-122"/>
                  <a:ea typeface="微软雅黑" panose="020B0503020204020204" pitchFamily="34" charset="-122"/>
                </a:rPr>
                <a:t>業界合作及成立科技教育的</a:t>
              </a:r>
              <a:r>
                <a:rPr lang="en-US" altLang="zh-TW" sz="1600" dirty="0" smtClean="0">
                  <a:solidFill>
                    <a:srgbClr val="0174AB"/>
                  </a:solidFill>
                  <a:latin typeface="微软雅黑" panose="020B0503020204020204" pitchFamily="34" charset="-122"/>
                  <a:ea typeface="微软雅黑" panose="020B0503020204020204" pitchFamily="34" charset="-122"/>
                </a:rPr>
                <a:t>STEAM</a:t>
              </a:r>
              <a:r>
                <a:rPr lang="zh-TW" altLang="en-US" sz="1600" dirty="0" smtClean="0">
                  <a:solidFill>
                    <a:srgbClr val="0174AB"/>
                  </a:solidFill>
                  <a:latin typeface="微软雅黑" panose="020B0503020204020204" pitchFamily="34" charset="-122"/>
                  <a:ea typeface="微软雅黑" panose="020B0503020204020204" pitchFamily="34" charset="-122"/>
                </a:rPr>
                <a:t>聯盟等。</a:t>
              </a:r>
              <a:endParaRPr lang="zh-HK" altLang="en-US" sz="1600" dirty="0">
                <a:solidFill>
                  <a:srgbClr val="0174AB"/>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xmlns="" id="{E4A4A79D-894B-47FB-9092-7C8B9957DE4C}"/>
                </a:ext>
              </a:extLst>
            </p:cNvPr>
            <p:cNvSpPr/>
            <p:nvPr/>
          </p:nvSpPr>
          <p:spPr>
            <a:xfrm>
              <a:off x="-519856" y="1005419"/>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9" name="群組 8"/>
          <p:cNvGrpSpPr/>
          <p:nvPr/>
        </p:nvGrpSpPr>
        <p:grpSpPr>
          <a:xfrm>
            <a:off x="409602" y="4742590"/>
            <a:ext cx="11142815" cy="2072963"/>
            <a:chOff x="409602" y="3086246"/>
            <a:chExt cx="11142815" cy="2072963"/>
          </a:xfrm>
        </p:grpSpPr>
        <p:grpSp>
          <p:nvGrpSpPr>
            <p:cNvPr id="56" name="Group 30">
              <a:extLst>
                <a:ext uri="{FF2B5EF4-FFF2-40B4-BE49-F238E27FC236}">
                  <a16:creationId xmlns:a16="http://schemas.microsoft.com/office/drawing/2014/main" xmlns="" id="{E4F8B646-01FD-4627-8791-9A0559E943A6}"/>
                </a:ext>
              </a:extLst>
            </p:cNvPr>
            <p:cNvGrpSpPr>
              <a:grpSpLocks noChangeAspect="1"/>
            </p:cNvGrpSpPr>
            <p:nvPr/>
          </p:nvGrpSpPr>
          <p:grpSpPr bwMode="auto">
            <a:xfrm>
              <a:off x="5419317" y="3230971"/>
              <a:ext cx="1001875" cy="994719"/>
              <a:chOff x="907" y="586"/>
              <a:chExt cx="3357" cy="3333"/>
            </a:xfrm>
            <a:solidFill>
              <a:schemeClr val="bg1"/>
            </a:solidFill>
          </p:grpSpPr>
          <p:sp>
            <p:nvSpPr>
              <p:cNvPr id="57" name="Freeform 32">
                <a:extLst>
                  <a:ext uri="{FF2B5EF4-FFF2-40B4-BE49-F238E27FC236}">
                    <a16:creationId xmlns:a16="http://schemas.microsoft.com/office/drawing/2014/main" xmlns="" id="{1E06D36F-F3F8-41A9-9E24-44878CE188C7}"/>
                  </a:ext>
                </a:extLst>
              </p:cNvPr>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3">
                <a:extLst>
                  <a:ext uri="{FF2B5EF4-FFF2-40B4-BE49-F238E27FC236}">
                    <a16:creationId xmlns:a16="http://schemas.microsoft.com/office/drawing/2014/main" xmlns="" id="{81C669C8-1D46-4F0A-8117-8F7A58164D08}"/>
                  </a:ext>
                </a:extLst>
              </p:cNvPr>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4">
                <a:extLst>
                  <a:ext uri="{FF2B5EF4-FFF2-40B4-BE49-F238E27FC236}">
                    <a16:creationId xmlns:a16="http://schemas.microsoft.com/office/drawing/2014/main" xmlns="" id="{EAF5D21F-6B48-4A61-8232-C77A5F7DCD0C}"/>
                  </a:ext>
                </a:extLst>
              </p:cNvPr>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5">
                <a:extLst>
                  <a:ext uri="{FF2B5EF4-FFF2-40B4-BE49-F238E27FC236}">
                    <a16:creationId xmlns:a16="http://schemas.microsoft.com/office/drawing/2014/main" xmlns="" id="{E34C268A-72F1-43CA-9865-0D47F45F8B7B}"/>
                  </a:ext>
                </a:extLst>
              </p:cNvPr>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6">
                <a:extLst>
                  <a:ext uri="{FF2B5EF4-FFF2-40B4-BE49-F238E27FC236}">
                    <a16:creationId xmlns:a16="http://schemas.microsoft.com/office/drawing/2014/main" xmlns="" id="{943F48E9-0381-486A-A681-EB2D85585A4F}"/>
                  </a:ext>
                </a:extLst>
              </p:cNvPr>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7">
                <a:extLst>
                  <a:ext uri="{FF2B5EF4-FFF2-40B4-BE49-F238E27FC236}">
                    <a16:creationId xmlns:a16="http://schemas.microsoft.com/office/drawing/2014/main" xmlns="" id="{4F5EC24C-5A2B-41D3-9CE3-6A32B107FF1E}"/>
                  </a:ext>
                </a:extLst>
              </p:cNvPr>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8">
                <a:extLst>
                  <a:ext uri="{FF2B5EF4-FFF2-40B4-BE49-F238E27FC236}">
                    <a16:creationId xmlns:a16="http://schemas.microsoft.com/office/drawing/2014/main" xmlns="" id="{47E3735C-68D8-4E59-BD7D-0CB87F35112C}"/>
                  </a:ext>
                </a:extLst>
              </p:cNvPr>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9">
                <a:extLst>
                  <a:ext uri="{FF2B5EF4-FFF2-40B4-BE49-F238E27FC236}">
                    <a16:creationId xmlns:a16="http://schemas.microsoft.com/office/drawing/2014/main" xmlns="" id="{53647501-B2C9-46A0-87A9-72CAF2F289E7}"/>
                  </a:ext>
                </a:extLst>
              </p:cNvPr>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40">
                <a:extLst>
                  <a:ext uri="{FF2B5EF4-FFF2-40B4-BE49-F238E27FC236}">
                    <a16:creationId xmlns:a16="http://schemas.microsoft.com/office/drawing/2014/main" xmlns="" id="{1F0A44E6-3447-4F15-BD67-C93E6C41C28C}"/>
                  </a:ext>
                </a:extLst>
              </p:cNvPr>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1">
                <a:extLst>
                  <a:ext uri="{FF2B5EF4-FFF2-40B4-BE49-F238E27FC236}">
                    <a16:creationId xmlns:a16="http://schemas.microsoft.com/office/drawing/2014/main" xmlns="" id="{E7C31AB9-BB73-40F9-BE74-777295C01263}"/>
                  </a:ext>
                </a:extLst>
              </p:cNvPr>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pic>
          <p:nvPicPr>
            <p:cNvPr id="2" name="圖片 1"/>
            <p:cNvPicPr>
              <a:picLocks noChangeAspect="1"/>
            </p:cNvPicPr>
            <p:nvPr/>
          </p:nvPicPr>
          <p:blipFill>
            <a:blip r:embed="rId3"/>
            <a:stretch>
              <a:fillRect/>
            </a:stretch>
          </p:blipFill>
          <p:spPr>
            <a:xfrm>
              <a:off x="446267" y="4006978"/>
              <a:ext cx="11106150" cy="514350"/>
            </a:xfrm>
            <a:prstGeom prst="rect">
              <a:avLst/>
            </a:prstGeom>
          </p:spPr>
        </p:pic>
        <p:pic>
          <p:nvPicPr>
            <p:cNvPr id="4" name="圖片 3"/>
            <p:cNvPicPr>
              <a:picLocks noChangeAspect="1"/>
            </p:cNvPicPr>
            <p:nvPr/>
          </p:nvPicPr>
          <p:blipFill>
            <a:blip r:embed="rId4"/>
            <a:stretch>
              <a:fillRect/>
            </a:stretch>
          </p:blipFill>
          <p:spPr>
            <a:xfrm>
              <a:off x="409602" y="3086246"/>
              <a:ext cx="11096625" cy="466725"/>
            </a:xfrm>
            <a:prstGeom prst="rect">
              <a:avLst/>
            </a:prstGeom>
          </p:spPr>
        </p:pic>
        <p:pic>
          <p:nvPicPr>
            <p:cNvPr id="5" name="圖片 4"/>
            <p:cNvPicPr>
              <a:picLocks noChangeAspect="1"/>
            </p:cNvPicPr>
            <p:nvPr/>
          </p:nvPicPr>
          <p:blipFill>
            <a:blip r:embed="rId5"/>
            <a:stretch>
              <a:fillRect/>
            </a:stretch>
          </p:blipFill>
          <p:spPr>
            <a:xfrm>
              <a:off x="417640" y="3603044"/>
              <a:ext cx="11010900" cy="295275"/>
            </a:xfrm>
            <a:prstGeom prst="rect">
              <a:avLst/>
            </a:prstGeom>
          </p:spPr>
        </p:pic>
        <p:pic>
          <p:nvPicPr>
            <p:cNvPr id="6" name="圖片 5"/>
            <p:cNvPicPr>
              <a:picLocks noChangeAspect="1"/>
            </p:cNvPicPr>
            <p:nvPr/>
          </p:nvPicPr>
          <p:blipFill>
            <a:blip r:embed="rId6"/>
            <a:stretch>
              <a:fillRect/>
            </a:stretch>
          </p:blipFill>
          <p:spPr>
            <a:xfrm>
              <a:off x="443877" y="4437845"/>
              <a:ext cx="10839450" cy="247650"/>
            </a:xfrm>
            <a:prstGeom prst="rect">
              <a:avLst/>
            </a:prstGeom>
          </p:spPr>
        </p:pic>
        <p:pic>
          <p:nvPicPr>
            <p:cNvPr id="8" name="圖片 7"/>
            <p:cNvPicPr>
              <a:picLocks noChangeAspect="1"/>
            </p:cNvPicPr>
            <p:nvPr/>
          </p:nvPicPr>
          <p:blipFill>
            <a:blip r:embed="rId7"/>
            <a:stretch>
              <a:fillRect/>
            </a:stretch>
          </p:blipFill>
          <p:spPr>
            <a:xfrm>
              <a:off x="426681" y="4730584"/>
              <a:ext cx="11001375" cy="428625"/>
            </a:xfrm>
            <a:prstGeom prst="rect">
              <a:avLst/>
            </a:prstGeom>
          </p:spPr>
        </p:pic>
      </p:grpSp>
      <p:pic>
        <p:nvPicPr>
          <p:cNvPr id="10" name="圖片 9"/>
          <p:cNvPicPr>
            <a:picLocks noChangeAspect="1"/>
          </p:cNvPicPr>
          <p:nvPr/>
        </p:nvPicPr>
        <p:blipFill rotWithShape="1">
          <a:blip r:embed="rId8"/>
          <a:srcRect l="4134" t="34265" r="5983" b="20779"/>
          <a:stretch/>
        </p:blipFill>
        <p:spPr>
          <a:xfrm>
            <a:off x="368062" y="1845795"/>
            <a:ext cx="11694695" cy="3288633"/>
          </a:xfrm>
          <a:prstGeom prst="rect">
            <a:avLst/>
          </a:prstGeom>
        </p:spPr>
      </p:pic>
    </p:spTree>
    <p:extLst>
      <p:ext uri="{BB962C8B-B14F-4D97-AF65-F5344CB8AC3E}">
        <p14:creationId xmlns:p14="http://schemas.microsoft.com/office/powerpoint/2010/main" val="66791454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77447" y="681631"/>
            <a:ext cx="7461311" cy="461665"/>
          </a:xfrm>
          <a:prstGeom prst="rect">
            <a:avLst/>
          </a:prstGeom>
        </p:spPr>
        <p:txBody>
          <a:bodyPr wrap="square">
            <a:spAutoFit/>
          </a:bodyPr>
          <a:lstStyle/>
          <a:p>
            <a:pPr lvl="0" algn="just"/>
            <a:r>
              <a:rPr lang="zh-TW" altLang="en-US" sz="2400" b="1" dirty="0" smtClean="0">
                <a:solidFill>
                  <a:srgbClr val="FF0000"/>
                </a:solidFill>
                <a:latin typeface="微软雅黑" panose="020B0503020204020204" pitchFamily="34" charset="-122"/>
                <a:ea typeface="微软雅黑" panose="020B0503020204020204" pitchFamily="34" charset="-122"/>
              </a:rPr>
              <a:t>詞頻文字</a:t>
            </a:r>
            <a:r>
              <a:rPr lang="zh-TW" altLang="en-US" sz="2400" b="1" dirty="0">
                <a:solidFill>
                  <a:srgbClr val="FF0000"/>
                </a:solidFill>
                <a:latin typeface="微软雅黑" panose="020B0503020204020204" pitchFamily="34" charset="-122"/>
                <a:ea typeface="微软雅黑" panose="020B0503020204020204" pitchFamily="34" charset="-122"/>
              </a:rPr>
              <a:t>雲的結果</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8449814" y="119029"/>
              <a:ext cx="1202319" cy="373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34370" y="123605"/>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403273" y="123605"/>
              <a:ext cx="1295400"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初步結論</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rotWithShape="1">
          <a:blip r:embed="rId3"/>
          <a:srcRect l="3499" t="16458" r="4436" b="13125"/>
          <a:stretch/>
        </p:blipFill>
        <p:spPr>
          <a:xfrm>
            <a:off x="477447" y="1271458"/>
            <a:ext cx="11714553" cy="5151120"/>
          </a:xfrm>
          <a:prstGeom prst="rect">
            <a:avLst/>
          </a:prstGeom>
        </p:spPr>
      </p:pic>
    </p:spTree>
    <p:extLst>
      <p:ext uri="{BB962C8B-B14F-4D97-AF65-F5344CB8AC3E}">
        <p14:creationId xmlns:p14="http://schemas.microsoft.com/office/powerpoint/2010/main" val="3868983243"/>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083720"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問題討論</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27057"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20614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6698606" y="2435102"/>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2406604"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4379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8891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2284524" y="3388205"/>
            <a:ext cx="1130036" cy="369332"/>
          </a:xfrm>
          <a:prstGeom prst="rect">
            <a:avLst/>
          </a:prstGeom>
          <a:noFill/>
        </p:spPr>
        <p:txBody>
          <a:bodyPr wrap="square" rtlCol="0">
            <a:spAutoFit/>
          </a:bodyPr>
          <a:lstStyle/>
          <a:p>
            <a:pPr algn="ctr"/>
            <a:r>
              <a:rPr lang="zh-TW" altLang="en-US" b="1" dirty="0">
                <a:solidFill>
                  <a:srgbClr val="0174AB"/>
                </a:solidFill>
                <a:latin typeface="微软雅黑" panose="020B0503020204020204" pitchFamily="34" charset="-122"/>
                <a:ea typeface="微软雅黑" panose="020B0503020204020204" pitchFamily="34" charset="-122"/>
              </a:rPr>
              <a:t>依年齡層</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550171" y="3332199"/>
            <a:ext cx="1018778" cy="369332"/>
          </a:xfrm>
          <a:prstGeom prst="rect">
            <a:avLst/>
          </a:prstGeom>
          <a:noFill/>
        </p:spPr>
        <p:txBody>
          <a:bodyPr wrap="square" rtlCol="0">
            <a:spAutoFit/>
          </a:bodyPr>
          <a:lstStyle/>
          <a:p>
            <a:pPr algn="ctr"/>
            <a:r>
              <a:rPr lang="zh-TW" altLang="en-US" b="1" dirty="0">
                <a:solidFill>
                  <a:srgbClr val="0174AB"/>
                </a:solidFill>
                <a:latin typeface="微软雅黑" panose="020B0503020204020204" pitchFamily="34" charset="-122"/>
                <a:ea typeface="微软雅黑" panose="020B0503020204020204" pitchFamily="34" charset="-122"/>
              </a:rPr>
              <a:t>依性別</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6769364" y="3332199"/>
            <a:ext cx="1018778" cy="369332"/>
          </a:xfrm>
          <a:prstGeom prst="rect">
            <a:avLst/>
          </a:prstGeom>
          <a:noFill/>
        </p:spPr>
        <p:txBody>
          <a:bodyPr wrap="square" rtlCol="0">
            <a:spAutoFit/>
          </a:bodyPr>
          <a:lstStyle/>
          <a:p>
            <a:pPr algn="ctr"/>
            <a:r>
              <a:rPr lang="zh-TW" altLang="en-US" b="1" dirty="0">
                <a:solidFill>
                  <a:srgbClr val="0174AB"/>
                </a:solidFill>
                <a:latin typeface="微软雅黑" panose="020B0503020204020204" pitchFamily="34" charset="-122"/>
                <a:ea typeface="微软雅黑" panose="020B0503020204020204" pitchFamily="34" charset="-122"/>
              </a:rPr>
              <a:t>依縣市</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691498" y="3332199"/>
            <a:ext cx="1446415" cy="369332"/>
          </a:xfrm>
          <a:prstGeom prst="rect">
            <a:avLst/>
          </a:prstGeom>
          <a:noFill/>
        </p:spPr>
        <p:txBody>
          <a:bodyPr wrap="square" rtlCol="0">
            <a:spAutoFit/>
          </a:bodyPr>
          <a:lstStyle/>
          <a:p>
            <a:pPr algn="ctr"/>
            <a:r>
              <a:rPr lang="zh-TW" altLang="en-US" b="1" dirty="0">
                <a:solidFill>
                  <a:srgbClr val="0174AB"/>
                </a:solidFill>
                <a:latin typeface="微软雅黑" panose="020B0503020204020204" pitchFamily="34" charset="-122"/>
                <a:ea typeface="微软雅黑" panose="020B0503020204020204" pitchFamily="34" charset="-122"/>
              </a:rPr>
              <a:t>依討論族群</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524001"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57" name="群組 56">
            <a:extLst>
              <a:ext uri="{FF2B5EF4-FFF2-40B4-BE49-F238E27FC236}">
                <a16:creationId xmlns:a16="http://schemas.microsoft.com/office/drawing/2014/main" xmlns="" id="{C22D9C74-0D64-4405-A66D-579EA762D7C1}"/>
              </a:ext>
            </a:extLst>
          </p:cNvPr>
          <p:cNvGrpSpPr/>
          <p:nvPr/>
        </p:nvGrpSpPr>
        <p:grpSpPr>
          <a:xfrm>
            <a:off x="0" y="34060"/>
            <a:ext cx="12192000" cy="557154"/>
            <a:chOff x="2329" y="-9194"/>
            <a:chExt cx="12192000" cy="557154"/>
          </a:xfrm>
        </p:grpSpPr>
        <p:sp>
          <p:nvSpPr>
            <p:cNvPr id="58" name="矩形 57">
              <a:extLst>
                <a:ext uri="{FF2B5EF4-FFF2-40B4-BE49-F238E27FC236}">
                  <a16:creationId xmlns:a16="http://schemas.microsoft.com/office/drawing/2014/main" xmlns="" id="{BE863CC1-19B0-421D-BA8A-3FB6038F9CD5}"/>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59" name="矩形 58">
              <a:extLst>
                <a:ext uri="{FF2B5EF4-FFF2-40B4-BE49-F238E27FC236}">
                  <a16:creationId xmlns:a16="http://schemas.microsoft.com/office/drawing/2014/main" xmlns="" id="{4BCB87E9-E430-48BA-A5FE-3E8391523DE2}"/>
                </a:ext>
              </a:extLst>
            </p:cNvPr>
            <p:cNvSpPr/>
            <p:nvPr/>
          </p:nvSpPr>
          <p:spPr>
            <a:xfrm>
              <a:off x="9901564" y="89442"/>
              <a:ext cx="1422911"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62" name="文本框 12">
              <a:extLst>
                <a:ext uri="{FF2B5EF4-FFF2-40B4-BE49-F238E27FC236}">
                  <a16:creationId xmlns:a16="http://schemas.microsoft.com/office/drawing/2014/main" xmlns="" id="{9CD31316-AA93-4F27-B425-FFBF72A12EB2}"/>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18">
              <a:extLst>
                <a:ext uri="{FF2B5EF4-FFF2-40B4-BE49-F238E27FC236}">
                  <a16:creationId xmlns:a16="http://schemas.microsoft.com/office/drawing/2014/main" xmlns="" id="{CE986732-E3AC-4785-9ACB-6F97C121AEB5}"/>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6" name="文本框 23">
              <a:extLst>
                <a:ext uri="{FF2B5EF4-FFF2-40B4-BE49-F238E27FC236}">
                  <a16:creationId xmlns:a16="http://schemas.microsoft.com/office/drawing/2014/main" xmlns="" id="{A42BD350-8911-47B2-9B02-2B0D181AF73E}"/>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9" name="文本框 24">
              <a:extLst>
                <a:ext uri="{FF2B5EF4-FFF2-40B4-BE49-F238E27FC236}">
                  <a16:creationId xmlns:a16="http://schemas.microsoft.com/office/drawing/2014/main" xmlns="" id="{D2544983-BF9B-443B-A469-F52C8E1F8F4F}"/>
                </a:ext>
              </a:extLst>
            </p:cNvPr>
            <p:cNvSpPr txBox="1"/>
            <p:nvPr/>
          </p:nvSpPr>
          <p:spPr>
            <a:xfrm>
              <a:off x="4505998" y="114534"/>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2" name="文本框 25">
              <a:extLst>
                <a:ext uri="{FF2B5EF4-FFF2-40B4-BE49-F238E27FC236}">
                  <a16:creationId xmlns:a16="http://schemas.microsoft.com/office/drawing/2014/main" xmlns="" id="{892C5A0F-73B8-4DFC-B2AE-1F7503868A9A}"/>
                </a:ext>
              </a:extLst>
            </p:cNvPr>
            <p:cNvSpPr txBox="1"/>
            <p:nvPr/>
          </p:nvSpPr>
          <p:spPr>
            <a:xfrm>
              <a:off x="6305002"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3" name="文本框 28">
              <a:extLst>
                <a:ext uri="{FF2B5EF4-FFF2-40B4-BE49-F238E27FC236}">
                  <a16:creationId xmlns:a16="http://schemas.microsoft.com/office/drawing/2014/main" xmlns="" id="{997BB4A3-FDF2-44D2-BD5B-C4D8AD70218F}"/>
                </a:ext>
              </a:extLst>
            </p:cNvPr>
            <p:cNvSpPr txBox="1"/>
            <p:nvPr/>
          </p:nvSpPr>
          <p:spPr>
            <a:xfrm>
              <a:off x="8444499" y="104595"/>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29">
              <a:extLst>
                <a:ext uri="{FF2B5EF4-FFF2-40B4-BE49-F238E27FC236}">
                  <a16:creationId xmlns:a16="http://schemas.microsoft.com/office/drawing/2014/main" xmlns="" id="{62FC7D6B-4457-4A2E-A1E1-B32F7B96C560}"/>
                </a:ext>
              </a:extLst>
            </p:cNvPr>
            <p:cNvSpPr txBox="1"/>
            <p:nvPr/>
          </p:nvSpPr>
          <p:spPr>
            <a:xfrm>
              <a:off x="9949783" y="114305"/>
              <a:ext cx="1422912" cy="369332"/>
            </a:xfrm>
            <a:prstGeom prst="rect">
              <a:avLst/>
            </a:prstGeom>
            <a:noFill/>
          </p:spPr>
          <p:txBody>
            <a:bodyPr wrap="square" rtlCol="0">
              <a:spAutoFit/>
            </a:bodyPr>
            <a:lstStyle/>
            <a:p>
              <a:r>
                <a:rPr lang="zh-TW" altLang="en-US" spc="300" dirty="0">
                  <a:solidFill>
                    <a:schemeClr val="bg2">
                      <a:lumMod val="25000"/>
                    </a:schemeClr>
                  </a:solidFill>
                  <a:latin typeface="微软雅黑" panose="020B0503020204020204" pitchFamily="34" charset="-122"/>
                  <a:ea typeface="微软雅黑" panose="020B0503020204020204" pitchFamily="34" charset="-122"/>
                </a:rPr>
                <a:t>問題討論</a:t>
              </a:r>
              <a:endParaRPr lang="zh-HK" altLang="en-US" spc="30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75" name="直接连接符 30">
              <a:extLst>
                <a:ext uri="{FF2B5EF4-FFF2-40B4-BE49-F238E27FC236}">
                  <a16:creationId xmlns:a16="http://schemas.microsoft.com/office/drawing/2014/main" xmlns="" id="{2A8E67A9-D327-4804-92F6-DADEC652DCEF}"/>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31">
              <a:extLst>
                <a:ext uri="{FF2B5EF4-FFF2-40B4-BE49-F238E27FC236}">
                  <a16:creationId xmlns:a16="http://schemas.microsoft.com/office/drawing/2014/main" xmlns="" id="{1D725AEA-60D8-4A71-9FA9-1D51DB30FC06}"/>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32">
              <a:extLst>
                <a:ext uri="{FF2B5EF4-FFF2-40B4-BE49-F238E27FC236}">
                  <a16:creationId xmlns:a16="http://schemas.microsoft.com/office/drawing/2014/main" xmlns="" id="{B76C806E-3868-43EE-89ED-D1364C949247}"/>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33">
              <a:extLst>
                <a:ext uri="{FF2B5EF4-FFF2-40B4-BE49-F238E27FC236}">
                  <a16:creationId xmlns:a16="http://schemas.microsoft.com/office/drawing/2014/main" xmlns="" id="{936950A3-DE2A-4489-868C-7C7446C3FFB6}"/>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 name="爆炸: 八角 1">
            <a:extLst>
              <a:ext uri="{FF2B5EF4-FFF2-40B4-BE49-F238E27FC236}">
                <a16:creationId xmlns:a16="http://schemas.microsoft.com/office/drawing/2014/main" xmlns="" id="{4A046BAB-C9CD-42D0-9E38-960EC483A8B0}"/>
              </a:ext>
            </a:extLst>
          </p:cNvPr>
          <p:cNvSpPr/>
          <p:nvPr/>
        </p:nvSpPr>
        <p:spPr>
          <a:xfrm>
            <a:off x="3291989" y="3798890"/>
            <a:ext cx="5824737" cy="2901322"/>
          </a:xfrm>
          <a:prstGeom prst="irregularSeal1">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2400" b="1" dirty="0"/>
              <a:t>資料欄位如何取得</a:t>
            </a: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8100" y="3744659"/>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5172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2089809" y="2568507"/>
            <a:ext cx="1922824"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4174519" y="2698527"/>
            <a:ext cx="6967249"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xmlns="" id="{CD200F48-FB77-4453-871B-609FE62F9E6A}"/>
              </a:ext>
            </a:extLst>
          </p:cNvPr>
          <p:cNvGrpSpPr/>
          <p:nvPr/>
        </p:nvGrpSpPr>
        <p:grpSpPr>
          <a:xfrm>
            <a:off x="0" y="0"/>
            <a:ext cx="12192000" cy="557154"/>
            <a:chOff x="0" y="0"/>
            <a:chExt cx="12192000" cy="557154"/>
          </a:xfrm>
        </p:grpSpPr>
        <p:sp>
          <p:nvSpPr>
            <p:cNvPr id="12" name="矩形 1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605752" y="126621"/>
              <a:ext cx="2068252"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719782" y="123605"/>
              <a:ext cx="2068252" cy="369332"/>
            </a:xfrm>
            <a:prstGeom prst="rect">
              <a:avLst/>
            </a:prstGeom>
            <a:noFill/>
          </p:spPr>
          <p:txBody>
            <a:bodyPr wrap="square" rtlCol="0">
              <a:spAutoFit/>
            </a:bodyPr>
            <a:lstStyle/>
            <a:p>
              <a:r>
                <a:rPr lang="zh-TW" altLang="en-US" spc="300" dirty="0">
                  <a:solidFill>
                    <a:srgbClr val="666666"/>
                  </a:solidFill>
                  <a:latin typeface="微软雅黑" panose="020B0503020204020204" pitchFamily="34" charset="-122"/>
                  <a:ea typeface="微软雅黑" panose="020B0503020204020204" pitchFamily="34" charset="-122"/>
                </a:rPr>
                <a:t>研究動機及目的</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834681" y="123605"/>
              <a:ext cx="169615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資料集描述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10058278" y="5461674"/>
            <a:ext cx="1439862" cy="2215991"/>
          </a:xfrm>
          <a:prstGeom prst="rect">
            <a:avLst/>
          </a:prstGeom>
          <a:noFill/>
        </p:spPr>
        <p:txBody>
          <a:bodyPr wrap="square" rtlCol="0">
            <a:spAutoFit/>
          </a:bodyPr>
          <a:lstStyle/>
          <a:p>
            <a:r>
              <a:rPr lang="zh-TW" altLang="en-US" sz="13800" dirty="0">
                <a:solidFill>
                  <a:srgbClr val="92D14F"/>
                </a:solidFill>
                <a:latin typeface="Adobe 仿宋 Std R" panose="02020400000000000000" pitchFamily="18" charset="-122"/>
                <a:ea typeface="Adobe 仿宋 Std R" panose="02020400000000000000" pitchFamily="18" charset="-122"/>
              </a:rPr>
              <a:t> </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18" name="矩形 17"/>
          <p:cNvSpPr/>
          <p:nvPr/>
        </p:nvSpPr>
        <p:spPr>
          <a:xfrm>
            <a:off x="415617" y="1873247"/>
            <a:ext cx="11471583" cy="2677656"/>
          </a:xfrm>
          <a:prstGeom prst="rect">
            <a:avLst/>
          </a:prstGeom>
        </p:spPr>
        <p:txBody>
          <a:bodyPr wrap="square">
            <a:spAutoFit/>
          </a:bodyPr>
          <a:lstStyle/>
          <a:p>
            <a:pPr lvl="0" algn="just"/>
            <a:r>
              <a:rPr lang="zh-TW" altLang="en-US" sz="2400" dirty="0">
                <a:solidFill>
                  <a:srgbClr val="666666"/>
                </a:solidFill>
                <a:latin typeface="微软雅黑" panose="020B0503020204020204" pitchFamily="34" charset="-122"/>
                <a:ea typeface="微软雅黑" panose="020B0503020204020204" pitchFamily="34" charset="-122"/>
              </a:rPr>
              <a:t>隨著資訊科技的普及，電腦與手機已經成為我們日常生活的一部分，各種程式開發無所不在，塑造了今日的數位世界，未來也將繼續在人類的生活中扮演關鍵角色。程式語言儼然已成為新一代的讀寫能力，誠如比爾蓋茲就認為程式教育是「每個學生都應該學習的 </a:t>
            </a:r>
            <a:r>
              <a:rPr lang="en-US" altLang="zh-TW" sz="2400" dirty="0">
                <a:solidFill>
                  <a:srgbClr val="666666"/>
                </a:solidFill>
                <a:latin typeface="微软雅黑" panose="020B0503020204020204" pitchFamily="34" charset="-122"/>
                <a:ea typeface="微软雅黑" panose="020B0503020204020204" pitchFamily="34" charset="-122"/>
              </a:rPr>
              <a:t>21 </a:t>
            </a:r>
            <a:r>
              <a:rPr lang="zh-TW" altLang="en-US" sz="2400" dirty="0">
                <a:solidFill>
                  <a:srgbClr val="666666"/>
                </a:solidFill>
                <a:latin typeface="微软雅黑" panose="020B0503020204020204" pitchFamily="34" charset="-122"/>
                <a:ea typeface="微软雅黑" panose="020B0503020204020204" pitchFamily="34" charset="-122"/>
              </a:rPr>
              <a:t>世紀的基本技能」。在這波「全民寫程式」的熱潮下，英國、美國、法國、韓國、丹麥及愛沙尼亞等將近</a:t>
            </a:r>
            <a:r>
              <a:rPr lang="en-US" altLang="zh-TW" sz="2400" dirty="0">
                <a:solidFill>
                  <a:srgbClr val="666666"/>
                </a:solidFill>
                <a:latin typeface="微软雅黑" panose="020B0503020204020204" pitchFamily="34" charset="-122"/>
                <a:ea typeface="微软雅黑" panose="020B0503020204020204" pitchFamily="34" charset="-122"/>
              </a:rPr>
              <a:t>30 </a:t>
            </a:r>
            <a:r>
              <a:rPr lang="zh-TW" altLang="en-US" sz="2400" dirty="0">
                <a:solidFill>
                  <a:srgbClr val="666666"/>
                </a:solidFill>
                <a:latin typeface="微软雅黑" panose="020B0503020204020204" pitchFamily="34" charset="-122"/>
                <a:ea typeface="微软雅黑" panose="020B0503020204020204" pitchFamily="34" charset="-122"/>
              </a:rPr>
              <a:t>個國家已明確訂出教育政策，希冀國民從小加強資訊素養，培養孩子解決問題、創造、勇於接受挑戰等能力，俾做好掌握數位生活的準備，以厚實國家整體的創新與競爭力。</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324853" y="5576774"/>
            <a:ext cx="11471581" cy="1200329"/>
          </a:xfrm>
          <a:prstGeom prst="rect">
            <a:avLst/>
          </a:prstGeom>
        </p:spPr>
        <p:txBody>
          <a:bodyPr wrap="square">
            <a:spAutoFit/>
          </a:bodyPr>
          <a:lstStyle/>
          <a:p>
            <a:pPr lvl="0" algn="just"/>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針對程式教育、資訊素養及科技素養</a:t>
            </a:r>
            <a:r>
              <a:rPr lang="zh-TW" altLang="en-US" sz="2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這三</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個議題</a:t>
            </a:r>
            <a:r>
              <a:rPr lang="zh-TW" altLang="en-US" sz="2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，廠商</a:t>
            </a:r>
            <a:r>
              <a:rPr lang="en-US" altLang="zh-TW" sz="2400" dirty="0" err="1"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iGroup</a:t>
            </a:r>
            <a:r>
              <a:rPr lang="zh-TW" altLang="en-US" sz="2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提到希望對</a:t>
            </a:r>
            <a:r>
              <a:rPr lang="en-US" altLang="zh-TW" sz="2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K12</a:t>
            </a:r>
            <a:r>
              <a:rPr lang="zh-TW" altLang="en-US" sz="2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家長</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及教師進行分析，包括；上課模式的偏好</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實體或線上</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、課程類型偏好</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(Low code</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No code</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Coding)</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、對象、教材、時程、痛點、管理、社群媒體討論的重點及數量。</a:t>
            </a:r>
            <a:r>
              <a:rPr lang="zh-HK" altLang="zh-HK"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3CBE18EC-262F-437E-952D-BC61E018663D}"/>
              </a:ext>
            </a:extLst>
          </p:cNvPr>
          <p:cNvSpPr/>
          <p:nvPr/>
        </p:nvSpPr>
        <p:spPr>
          <a:xfrm>
            <a:off x="415617" y="890336"/>
            <a:ext cx="2665447" cy="70388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spc="300" dirty="0">
                <a:latin typeface="微软雅黑" panose="020B0503020204020204" pitchFamily="34" charset="-122"/>
                <a:ea typeface="微软雅黑" panose="020B0503020204020204" pitchFamily="34" charset="-122"/>
              </a:rPr>
              <a:t>研究動機</a:t>
            </a:r>
            <a:endParaRPr lang="zh-HK" altLang="en-US" b="1" spc="3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xmlns="" id="{7E606F61-2979-4254-A399-17D2FA14C72B}"/>
              </a:ext>
            </a:extLst>
          </p:cNvPr>
          <p:cNvSpPr/>
          <p:nvPr/>
        </p:nvSpPr>
        <p:spPr>
          <a:xfrm>
            <a:off x="415617" y="4659260"/>
            <a:ext cx="2665447" cy="70388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spc="300" dirty="0">
                <a:latin typeface="微软雅黑" panose="020B0503020204020204" pitchFamily="34" charset="-122"/>
                <a:ea typeface="微软雅黑" panose="020B0503020204020204" pitchFamily="34" charset="-122"/>
              </a:rPr>
              <a:t>研究目的</a:t>
            </a:r>
            <a:endParaRPr lang="zh-HK" altLang="en-US"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2201154" y="2598325"/>
            <a:ext cx="7789691"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資料集描述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773190" y="156050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4034312" y="1802926"/>
            <a:ext cx="5548012" cy="1015663"/>
          </a:xfrm>
          <a:prstGeom prst="rect">
            <a:avLst/>
          </a:prstGeom>
        </p:spPr>
        <p:txBody>
          <a:bodyPr wrap="square">
            <a:spAutoFit/>
          </a:bodyPr>
          <a:lstStyle/>
          <a:p>
            <a:pPr lvl="0" algn="just"/>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PTT:</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親子版</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(Baby Mother)</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、教師版</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(Teacher)</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、求職版</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(job</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Tech</a:t>
            </a:r>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Job</a:t>
            </a:r>
            <a:r>
              <a:rPr lang="en-US" altLang="zh-TW"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p>
          <a:p>
            <a:pPr lvl="0"/>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期間</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HK" altLang="zh-HK"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2020/01/01~2021/11/15</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4034310" y="3025622"/>
            <a:ext cx="7438219" cy="707886"/>
          </a:xfrm>
          <a:prstGeom prst="rect">
            <a:avLst/>
          </a:prstGeom>
        </p:spPr>
        <p:txBody>
          <a:bodyPr wrap="square">
            <a:spAutoFit/>
          </a:bodyPr>
          <a:lstStyle/>
          <a:p>
            <a:pPr lvl="0" algn="just"/>
            <a:r>
              <a:rPr lang="en-US" altLang="zh-HK" sz="2000" dirty="0" err="1" smtClean="0">
                <a:solidFill>
                  <a:srgbClr val="92D14F"/>
                </a:solidFill>
                <a:latin typeface="微软雅黑" panose="020B0503020204020204" pitchFamily="34" charset="-122"/>
                <a:ea typeface="微软雅黑" panose="020B0503020204020204" pitchFamily="34" charset="-122"/>
              </a:rPr>
              <a:t>Dcard</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HK" sz="2000" dirty="0" smtClean="0">
                <a:solidFill>
                  <a:srgbClr val="92D14F"/>
                </a:solidFill>
                <a:latin typeface="微软雅黑" panose="020B0503020204020204" pitchFamily="34" charset="-122"/>
                <a:ea typeface="微软雅黑" panose="020B0503020204020204" pitchFamily="34" charset="-122"/>
              </a:rPr>
              <a:t>:</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smtClean="0">
                <a:solidFill>
                  <a:srgbClr val="92D14F"/>
                </a:solidFill>
                <a:latin typeface="微软雅黑" panose="020B0503020204020204" pitchFamily="34" charset="-122"/>
                <a:ea typeface="微软雅黑" panose="020B0503020204020204" pitchFamily="34" charset="-122"/>
              </a:rPr>
              <a:t>talk,</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smtClean="0">
                <a:solidFill>
                  <a:srgbClr val="92D14F"/>
                </a:solidFill>
                <a:latin typeface="微软雅黑" panose="020B0503020204020204" pitchFamily="34" charset="-122"/>
                <a:ea typeface="微软雅黑" panose="020B0503020204020204" pitchFamily="34" charset="-122"/>
              </a:rPr>
              <a:t>exam,</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smtClean="0">
                <a:solidFill>
                  <a:srgbClr val="92D14F"/>
                </a:solidFill>
                <a:latin typeface="微软雅黑" panose="020B0503020204020204" pitchFamily="34" charset="-122"/>
                <a:ea typeface="微软雅黑" panose="020B0503020204020204" pitchFamily="34" charset="-122"/>
              </a:rPr>
              <a:t>job,</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err="1" smtClean="0">
                <a:solidFill>
                  <a:srgbClr val="92D14F"/>
                </a:solidFill>
                <a:latin typeface="微软雅黑" panose="020B0503020204020204" pitchFamily="34" charset="-122"/>
                <a:ea typeface="微软雅黑" panose="020B0503020204020204" pitchFamily="34" charset="-122"/>
              </a:rPr>
              <a:t>graduate_school</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smtClean="0">
                <a:solidFill>
                  <a:srgbClr val="92D14F"/>
                </a:solidFill>
                <a:latin typeface="微软雅黑" panose="020B0503020204020204" pitchFamily="34" charset="-122"/>
                <a:ea typeface="微软雅黑" panose="020B0503020204020204" pitchFamily="34" charset="-122"/>
              </a:rPr>
              <a:t>,</a:t>
            </a:r>
            <a:r>
              <a:rPr lang="en-US" altLang="zh-TW" sz="2000" dirty="0" err="1" smtClean="0">
                <a:solidFill>
                  <a:srgbClr val="92D14F"/>
                </a:solidFill>
                <a:latin typeface="微软雅黑" panose="020B0503020204020204" pitchFamily="34" charset="-122"/>
                <a:ea typeface="微软雅黑" panose="020B0503020204020204" pitchFamily="34" charset="-122"/>
              </a:rPr>
              <a:t>nsysu</a:t>
            </a:r>
            <a:r>
              <a:rPr lang="en-US" altLang="zh-TW" sz="2000" dirty="0" smtClean="0">
                <a:solidFill>
                  <a:srgbClr val="92D14F"/>
                </a:solidFill>
                <a:latin typeface="微软雅黑" panose="020B0503020204020204" pitchFamily="34" charset="-122"/>
                <a:ea typeface="微软雅黑" panose="020B0503020204020204" pitchFamily="34" charset="-122"/>
              </a:rPr>
              <a:t>,</a:t>
            </a:r>
            <a:r>
              <a:rPr lang="zh-TW" altLang="en-US" sz="2000" dirty="0" smtClean="0">
                <a:solidFill>
                  <a:srgbClr val="92D14F"/>
                </a:solidFill>
                <a:latin typeface="微软雅黑" panose="020B0503020204020204" pitchFamily="34" charset="-122"/>
                <a:ea typeface="微软雅黑" panose="020B0503020204020204" pitchFamily="34" charset="-122"/>
              </a:rPr>
              <a:t> </a:t>
            </a:r>
            <a:r>
              <a:rPr lang="en-US" altLang="zh-TW" sz="2000" dirty="0" smtClean="0">
                <a:solidFill>
                  <a:srgbClr val="92D14F"/>
                </a:solidFill>
                <a:latin typeface="微软雅黑" panose="020B0503020204020204" pitchFamily="34" charset="-122"/>
                <a:ea typeface="微软雅黑" panose="020B0503020204020204" pitchFamily="34" charset="-122"/>
              </a:rPr>
              <a:t>trending</a:t>
            </a:r>
            <a:endParaRPr lang="en-US" altLang="zh-TW" sz="2000" dirty="0">
              <a:solidFill>
                <a:srgbClr val="92D14F"/>
              </a:solidFill>
              <a:latin typeface="微软雅黑" panose="020B0503020204020204" pitchFamily="34" charset="-122"/>
              <a:ea typeface="微软雅黑" panose="020B0503020204020204" pitchFamily="34" charset="-122"/>
            </a:endParaRPr>
          </a:p>
          <a:p>
            <a:pPr algn="just"/>
            <a:r>
              <a:rPr lang="zh-TW" altLang="en-US" sz="20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期間</a:t>
            </a:r>
            <a:r>
              <a:rPr lang="en-US" altLang="zh-TW" sz="20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a:t>
            </a:r>
            <a:r>
              <a:rPr lang="zh-HK" altLang="zh-HK" sz="20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20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2020/01/01~2021/11/15</a:t>
            </a:r>
            <a:endParaRPr lang="zh-HK" altLang="zh-HK" sz="20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773190" y="284454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4034310" y="4292417"/>
            <a:ext cx="6864061" cy="2246769"/>
          </a:xfrm>
          <a:prstGeom prst="rect">
            <a:avLst/>
          </a:prstGeom>
        </p:spPr>
        <p:txBody>
          <a:bodyPr wrap="square">
            <a:spAutoFit/>
          </a:bodyPr>
          <a:lstStyle/>
          <a:p>
            <a:pPr lvl="0" algn="just"/>
            <a:r>
              <a:rPr lang="zh-TW" altLang="en-US" sz="2000" dirty="0">
                <a:solidFill>
                  <a:srgbClr val="666666"/>
                </a:solidFill>
                <a:latin typeface="微软雅黑" panose="020B0503020204020204" pitchFamily="34" charset="-122"/>
                <a:ea typeface="微软雅黑" panose="020B0503020204020204" pitchFamily="34" charset="-122"/>
              </a:rPr>
              <a:t>工作流程平台上各新聞媒體爬蟲</a:t>
            </a:r>
            <a:endParaRPr lang="en-US" altLang="zh-TW" sz="2000" dirty="0">
              <a:solidFill>
                <a:srgbClr val="666666"/>
              </a:solidFill>
              <a:latin typeface="微软雅黑" panose="020B0503020204020204" pitchFamily="34" charset="-122"/>
              <a:ea typeface="微软雅黑" panose="020B0503020204020204" pitchFamily="34" charset="-122"/>
            </a:endParaRP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中時爬蟲</a:t>
            </a:r>
            <a:r>
              <a:rPr lang="en-US" altLang="zh-TW" sz="2000" dirty="0">
                <a:solidFill>
                  <a:srgbClr val="666666"/>
                </a:solidFill>
                <a:latin typeface="微软雅黑" panose="020B0503020204020204" pitchFamily="34" charset="-122"/>
                <a:ea typeface="微软雅黑" panose="020B0503020204020204" pitchFamily="34" charset="-122"/>
              </a:rPr>
              <a:t>:opinion</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technology</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err="1">
                <a:solidFill>
                  <a:srgbClr val="666666"/>
                </a:solidFill>
                <a:latin typeface="微软雅黑" panose="020B0503020204020204" pitchFamily="34" charset="-122"/>
                <a:ea typeface="微软雅黑" panose="020B0503020204020204" pitchFamily="34" charset="-122"/>
              </a:rPr>
              <a:t>hottopic</a:t>
            </a:r>
            <a:endParaRPr lang="en-US" altLang="zh-TW" sz="2000" dirty="0">
              <a:solidFill>
                <a:srgbClr val="666666"/>
              </a:solidFill>
              <a:latin typeface="微软雅黑" panose="020B0503020204020204" pitchFamily="34" charset="-122"/>
              <a:ea typeface="微软雅黑" panose="020B0503020204020204" pitchFamily="34" charset="-122"/>
            </a:endParaRP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蘋果日報爬蟲</a:t>
            </a:r>
            <a:r>
              <a:rPr lang="en-US" altLang="zh-TW" sz="2000" dirty="0">
                <a:solidFill>
                  <a:srgbClr val="666666"/>
                </a:solidFill>
                <a:latin typeface="微软雅黑" panose="020B0503020204020204" pitchFamily="34" charset="-122"/>
                <a:ea typeface="微软雅黑" panose="020B0503020204020204" pitchFamily="34" charset="-122"/>
              </a:rPr>
              <a:t>:forum</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life</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local</a:t>
            </a: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東森新聞爬蟲</a:t>
            </a:r>
            <a:r>
              <a:rPr lang="en-US" altLang="zh-TW" sz="2000" dirty="0">
                <a:solidFill>
                  <a:srgbClr val="666666"/>
                </a:solidFill>
                <a:latin typeface="微软雅黑" panose="020B0503020204020204" pitchFamily="34" charset="-122"/>
                <a:ea typeface="微软雅黑" panose="020B0503020204020204" pitchFamily="34" charset="-122"/>
              </a:rPr>
              <a:t>:business</a:t>
            </a: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聯合新聞爬蟲</a:t>
            </a:r>
            <a:r>
              <a:rPr lang="en-US" altLang="zh-TW" sz="2000" dirty="0">
                <a:solidFill>
                  <a:srgbClr val="666666"/>
                </a:solidFill>
                <a:latin typeface="微软雅黑" panose="020B0503020204020204" pitchFamily="34" charset="-122"/>
                <a:ea typeface="微软雅黑" panose="020B0503020204020204" pitchFamily="34" charset="-122"/>
              </a:rPr>
              <a:t>:comment</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digit</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education</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local</a:t>
            </a:r>
          </a:p>
          <a:p>
            <a:pPr algn="just"/>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期間</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HK" altLang="zh-HK"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2020/01/01~2021/11/15</a:t>
            </a:r>
            <a:endParaRPr lang="zh-HK" altLang="zh-HK" sz="20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773190" y="412858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8" name="矩形 27"/>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912703" y="649634"/>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xmlns="" id="{B590CA25-7448-413F-8125-FE1B77459012}"/>
              </a:ext>
            </a:extLst>
          </p:cNvPr>
          <p:cNvGrpSpPr/>
          <p:nvPr/>
        </p:nvGrpSpPr>
        <p:grpSpPr>
          <a:xfrm>
            <a:off x="2329" y="-3685"/>
            <a:ext cx="12192000" cy="557154"/>
            <a:chOff x="2329" y="-9194"/>
            <a:chExt cx="12192000" cy="557154"/>
          </a:xfrm>
        </p:grpSpPr>
        <p:sp>
          <p:nvSpPr>
            <p:cNvPr id="22" name="矩形 21">
              <a:extLst>
                <a:ext uri="{FF2B5EF4-FFF2-40B4-BE49-F238E27FC236}">
                  <a16:creationId xmlns:a16="http://schemas.microsoft.com/office/drawing/2014/main" xmlns="" id="{74A4E8FA-C8D8-4FC4-A84F-B786125ABF13}"/>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3" name="矩形 22">
              <a:extLst>
                <a:ext uri="{FF2B5EF4-FFF2-40B4-BE49-F238E27FC236}">
                  <a16:creationId xmlns:a16="http://schemas.microsoft.com/office/drawing/2014/main" xmlns="" id="{344A40E9-E7C3-47BE-904F-641552CB055A}"/>
                </a:ext>
              </a:extLst>
            </p:cNvPr>
            <p:cNvSpPr/>
            <p:nvPr/>
          </p:nvSpPr>
          <p:spPr>
            <a:xfrm>
              <a:off x="2892957" y="127837"/>
              <a:ext cx="1431235"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4" name="文本框 12">
              <a:extLst>
                <a:ext uri="{FF2B5EF4-FFF2-40B4-BE49-F238E27FC236}">
                  <a16:creationId xmlns:a16="http://schemas.microsoft.com/office/drawing/2014/main" xmlns="" id="{FDD861E4-ECF1-4028-844E-4463D86D0E2C}"/>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18">
              <a:extLst>
                <a:ext uri="{FF2B5EF4-FFF2-40B4-BE49-F238E27FC236}">
                  <a16:creationId xmlns:a16="http://schemas.microsoft.com/office/drawing/2014/main" xmlns="" id="{07A2CA56-11A6-473C-8340-CE60C74A7C71}"/>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3">
              <a:extLst>
                <a:ext uri="{FF2B5EF4-FFF2-40B4-BE49-F238E27FC236}">
                  <a16:creationId xmlns:a16="http://schemas.microsoft.com/office/drawing/2014/main" xmlns="" id="{359C06ED-17D9-43E5-9F7A-82A6061B0D6A}"/>
                </a:ext>
              </a:extLst>
            </p:cNvPr>
            <p:cNvSpPr txBox="1"/>
            <p:nvPr/>
          </p:nvSpPr>
          <p:spPr>
            <a:xfrm>
              <a:off x="2882886" y="118523"/>
              <a:ext cx="1529290"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文本框 24">
              <a:extLst>
                <a:ext uri="{FF2B5EF4-FFF2-40B4-BE49-F238E27FC236}">
                  <a16:creationId xmlns:a16="http://schemas.microsoft.com/office/drawing/2014/main" xmlns="" id="{1CEFB37B-173D-4DC2-972F-2F9C857EBF22}"/>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xmlns="" id="{12300C36-3BBB-4049-8DB0-46D34010A979}"/>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28">
              <a:extLst>
                <a:ext uri="{FF2B5EF4-FFF2-40B4-BE49-F238E27FC236}">
                  <a16:creationId xmlns:a16="http://schemas.microsoft.com/office/drawing/2014/main" xmlns="" id="{F0C37B5A-5194-4680-AE8B-5A846540F2EF}"/>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2" name="文本框 29">
              <a:extLst>
                <a:ext uri="{FF2B5EF4-FFF2-40B4-BE49-F238E27FC236}">
                  <a16:creationId xmlns:a16="http://schemas.microsoft.com/office/drawing/2014/main" xmlns="" id="{9697B327-0443-4E71-8BD7-329F4A86933B}"/>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a:extLst>
                <a:ext uri="{FF2B5EF4-FFF2-40B4-BE49-F238E27FC236}">
                  <a16:creationId xmlns:a16="http://schemas.microsoft.com/office/drawing/2014/main" xmlns="" id="{C78C6A2E-CBA8-4070-BCD3-23C41105C038}"/>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xmlns="" id="{584DFEC8-CD8A-462E-9591-526035B19A06}"/>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2">
              <a:extLst>
                <a:ext uri="{FF2B5EF4-FFF2-40B4-BE49-F238E27FC236}">
                  <a16:creationId xmlns:a16="http://schemas.microsoft.com/office/drawing/2014/main" xmlns="" id="{80D194D6-26BD-494C-A716-8E08225232F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3">
              <a:extLst>
                <a:ext uri="{FF2B5EF4-FFF2-40B4-BE49-F238E27FC236}">
                  <a16:creationId xmlns:a16="http://schemas.microsoft.com/office/drawing/2014/main" xmlns="" id="{E45682DD-A584-40C8-B7E1-5215343ADC7C}"/>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773190" y="156050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4034312" y="1802926"/>
            <a:ext cx="6359368" cy="1015663"/>
          </a:xfrm>
          <a:prstGeom prst="rect">
            <a:avLst/>
          </a:prstGeom>
        </p:spPr>
        <p:txBody>
          <a:bodyPr wrap="square">
            <a:spAutoFit/>
          </a:bodyPr>
          <a:lstStyle/>
          <a:p>
            <a:pPr lvl="0" algn="just"/>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PTT</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八卦版</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(Gossiping)</a:t>
            </a:r>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、教師和實習教師版</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Teacher</a:t>
            </a:r>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000" dirty="0" err="1"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StudyTeacher</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、求職版</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(Soft job</a:t>
            </a:r>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en-US" altLang="zh-TW" sz="2000" dirty="0" err="1">
                <a:solidFill>
                  <a:srgbClr val="666666"/>
                </a:solidFill>
                <a:latin typeface="微软雅黑" panose="020B0503020204020204" pitchFamily="34" charset="-122"/>
                <a:ea typeface="微软雅黑" panose="020B0503020204020204" pitchFamily="34" charset="-122"/>
                <a:cs typeface="Arial" panose="020B0604020202020204" pitchFamily="34" charset="0"/>
              </a:rPr>
              <a:t>Tech_Job</a:t>
            </a:r>
            <a:r>
              <a:rPr lang="en-US" altLang="zh-TW"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p>
          <a:p>
            <a:pPr lvl="0"/>
            <a:r>
              <a:rPr lang="zh-TW" altLang="en-US"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期間</a:t>
            </a:r>
            <a:r>
              <a:rPr lang="en-US" altLang="zh-TW"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HK" altLang="zh-HK" sz="20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2019/01/01~2019/12/31</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4034310" y="3025622"/>
            <a:ext cx="7438219" cy="707886"/>
          </a:xfrm>
          <a:prstGeom prst="rect">
            <a:avLst/>
          </a:prstGeom>
        </p:spPr>
        <p:txBody>
          <a:bodyPr wrap="square">
            <a:spAutoFit/>
          </a:bodyPr>
          <a:lstStyle/>
          <a:p>
            <a:pPr lvl="0" algn="just"/>
            <a:r>
              <a:rPr lang="en-US" altLang="zh-HK" sz="2000" dirty="0" err="1" smtClean="0">
                <a:solidFill>
                  <a:srgbClr val="92D14F"/>
                </a:solidFill>
                <a:latin typeface="微软雅黑" panose="020B0503020204020204" pitchFamily="34" charset="-122"/>
                <a:ea typeface="微软雅黑" panose="020B0503020204020204" pitchFamily="34" charset="-122"/>
              </a:rPr>
              <a:t>Dcard</a:t>
            </a:r>
            <a:r>
              <a:rPr lang="zh-TW" altLang="en-US" sz="2000" dirty="0">
                <a:solidFill>
                  <a:srgbClr val="92D14F"/>
                </a:solidFill>
                <a:latin typeface="微软雅黑" panose="020B0503020204020204" pitchFamily="34" charset="-122"/>
                <a:ea typeface="微软雅黑" panose="020B0503020204020204" pitchFamily="34" charset="-122"/>
              </a:rPr>
              <a:t>和蘋果日報因為在工作流程系統一直出現起始時間無資料的</a:t>
            </a:r>
            <a:r>
              <a:rPr lang="zh-TW" altLang="en-US" sz="2000" dirty="0" smtClean="0">
                <a:solidFill>
                  <a:srgbClr val="92D14F"/>
                </a:solidFill>
                <a:latin typeface="微软雅黑" panose="020B0503020204020204" pitchFamily="34" charset="-122"/>
                <a:ea typeface="微软雅黑" panose="020B0503020204020204" pitchFamily="34" charset="-122"/>
              </a:rPr>
              <a:t>錯誤，故取消加入。</a:t>
            </a:r>
            <a:endParaRPr lang="zh-HK" altLang="zh-HK" sz="20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773190" y="284454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4034310" y="4292417"/>
            <a:ext cx="6864061" cy="1938992"/>
          </a:xfrm>
          <a:prstGeom prst="rect">
            <a:avLst/>
          </a:prstGeom>
        </p:spPr>
        <p:txBody>
          <a:bodyPr wrap="square">
            <a:spAutoFit/>
          </a:bodyPr>
          <a:lstStyle/>
          <a:p>
            <a:pPr lvl="0" algn="just"/>
            <a:r>
              <a:rPr lang="zh-TW" altLang="en-US" sz="2000" dirty="0">
                <a:solidFill>
                  <a:srgbClr val="666666"/>
                </a:solidFill>
                <a:latin typeface="微软雅黑" panose="020B0503020204020204" pitchFamily="34" charset="-122"/>
                <a:ea typeface="微软雅黑" panose="020B0503020204020204" pitchFamily="34" charset="-122"/>
              </a:rPr>
              <a:t>工作流程平台上各新聞媒體爬蟲</a:t>
            </a:r>
            <a:endParaRPr lang="en-US" altLang="zh-TW" sz="2000" dirty="0">
              <a:solidFill>
                <a:srgbClr val="666666"/>
              </a:solidFill>
              <a:latin typeface="微软雅黑" panose="020B0503020204020204" pitchFamily="34" charset="-122"/>
              <a:ea typeface="微软雅黑" panose="020B0503020204020204" pitchFamily="34" charset="-122"/>
            </a:endParaRP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中時爬蟲</a:t>
            </a:r>
            <a:r>
              <a:rPr lang="en-US" altLang="zh-TW" sz="2000" dirty="0">
                <a:solidFill>
                  <a:srgbClr val="666666"/>
                </a:solidFill>
                <a:latin typeface="微软雅黑" panose="020B0503020204020204" pitchFamily="34" charset="-122"/>
                <a:ea typeface="微软雅黑" panose="020B0503020204020204" pitchFamily="34" charset="-122"/>
              </a:rPr>
              <a:t>:opinion</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technology</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err="1">
                <a:solidFill>
                  <a:srgbClr val="666666"/>
                </a:solidFill>
                <a:latin typeface="微软雅黑" panose="020B0503020204020204" pitchFamily="34" charset="-122"/>
                <a:ea typeface="微软雅黑" panose="020B0503020204020204" pitchFamily="34" charset="-122"/>
              </a:rPr>
              <a:t>hottopic</a:t>
            </a:r>
            <a:endParaRPr lang="en-US" altLang="zh-TW" sz="2000" dirty="0">
              <a:solidFill>
                <a:srgbClr val="666666"/>
              </a:solidFill>
              <a:latin typeface="微软雅黑" panose="020B0503020204020204" pitchFamily="34" charset="-122"/>
              <a:ea typeface="微软雅黑" panose="020B0503020204020204" pitchFamily="34" charset="-122"/>
            </a:endParaRPr>
          </a:p>
          <a:p>
            <a:pPr marL="342900" lvl="0" indent="-342900" algn="just">
              <a:buFont typeface="Arial" panose="020B0604020202020204" pitchFamily="34" charset="0"/>
              <a:buChar char="•"/>
            </a:pPr>
            <a:r>
              <a:rPr lang="zh-TW" altLang="en-US" sz="2000" dirty="0" smtClean="0">
                <a:solidFill>
                  <a:srgbClr val="666666"/>
                </a:solidFill>
                <a:latin typeface="微软雅黑" panose="020B0503020204020204" pitchFamily="34" charset="-122"/>
                <a:ea typeface="微软雅黑" panose="020B0503020204020204" pitchFamily="34" charset="-122"/>
              </a:rPr>
              <a:t>東森</a:t>
            </a:r>
            <a:r>
              <a:rPr lang="zh-TW" altLang="en-US" sz="2000" dirty="0">
                <a:solidFill>
                  <a:srgbClr val="666666"/>
                </a:solidFill>
                <a:latin typeface="微软雅黑" panose="020B0503020204020204" pitchFamily="34" charset="-122"/>
                <a:ea typeface="微软雅黑" panose="020B0503020204020204" pitchFamily="34" charset="-122"/>
              </a:rPr>
              <a:t>新聞爬蟲</a:t>
            </a:r>
            <a:r>
              <a:rPr lang="en-US" altLang="zh-TW" sz="2000" dirty="0" smtClean="0">
                <a:solidFill>
                  <a:srgbClr val="666666"/>
                </a:solidFill>
                <a:latin typeface="微软雅黑" panose="020B0503020204020204" pitchFamily="34" charset="-122"/>
                <a:ea typeface="微软雅黑" panose="020B0503020204020204" pitchFamily="34" charset="-122"/>
              </a:rPr>
              <a:t>:living</a:t>
            </a:r>
            <a:endParaRPr lang="en-US" altLang="zh-TW" sz="2000" dirty="0">
              <a:solidFill>
                <a:srgbClr val="666666"/>
              </a:solidFill>
              <a:latin typeface="微软雅黑" panose="020B0503020204020204" pitchFamily="34" charset="-122"/>
              <a:ea typeface="微软雅黑" panose="020B0503020204020204" pitchFamily="34" charset="-122"/>
            </a:endParaRPr>
          </a:p>
          <a:p>
            <a:pPr marL="342900" lvl="0" indent="-342900" algn="just">
              <a:buFont typeface="Arial" panose="020B0604020202020204" pitchFamily="34" charset="0"/>
              <a:buChar char="•"/>
            </a:pPr>
            <a:r>
              <a:rPr lang="zh-TW" altLang="en-US" sz="2000" dirty="0">
                <a:solidFill>
                  <a:srgbClr val="666666"/>
                </a:solidFill>
                <a:latin typeface="微软雅黑" panose="020B0503020204020204" pitchFamily="34" charset="-122"/>
                <a:ea typeface="微软雅黑" panose="020B0503020204020204" pitchFamily="34" charset="-122"/>
              </a:rPr>
              <a:t>聯合新聞爬蟲</a:t>
            </a:r>
            <a:r>
              <a:rPr lang="en-US" altLang="zh-TW" sz="2000" dirty="0">
                <a:solidFill>
                  <a:srgbClr val="666666"/>
                </a:solidFill>
                <a:latin typeface="微软雅黑" panose="020B0503020204020204" pitchFamily="34" charset="-122"/>
                <a:ea typeface="微软雅黑" panose="020B0503020204020204" pitchFamily="34" charset="-122"/>
              </a:rPr>
              <a:t>:comment</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digit</a:t>
            </a:r>
            <a:r>
              <a:rPr lang="zh-TW" altLang="en-US" sz="2000" dirty="0">
                <a:solidFill>
                  <a:srgbClr val="666666"/>
                </a:solidFill>
                <a:latin typeface="微软雅黑" panose="020B0503020204020204" pitchFamily="34" charset="-122"/>
                <a:ea typeface="微软雅黑" panose="020B0503020204020204" pitchFamily="34" charset="-122"/>
              </a:rPr>
              <a:t>、</a:t>
            </a:r>
            <a:r>
              <a:rPr lang="en-US" altLang="zh-TW" sz="2000" dirty="0">
                <a:solidFill>
                  <a:srgbClr val="666666"/>
                </a:solidFill>
                <a:latin typeface="微软雅黑" panose="020B0503020204020204" pitchFamily="34" charset="-122"/>
                <a:ea typeface="微软雅黑" panose="020B0503020204020204" pitchFamily="34" charset="-122"/>
              </a:rPr>
              <a:t>education</a:t>
            </a:r>
            <a:r>
              <a:rPr lang="zh-TW" altLang="en-US" sz="2000" dirty="0" smtClean="0">
                <a:solidFill>
                  <a:srgbClr val="666666"/>
                </a:solidFill>
                <a:latin typeface="微软雅黑" panose="020B0503020204020204" pitchFamily="34" charset="-122"/>
                <a:ea typeface="微软雅黑" panose="020B0503020204020204" pitchFamily="34" charset="-122"/>
              </a:rPr>
              <a:t>、</a:t>
            </a:r>
            <a:r>
              <a:rPr lang="en-US" altLang="zh-TW" sz="2000" dirty="0" smtClean="0">
                <a:solidFill>
                  <a:srgbClr val="666666"/>
                </a:solidFill>
                <a:latin typeface="微软雅黑" panose="020B0503020204020204" pitchFamily="34" charset="-122"/>
                <a:ea typeface="微软雅黑" panose="020B0503020204020204" pitchFamily="34" charset="-122"/>
              </a:rPr>
              <a:t>local</a:t>
            </a:r>
          </a:p>
          <a:p>
            <a:pPr algn="just"/>
            <a:r>
              <a:rPr lang="zh-TW" altLang="en-US"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期間</a:t>
            </a:r>
            <a:r>
              <a:rPr lang="en-US" altLang="zh-TW"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HK" altLang="zh-HK"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en-US" altLang="zh-HK"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2019/01/01~2019/12/31</a:t>
            </a:r>
            <a:endParaRPr lang="zh-HK" altLang="zh-HK" sz="20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773190" y="412858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8" name="矩形 27"/>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912703" y="649634"/>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xmlns="" id="{B590CA25-7448-413F-8125-FE1B77459012}"/>
              </a:ext>
            </a:extLst>
          </p:cNvPr>
          <p:cNvGrpSpPr/>
          <p:nvPr/>
        </p:nvGrpSpPr>
        <p:grpSpPr>
          <a:xfrm>
            <a:off x="2329" y="-3685"/>
            <a:ext cx="12192000" cy="557154"/>
            <a:chOff x="2329" y="-9194"/>
            <a:chExt cx="12192000" cy="557154"/>
          </a:xfrm>
        </p:grpSpPr>
        <p:sp>
          <p:nvSpPr>
            <p:cNvPr id="22" name="矩形 21">
              <a:extLst>
                <a:ext uri="{FF2B5EF4-FFF2-40B4-BE49-F238E27FC236}">
                  <a16:creationId xmlns:a16="http://schemas.microsoft.com/office/drawing/2014/main" xmlns="" id="{74A4E8FA-C8D8-4FC4-A84F-B786125ABF13}"/>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3" name="矩形 22">
              <a:extLst>
                <a:ext uri="{FF2B5EF4-FFF2-40B4-BE49-F238E27FC236}">
                  <a16:creationId xmlns:a16="http://schemas.microsoft.com/office/drawing/2014/main" xmlns="" id="{344A40E9-E7C3-47BE-904F-641552CB055A}"/>
                </a:ext>
              </a:extLst>
            </p:cNvPr>
            <p:cNvSpPr/>
            <p:nvPr/>
          </p:nvSpPr>
          <p:spPr>
            <a:xfrm>
              <a:off x="2892957" y="127837"/>
              <a:ext cx="1431235"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4" name="文本框 12">
              <a:extLst>
                <a:ext uri="{FF2B5EF4-FFF2-40B4-BE49-F238E27FC236}">
                  <a16:creationId xmlns:a16="http://schemas.microsoft.com/office/drawing/2014/main" xmlns="" id="{FDD861E4-ECF1-4028-844E-4463D86D0E2C}"/>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18">
              <a:extLst>
                <a:ext uri="{FF2B5EF4-FFF2-40B4-BE49-F238E27FC236}">
                  <a16:creationId xmlns:a16="http://schemas.microsoft.com/office/drawing/2014/main" xmlns="" id="{07A2CA56-11A6-473C-8340-CE60C74A7C71}"/>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3">
              <a:extLst>
                <a:ext uri="{FF2B5EF4-FFF2-40B4-BE49-F238E27FC236}">
                  <a16:creationId xmlns:a16="http://schemas.microsoft.com/office/drawing/2014/main" xmlns="" id="{359C06ED-17D9-43E5-9F7A-82A6061B0D6A}"/>
                </a:ext>
              </a:extLst>
            </p:cNvPr>
            <p:cNvSpPr txBox="1"/>
            <p:nvPr/>
          </p:nvSpPr>
          <p:spPr>
            <a:xfrm>
              <a:off x="2882886" y="118523"/>
              <a:ext cx="1529290"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文本框 24">
              <a:extLst>
                <a:ext uri="{FF2B5EF4-FFF2-40B4-BE49-F238E27FC236}">
                  <a16:creationId xmlns:a16="http://schemas.microsoft.com/office/drawing/2014/main" xmlns="" id="{1CEFB37B-173D-4DC2-972F-2F9C857EBF22}"/>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xmlns="" id="{12300C36-3BBB-4049-8DB0-46D34010A979}"/>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28">
              <a:extLst>
                <a:ext uri="{FF2B5EF4-FFF2-40B4-BE49-F238E27FC236}">
                  <a16:creationId xmlns:a16="http://schemas.microsoft.com/office/drawing/2014/main" xmlns="" id="{F0C37B5A-5194-4680-AE8B-5A846540F2EF}"/>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2" name="文本框 29">
              <a:extLst>
                <a:ext uri="{FF2B5EF4-FFF2-40B4-BE49-F238E27FC236}">
                  <a16:creationId xmlns:a16="http://schemas.microsoft.com/office/drawing/2014/main" xmlns="" id="{9697B327-0443-4E71-8BD7-329F4A86933B}"/>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a:extLst>
                <a:ext uri="{FF2B5EF4-FFF2-40B4-BE49-F238E27FC236}">
                  <a16:creationId xmlns:a16="http://schemas.microsoft.com/office/drawing/2014/main" xmlns="" id="{C78C6A2E-CBA8-4070-BCD3-23C41105C038}"/>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xmlns="" id="{584DFEC8-CD8A-462E-9591-526035B19A06}"/>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2">
              <a:extLst>
                <a:ext uri="{FF2B5EF4-FFF2-40B4-BE49-F238E27FC236}">
                  <a16:creationId xmlns:a16="http://schemas.microsoft.com/office/drawing/2014/main" xmlns="" id="{80D194D6-26BD-494C-A716-8E08225232F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3">
              <a:extLst>
                <a:ext uri="{FF2B5EF4-FFF2-40B4-BE49-F238E27FC236}">
                  <a16:creationId xmlns:a16="http://schemas.microsoft.com/office/drawing/2014/main" xmlns="" id="{E45682DD-A584-40C8-B7E1-5215343ADC7C}"/>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 name="文字方塊 1"/>
          <p:cNvSpPr txBox="1"/>
          <p:nvPr/>
        </p:nvSpPr>
        <p:spPr>
          <a:xfrm>
            <a:off x="705626" y="703351"/>
            <a:ext cx="11235367" cy="707886"/>
          </a:xfrm>
          <a:prstGeom prst="rect">
            <a:avLst/>
          </a:prstGeom>
          <a:noFill/>
        </p:spPr>
        <p:txBody>
          <a:bodyPr wrap="square" rtlCol="0">
            <a:spAutoFit/>
          </a:bodyPr>
          <a:lstStyle/>
          <a:p>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由於廠商希望比較疫情前年度</a:t>
            </a:r>
            <a:r>
              <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(2019)</a:t>
            </a:r>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及疫情後</a:t>
            </a:r>
            <a:r>
              <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(2020~2021)</a:t>
            </a:r>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的社群討論焦點，</a:t>
            </a:r>
            <a:endPar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endParaRPr>
          </a:p>
          <a:p>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本組因此進一步分析</a:t>
            </a:r>
            <a:r>
              <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2019</a:t>
            </a:r>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的新聞與討論。另，由於</a:t>
            </a:r>
            <a:r>
              <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2019</a:t>
            </a:r>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是</a:t>
            </a:r>
            <a:r>
              <a:rPr lang="en-US" altLang="zh-TW"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108</a:t>
            </a:r>
            <a:r>
              <a:rPr lang="zh-TW"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rPr>
              <a:t>新課綱公布，故加入八卦版資料。</a:t>
            </a:r>
            <a:endParaRPr lang="zh-TW" altLang="en-US" sz="20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05706648"/>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813528" y="2538691"/>
            <a:ext cx="9119516"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資料分析過程</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618248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6579563" y="1989139"/>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15775" y="887065"/>
            <a:ext cx="5212585" cy="523220"/>
          </a:xfrm>
          <a:prstGeom prst="rect">
            <a:avLst/>
          </a:prstGeom>
        </p:spPr>
        <p:txBody>
          <a:bodyPr wrap="square">
            <a:spAutoFit/>
          </a:bodyPr>
          <a:lstStyle/>
          <a:p>
            <a:pPr lvl="0" algn="just"/>
            <a:r>
              <a:rPr lang="zh-TW" altLang="en-US" sz="2800" b="1" dirty="0">
                <a:solidFill>
                  <a:srgbClr val="92D14F"/>
                </a:solidFill>
                <a:latin typeface="微软雅黑" panose="020B0503020204020204" pitchFamily="34" charset="-122"/>
                <a:ea typeface="微软雅黑" panose="020B0503020204020204" pitchFamily="34" charset="-122"/>
              </a:rPr>
              <a:t>工作</a:t>
            </a:r>
            <a:r>
              <a:rPr lang="zh-TW" altLang="en-US" sz="2800" b="1" dirty="0" smtClean="0">
                <a:solidFill>
                  <a:srgbClr val="92D14F"/>
                </a:solidFill>
                <a:latin typeface="微软雅黑" panose="020B0503020204020204" pitchFamily="34" charset="-122"/>
                <a:ea typeface="微软雅黑" panose="020B0503020204020204" pitchFamily="34" charset="-122"/>
              </a:rPr>
              <a:t>流程圖 </a:t>
            </a:r>
            <a:r>
              <a:rPr lang="en-US" altLang="zh-TW" sz="2800" b="1" dirty="0" smtClean="0">
                <a:solidFill>
                  <a:srgbClr val="92D14F"/>
                </a:solidFill>
                <a:latin typeface="微软雅黑" panose="020B0503020204020204" pitchFamily="34" charset="-122"/>
                <a:ea typeface="微软雅黑" panose="020B0503020204020204" pitchFamily="34" charset="-122"/>
              </a:rPr>
              <a:t>(for 2020~2021)</a:t>
            </a:r>
            <a:endParaRPr lang="zh-HK" altLang="zh-HK" sz="2800" b="1" dirty="0">
              <a:solidFill>
                <a:srgbClr val="92D14F"/>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xmlns=""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xmlns=""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xmlns=""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xmlns=""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xmlns=""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xmlns=""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xmlns=""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xmlns=""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xmlns=""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xmlns=""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xmlns=""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xmlns=""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xmlns=""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xmlns=""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xmlns=""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xmlns=""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xmlns=""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xmlns=""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xmlns=""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xmlns=""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xmlns=""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xmlns=""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xmlns=""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 name="圖片 3">
            <a:extLst>
              <a:ext uri="{FF2B5EF4-FFF2-40B4-BE49-F238E27FC236}">
                <a16:creationId xmlns:a16="http://schemas.microsoft.com/office/drawing/2014/main" xmlns="" id="{7A633758-4288-446A-A35D-6984E37C9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 y="1520627"/>
            <a:ext cx="11152462" cy="4250253"/>
          </a:xfrm>
          <a:prstGeom prst="rect">
            <a:avLst/>
          </a:prstGeom>
        </p:spPr>
      </p:pic>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1970</Words>
  <Application>Microsoft Office PowerPoint</Application>
  <PresentationFormat>自訂</PresentationFormat>
  <Paragraphs>356</Paragraphs>
  <Slides>28</Slides>
  <Notes>19</Notes>
  <HiddenSlides>0</HiddenSlides>
  <MMClips>0</MMClips>
  <ScaleCrop>false</ScaleCrop>
  <HeadingPairs>
    <vt:vector size="4" baseType="variant">
      <vt:variant>
        <vt:lpstr>佈景主題</vt:lpstr>
      </vt:variant>
      <vt:variant>
        <vt:i4>2</vt:i4>
      </vt:variant>
      <vt:variant>
        <vt:lpstr>投影片標題</vt:lpstr>
      </vt:variant>
      <vt:variant>
        <vt:i4>28</vt:i4>
      </vt:variant>
    </vt:vector>
  </HeadingPairs>
  <TitlesOfParts>
    <vt:vector size="30" baseType="lpstr">
      <vt:lpstr>Office 主题</vt:lpstr>
      <vt:lpstr>3_Office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user</cp:lastModifiedBy>
  <cp:revision>275</cp:revision>
  <dcterms:created xsi:type="dcterms:W3CDTF">2015-02-19T23:46:49Z</dcterms:created>
  <dcterms:modified xsi:type="dcterms:W3CDTF">2021-11-28T17:44:57Z</dcterms:modified>
</cp:coreProperties>
</file>