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handoutMasterIdLst>
    <p:handoutMasterId r:id="rId18"/>
  </p:handoutMasterIdLst>
  <p:sldIdLst>
    <p:sldId id="257" r:id="rId2"/>
    <p:sldId id="261" r:id="rId3"/>
    <p:sldId id="262" r:id="rId4"/>
    <p:sldId id="263" r:id="rId5"/>
    <p:sldId id="265" r:id="rId6"/>
    <p:sldId id="264" r:id="rId7"/>
    <p:sldId id="266" r:id="rId8"/>
    <p:sldId id="269" r:id="rId9"/>
    <p:sldId id="270" r:id="rId10"/>
    <p:sldId id="272" r:id="rId11"/>
    <p:sldId id="275" r:id="rId12"/>
    <p:sldId id="276" r:id="rId13"/>
    <p:sldId id="277" r:id="rId14"/>
    <p:sldId id="278" r:id="rId15"/>
    <p:sldId id="274" r:id="rId16"/>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18" autoAdjust="0"/>
    <p:restoredTop sz="94660"/>
  </p:normalViewPr>
  <p:slideViewPr>
    <p:cSldViewPr snapToGrid="0">
      <p:cViewPr varScale="1">
        <p:scale>
          <a:sx n="114" d="100"/>
          <a:sy n="114" d="100"/>
        </p:scale>
        <p:origin x="1110" y="96"/>
      </p:cViewPr>
      <p:guideLst/>
    </p:cSldViewPr>
  </p:slideViewPr>
  <p:notesTextViewPr>
    <p:cViewPr>
      <p:scale>
        <a:sx n="1" d="1"/>
        <a:sy n="1" d="1"/>
      </p:scale>
      <p:origin x="0" y="0"/>
    </p:cViewPr>
  </p:notesTextViewPr>
  <p:notesViewPr>
    <p:cSldViewPr snapToGrid="0">
      <p:cViewPr varScale="1">
        <p:scale>
          <a:sx n="123" d="100"/>
          <a:sy n="123" d="100"/>
        </p:scale>
        <p:origin x="497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A7418C-1A37-4630-8C30-B2836F55C532}" type="datetime1">
              <a:rPr lang="zh-TW" altLang="en-US" smtClean="0"/>
              <a:t>2022/1/16</a:t>
            </a:fld>
            <a:endParaRPr lang="en-US" dirty="0"/>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B916EA9-9B8C-4B06-BBDB-07A75F4AF607}" type="datetime1">
              <a:rPr lang="zh-TW" altLang="en-US" smtClean="0"/>
              <a:t>2022/1/16</a:t>
            </a:fld>
            <a:endParaRPr 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t>按一下以編輯母片文字樣式</a:t>
            </a:r>
            <a:endParaRPr lang="en-US"/>
          </a:p>
          <a:p>
            <a:pPr lvl="1" rtl="0"/>
            <a:r>
              <a:rPr lang="zh-tw"/>
              <a:t>第二層</a:t>
            </a:r>
          </a:p>
          <a:p>
            <a:pPr lvl="2" rtl="0"/>
            <a:r>
              <a:rPr lang="zh-tw"/>
              <a:t>第三層</a:t>
            </a:r>
          </a:p>
          <a:p>
            <a:pPr lvl="3" rtl="0"/>
            <a:r>
              <a:rPr lang="zh-tw"/>
              <a:t>第四層</a:t>
            </a:r>
          </a:p>
          <a:p>
            <a:pPr lvl="4" rtl="0"/>
            <a:r>
              <a:rPr lang="zh-tw"/>
              <a:t>第五層</a:t>
            </a:r>
            <a:endParaRPr lang="en-US"/>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矩形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矩形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矩形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群組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直線接點​​(S)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sp>
        <p:nvSpPr>
          <p:cNvPr id="3" name="副標題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a:t>按一下以編輯母片子標題樣式</a:t>
            </a:r>
            <a:endParaRPr lang="en-US" dirty="0"/>
          </a:p>
        </p:txBody>
      </p:sp>
      <p:sp>
        <p:nvSpPr>
          <p:cNvPr id="20" name="日期版面配置區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icrosoft JhengHei UI" panose="020B0604030504040204" pitchFamily="34" charset="-120"/>
                <a:ea typeface="Microsoft JhengHei UI" panose="020B0604030504040204" pitchFamily="34" charset="-120"/>
              </a:defRPr>
            </a:lvl1pPr>
          </a:lstStyle>
          <a:p>
            <a:fld id="{4D9EAB54-90A7-4427-8D5D-1517AC1256FE}" type="datetime1">
              <a:rPr lang="zh-TW" altLang="en-US" smtClean="0"/>
              <a:t>2022/1/16</a:t>
            </a:fld>
            <a:endParaRPr lang="en-US" dirty="0"/>
          </a:p>
        </p:txBody>
      </p:sp>
      <p:sp>
        <p:nvSpPr>
          <p:cNvPr id="21" name="頁尾預留位置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22" name="投影片編號預留位置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p:txBody>
          <a:bodyPr vert="eaVert"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0DE064CC-B997-463F-949D-526814740EEF}" type="datetime1">
              <a:rPr lang="zh-TW" altLang="en-US" smtClean="0"/>
              <a:t>2022/1/16</a:t>
            </a:fld>
            <a:endParaRPr lang="en-US"/>
          </a:p>
        </p:txBody>
      </p:sp>
      <p:sp>
        <p:nvSpPr>
          <p:cNvPr id="5" name="頁尾版面配置區 4"/>
          <p:cNvSpPr>
            <a:spLocks noGrp="1"/>
          </p:cNvSpPr>
          <p:nvPr>
            <p:ph type="ftr" sz="quarter" idx="11"/>
          </p:nvPr>
        </p:nvSpPr>
        <p:spPr/>
        <p:txBody>
          <a:bodyPr rtlCol="0"/>
          <a:lstStyle/>
          <a:p>
            <a:pPr rtl="0"/>
            <a:endParaRPr lang="en-US"/>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991600" y="762000"/>
            <a:ext cx="2362200" cy="5257800"/>
          </a:xfrm>
        </p:spPr>
        <p:txBody>
          <a:bodyPr vert="eaVert" rtlCol="0"/>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a:xfrm>
            <a:off x="838200" y="762000"/>
            <a:ext cx="8077200" cy="5257800"/>
          </a:xfrm>
        </p:spPr>
        <p:txBody>
          <a:bodyPr vert="eaVert"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22128EAF-448F-42C4-BB03-9B0CC8E0C77B}" type="datetime1">
              <a:rPr lang="zh-TW" altLang="en-US" smtClean="0"/>
              <a:t>2022/1/16</a:t>
            </a:fld>
            <a:endParaRPr lang="en-US"/>
          </a:p>
        </p:txBody>
      </p:sp>
      <p:sp>
        <p:nvSpPr>
          <p:cNvPr id="5" name="頁尾版面配置區 4"/>
          <p:cNvSpPr>
            <a:spLocks noGrp="1"/>
          </p:cNvSpPr>
          <p:nvPr>
            <p:ph type="ftr" sz="quarter" idx="11"/>
          </p:nvPr>
        </p:nvSpPr>
        <p:spPr/>
        <p:txBody>
          <a:bodyPr rtlCol="0"/>
          <a:lstStyle/>
          <a:p>
            <a:pPr rtl="0"/>
            <a:endParaRPr lang="en-US"/>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內容預留位置 2"/>
          <p:cNvSpPr>
            <a:spLocks noGrp="1"/>
          </p:cNvSpPr>
          <p:nvPr>
            <p:ph idx="1"/>
          </p:nvPr>
        </p:nvSpPr>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CE847876-3A2B-49FA-B396-40048599C954}" type="datetime1">
              <a:rPr lang="zh-TW" altLang="en-US" smtClean="0"/>
              <a:t>2022/1/16</a:t>
            </a:fld>
            <a:endParaRPr lang="en-US"/>
          </a:p>
        </p:txBody>
      </p:sp>
      <p:sp>
        <p:nvSpPr>
          <p:cNvPr id="5" name="頁尾版面配置區 4"/>
          <p:cNvSpPr>
            <a:spLocks noGrp="1"/>
          </p:cNvSpPr>
          <p:nvPr>
            <p:ph type="ftr" sz="quarter" idx="11"/>
          </p:nvPr>
        </p:nvSpPr>
        <p:spPr/>
        <p:txBody>
          <a:bodyPr rtlCol="0"/>
          <a:lstStyle/>
          <a:p>
            <a:pPr rtl="0"/>
            <a:endParaRPr lang="en-US" dirty="0"/>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矩形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矩形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矩形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grpSp>
        <p:nvGrpSpPr>
          <p:cNvPr id="16" name="群組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直線接點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線接點​​(S)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文字預留位置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latin typeface="Microsoft JhengHei UI" panose="020B0604030504040204" pitchFamily="34" charset="-120"/>
                <a:ea typeface="Microsoft JhengHei UI" panose="020B0604030504040204" pitchFamily="34" charset="-120"/>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a:t>按一下以編輯母片文字樣式</a:t>
            </a:r>
          </a:p>
        </p:txBody>
      </p:sp>
      <p:sp>
        <p:nvSpPr>
          <p:cNvPr id="4" name="日期版面配置區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icrosoft JhengHei UI" panose="020B0604030504040204" pitchFamily="34" charset="-120"/>
                <a:ea typeface="Microsoft JhengHei UI" panose="020B0604030504040204" pitchFamily="34" charset="-120"/>
                <a:cs typeface="+mn-cs"/>
              </a:defRPr>
            </a:lvl1pPr>
          </a:lstStyle>
          <a:p>
            <a:fld id="{294347CA-4B58-4AEE-8DA6-4E2B096FC96F}" type="datetime1">
              <a:rPr lang="zh-TW" altLang="en-US" smtClean="0"/>
              <a:t>2022/1/16</a:t>
            </a:fld>
            <a:endParaRPr dirty="0"/>
          </a:p>
        </p:txBody>
      </p:sp>
      <p:sp>
        <p:nvSpPr>
          <p:cNvPr id="5" name="頁尾版面配置區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6" name="投影片編號預留位置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標題 7"/>
          <p:cNvSpPr>
            <a:spLocks noGrp="1"/>
          </p:cNvSpPr>
          <p:nvPr>
            <p:ph type="title"/>
          </p:nvPr>
        </p:nvSpPr>
        <p:spPr/>
        <p:txBody>
          <a:bodyPr rtlCol="0"/>
          <a:lstStyle/>
          <a:p>
            <a:pPr rtl="0"/>
            <a:r>
              <a:rPr lang="zh-TW" altLang="en-US"/>
              <a:t>按一下以編輯母片標題樣式</a:t>
            </a:r>
            <a:endParaRPr lang="en-US" dirty="0"/>
          </a:p>
        </p:txBody>
      </p:sp>
      <p:sp>
        <p:nvSpPr>
          <p:cNvPr id="3" name="內容預留位置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內容預留位置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5" name="日期版面配置區 4"/>
          <p:cNvSpPr>
            <a:spLocks noGrp="1"/>
          </p:cNvSpPr>
          <p:nvPr>
            <p:ph type="dt" sz="half" idx="10"/>
          </p:nvPr>
        </p:nvSpPr>
        <p:spPr/>
        <p:txBody>
          <a:bodyPr rtlCol="0"/>
          <a:lstStyle/>
          <a:p>
            <a:pPr rtl="0"/>
            <a:fld id="{23CCF91B-17D2-4072-B2E9-D16F58DFD8EB}" type="datetime1">
              <a:rPr lang="zh-TW" altLang="en-US" smtClean="0"/>
              <a:t>2022/1/16</a:t>
            </a:fld>
            <a:endParaRPr lang="en-US"/>
          </a:p>
        </p:txBody>
      </p:sp>
      <p:sp>
        <p:nvSpPr>
          <p:cNvPr id="6" name="頁尾版面配置區 5"/>
          <p:cNvSpPr>
            <a:spLocks noGrp="1"/>
          </p:cNvSpPr>
          <p:nvPr>
            <p:ph type="ftr" sz="quarter" idx="11"/>
          </p:nvPr>
        </p:nvSpPr>
        <p:spPr/>
        <p:txBody>
          <a:bodyPr rtlCol="0"/>
          <a:lstStyle/>
          <a:p>
            <a:pPr rtl="0"/>
            <a:endParaRPr lang="en-US" dirty="0"/>
          </a:p>
        </p:txBody>
      </p:sp>
      <p:sp>
        <p:nvSpPr>
          <p:cNvPr id="7" name="投影片編號預留位置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文字預留位置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4" name="內容預留位置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dirty="0"/>
          </a:p>
        </p:txBody>
      </p:sp>
      <p:sp>
        <p:nvSpPr>
          <p:cNvPr id="5" name="文字預留位置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6" name="內容預留位置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p>
        </p:txBody>
      </p:sp>
      <p:sp>
        <p:nvSpPr>
          <p:cNvPr id="7" name="日期版面配置區 6"/>
          <p:cNvSpPr>
            <a:spLocks noGrp="1"/>
          </p:cNvSpPr>
          <p:nvPr>
            <p:ph type="dt" sz="half" idx="10"/>
          </p:nvPr>
        </p:nvSpPr>
        <p:spPr/>
        <p:txBody>
          <a:bodyPr rtlCol="0"/>
          <a:lstStyle/>
          <a:p>
            <a:pPr rtl="0"/>
            <a:fld id="{9651C41F-D9A3-457D-A3FA-0A5DBEF4266B}" type="datetime1">
              <a:rPr lang="zh-TW" altLang="en-US" smtClean="0"/>
              <a:t>2022/1/16</a:t>
            </a:fld>
            <a:endParaRPr lang="en-US" dirty="0"/>
          </a:p>
        </p:txBody>
      </p:sp>
      <p:sp>
        <p:nvSpPr>
          <p:cNvPr id="8" name="頁尾版面配置區 7"/>
          <p:cNvSpPr>
            <a:spLocks noGrp="1"/>
          </p:cNvSpPr>
          <p:nvPr>
            <p:ph type="ftr" sz="quarter" idx="11"/>
          </p:nvPr>
        </p:nvSpPr>
        <p:spPr/>
        <p:txBody>
          <a:bodyPr rtlCol="0"/>
          <a:lstStyle/>
          <a:p>
            <a:pPr rtl="0"/>
            <a:endParaRPr lang="en-US"/>
          </a:p>
        </p:txBody>
      </p:sp>
      <p:sp>
        <p:nvSpPr>
          <p:cNvPr id="9" name="投影片編號預留位置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日期版面配置區 2"/>
          <p:cNvSpPr>
            <a:spLocks noGrp="1"/>
          </p:cNvSpPr>
          <p:nvPr>
            <p:ph type="dt" sz="half" idx="10"/>
          </p:nvPr>
        </p:nvSpPr>
        <p:spPr/>
        <p:txBody>
          <a:bodyPr rtlCol="0"/>
          <a:lstStyle/>
          <a:p>
            <a:pPr rtl="0"/>
            <a:fld id="{A33183BB-2861-4A80-80A6-2C9B82653C78}" type="datetime1">
              <a:rPr lang="zh-TW" altLang="en-US" smtClean="0"/>
              <a:t>2022/1/16</a:t>
            </a:fld>
            <a:endParaRPr lang="en-US"/>
          </a:p>
        </p:txBody>
      </p:sp>
      <p:sp>
        <p:nvSpPr>
          <p:cNvPr id="4" name="頁尾版面配置區 3"/>
          <p:cNvSpPr>
            <a:spLocks noGrp="1"/>
          </p:cNvSpPr>
          <p:nvPr>
            <p:ph type="ftr" sz="quarter" idx="11"/>
          </p:nvPr>
        </p:nvSpPr>
        <p:spPr/>
        <p:txBody>
          <a:bodyPr rtlCol="0"/>
          <a:lstStyle/>
          <a:p>
            <a:pPr rtl="0"/>
            <a:endParaRPr lang="en-US"/>
          </a:p>
        </p:txBody>
      </p:sp>
      <p:sp>
        <p:nvSpPr>
          <p:cNvPr id="5" name="投影片編號預留位置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956085DB-A18D-4659-BA29-412FA9C45839}" type="datetime1">
              <a:rPr lang="zh-TW" altLang="en-US" smtClean="0"/>
              <a:t>2022/1/16</a:t>
            </a:fld>
            <a:endParaRPr lang="en-US"/>
          </a:p>
        </p:txBody>
      </p:sp>
      <p:sp>
        <p:nvSpPr>
          <p:cNvPr id="3" name="頁尾版面配置區 2"/>
          <p:cNvSpPr>
            <a:spLocks noGrp="1"/>
          </p:cNvSpPr>
          <p:nvPr>
            <p:ph type="ftr" sz="quarter" idx="11"/>
          </p:nvPr>
        </p:nvSpPr>
        <p:spPr/>
        <p:txBody>
          <a:bodyPr rtlCol="0"/>
          <a:lstStyle/>
          <a:p>
            <a:pPr rtl="0"/>
            <a:endParaRPr lang="en-US"/>
          </a:p>
        </p:txBody>
      </p:sp>
      <p:sp>
        <p:nvSpPr>
          <p:cNvPr id="4" name="投影片編號預留位置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矩形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sp>
        <p:nvSpPr>
          <p:cNvPr id="3" name="內容預留位置 2"/>
          <p:cNvSpPr>
            <a:spLocks noGrp="1"/>
          </p:cNvSpPr>
          <p:nvPr>
            <p:ph idx="1"/>
          </p:nvPr>
        </p:nvSpPr>
        <p:spPr>
          <a:xfrm>
            <a:off x="685800" y="609600"/>
            <a:ext cx="6858000" cy="5334000"/>
          </a:xfrm>
        </p:spPr>
        <p:txBody>
          <a:bodyPr rtlCol="0"/>
          <a:lstStyle>
            <a:lvl1pPr>
              <a:defRPr sz="1900">
                <a:latin typeface="Microsoft JhengHei UI" panose="020B0604030504040204" pitchFamily="34" charset="-120"/>
                <a:ea typeface="Microsoft JhengHei UI" panose="020B0604030504040204" pitchFamily="34" charset="-120"/>
              </a:defRPr>
            </a:lvl1pPr>
            <a:lvl2pPr>
              <a:defRPr sz="1600">
                <a:latin typeface="Microsoft JhengHei UI" panose="020B0604030504040204" pitchFamily="34" charset="-120"/>
                <a:ea typeface="Microsoft JhengHei UI" panose="020B0604030504040204" pitchFamily="34" charset="-120"/>
              </a:defRPr>
            </a:lvl2pPr>
            <a:lvl3pPr>
              <a:defRPr sz="1400">
                <a:latin typeface="Microsoft JhengHei UI" panose="020B0604030504040204" pitchFamily="34" charset="-120"/>
                <a:ea typeface="Microsoft JhengHei UI" panose="020B0604030504040204" pitchFamily="34" charset="-120"/>
              </a:defRPr>
            </a:lvl3pPr>
            <a:lvl4pPr>
              <a:defRPr sz="1400">
                <a:latin typeface="Microsoft JhengHei UI" panose="020B0604030504040204" pitchFamily="34" charset="-120"/>
                <a:ea typeface="Microsoft JhengHei UI" panose="020B0604030504040204" pitchFamily="34" charset="-120"/>
              </a:defRPr>
            </a:lvl4pPr>
            <a:lvl5pPr>
              <a:defRPr sz="1400">
                <a:latin typeface="Microsoft JhengHei UI" panose="020B0604030504040204" pitchFamily="34" charset="-120"/>
                <a:ea typeface="Microsoft JhengHei UI" panose="020B0604030504040204" pitchFamily="34" charset="-120"/>
              </a:defRPr>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文字預留位置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
        <p:nvSpPr>
          <p:cNvPr id="8" name="日期版面配置區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453BEA6C-00E9-40EA-A338-3A3492325C3F}" type="datetime1">
              <a:rPr lang="zh-TW" altLang="en-US" smtClean="0"/>
              <a:t>2022/1/16</a:t>
            </a:fld>
            <a:endParaRPr lang="en-US" dirty="0"/>
          </a:p>
        </p:txBody>
      </p:sp>
      <p:sp>
        <p:nvSpPr>
          <p:cNvPr id="9" name="頁尾版面配置區 8"/>
          <p:cNvSpPr>
            <a:spLocks noGrp="1"/>
          </p:cNvSpPr>
          <p:nvPr>
            <p:ph type="ftr" sz="quarter" idx="11"/>
          </p:nvPr>
        </p:nvSpPr>
        <p:spPr>
          <a:xfrm>
            <a:off x="685801" y="6035040"/>
            <a:ext cx="4584700" cy="365760"/>
          </a:xfrm>
        </p:spPr>
        <p:txBody>
          <a:bodyPr rtlCol="0"/>
          <a:lstStyle>
            <a:lvl1pPr algn="l">
              <a:defRPr/>
            </a:lvl1pPr>
          </a:lstStyle>
          <a:p>
            <a:pPr rtl="0"/>
            <a:endParaRPr lang="en-US" dirty="0"/>
          </a:p>
        </p:txBody>
      </p:sp>
      <p:sp>
        <p:nvSpPr>
          <p:cNvPr id="11" name="投影片編號版面配置區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圖片版面配置區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a:t>按一下圖示以新增圖片</a:t>
            </a:r>
            <a:endParaRPr lang="en-US" dirty="0"/>
          </a:p>
        </p:txBody>
      </p:sp>
      <p:sp>
        <p:nvSpPr>
          <p:cNvPr id="5" name="日期版面配置區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latin typeface="Microsoft JhengHei UI" panose="020B0604030504040204" pitchFamily="34" charset="-120"/>
                <a:ea typeface="Microsoft JhengHei UI" panose="020B0604030504040204" pitchFamily="34" charset="-120"/>
              </a:defRPr>
            </a:lvl1pPr>
          </a:lstStyle>
          <a:p>
            <a:fld id="{0827CC67-2DD7-42FE-B417-D6036783A853}" type="datetime1">
              <a:rPr lang="zh-TW" altLang="en-US" smtClean="0"/>
              <a:t>2022/1/16</a:t>
            </a:fld>
            <a:endParaRPr lang="en-US" dirty="0"/>
          </a:p>
        </p:txBody>
      </p:sp>
      <p:sp>
        <p:nvSpPr>
          <p:cNvPr id="6" name="頁尾版面配置區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icrosoft JhengHei UI" panose="020B0604030504040204" pitchFamily="34" charset="-120"/>
                <a:ea typeface="Microsoft JhengHei UI" panose="020B0604030504040204" pitchFamily="34" charset="-120"/>
                <a:cs typeface="+mn-cs"/>
              </a:defRPr>
            </a:lvl1pPr>
          </a:lstStyle>
          <a:p>
            <a:pPr algn="l"/>
            <a:endParaRPr lang="zh-TW" altLang="en-US" dirty="0"/>
          </a:p>
        </p:txBody>
      </p:sp>
      <p:sp>
        <p:nvSpPr>
          <p:cNvPr id="7" name="投影片編號版面配置區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dirty="0"/>
          </a:p>
        </p:txBody>
      </p:sp>
      <p:sp>
        <p:nvSpPr>
          <p:cNvPr id="12" name="矩形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zh-TW" altLang="en-US"/>
              <a:t>按一下以編輯母片標題樣式</a:t>
            </a:r>
            <a:endParaRPr lang="en-US" dirty="0"/>
          </a:p>
        </p:txBody>
      </p:sp>
      <p:sp>
        <p:nvSpPr>
          <p:cNvPr id="4" name="文字預留位置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矩形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矩形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矩形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標題預留位置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zh-tw" dirty="0"/>
              <a:t>按一下以編輯母片標題樣式</a:t>
            </a:r>
            <a:endParaRPr lang="en-US" dirty="0"/>
          </a:p>
        </p:txBody>
      </p:sp>
      <p:sp>
        <p:nvSpPr>
          <p:cNvPr id="3" name="文字預留位置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4" name="日期版面配置區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46C11105-4E24-4682-A6F5-E2BADE4D0872}" type="datetime1">
              <a:rPr lang="zh-TW" altLang="en-US" smtClean="0"/>
              <a:t>2022/1/16</a:t>
            </a:fld>
            <a:endParaRPr lang="en-US" dirty="0"/>
          </a:p>
        </p:txBody>
      </p:sp>
      <p:sp>
        <p:nvSpPr>
          <p:cNvPr id="5" name="頁尾預留位置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6" name="投影片編號版面配置區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icrosoft JhengHei UI" panose="020B0604030504040204" pitchFamily="34" charset="-120"/>
          <a:ea typeface="Microsoft JhengHei UI" panose="020B0604030504040204" pitchFamily="34" charset="-120"/>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圖片 5" descr="標誌特寫&#10;&#10;自動產生的描述">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矩形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矩形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標題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947857" cy="1630907"/>
          </a:xfrm>
        </p:spPr>
        <p:txBody>
          <a:bodyPr rtlCol="0">
            <a:normAutofit/>
          </a:bodyPr>
          <a:lstStyle/>
          <a:p>
            <a:pPr rtl="0"/>
            <a:r>
              <a:rPr lang="zh-TW" altLang="en-US" sz="4400" dirty="0">
                <a:solidFill>
                  <a:schemeClr val="tx1"/>
                </a:solidFill>
              </a:rPr>
              <a:t>藝人羅志祥復出</a:t>
            </a:r>
            <a:br>
              <a:rPr lang="en-US" altLang="zh-TW" sz="4400" dirty="0">
                <a:solidFill>
                  <a:schemeClr val="tx1"/>
                </a:solidFill>
              </a:rPr>
            </a:br>
            <a:r>
              <a:rPr lang="zh-TW" altLang="en-US" sz="4400" dirty="0">
                <a:solidFill>
                  <a:schemeClr val="tx1"/>
                </a:solidFill>
              </a:rPr>
              <a:t>風向分析</a:t>
            </a:r>
            <a:endParaRPr lang="zh-tw" sz="4400" dirty="0">
              <a:solidFill>
                <a:schemeClr val="tx1"/>
              </a:solidFill>
            </a:endParaRPr>
          </a:p>
        </p:txBody>
      </p:sp>
      <p:sp>
        <p:nvSpPr>
          <p:cNvPr id="7" name="文字方塊 6">
            <a:extLst>
              <a:ext uri="{FF2B5EF4-FFF2-40B4-BE49-F238E27FC236}">
                <a16:creationId xmlns:a16="http://schemas.microsoft.com/office/drawing/2014/main" id="{AFD92907-ED10-478A-AF21-A514DCAAED77}"/>
              </a:ext>
            </a:extLst>
          </p:cNvPr>
          <p:cNvSpPr txBox="1"/>
          <p:nvPr/>
        </p:nvSpPr>
        <p:spPr>
          <a:xfrm>
            <a:off x="6212114" y="3986365"/>
            <a:ext cx="4682692" cy="646331"/>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N094220002</a:t>
            </a:r>
            <a:r>
              <a:rPr lang="zh-TW" altLang="en-US" dirty="0">
                <a:latin typeface="微軟正黑體" panose="020B0604030504040204" pitchFamily="34" charset="-120"/>
                <a:ea typeface="微軟正黑體" panose="020B0604030504040204" pitchFamily="34" charset="-120"/>
              </a:rPr>
              <a:t> 羅育琦、</a:t>
            </a:r>
            <a:r>
              <a:rPr lang="en-US" altLang="zh-TW" i="0" dirty="0">
                <a:effectLst/>
                <a:latin typeface="微軟正黑體" panose="020B0604030504040204" pitchFamily="34" charset="-120"/>
                <a:ea typeface="微軟正黑體" panose="020B0604030504040204" pitchFamily="34" charset="-120"/>
              </a:rPr>
              <a:t>N094220031 </a:t>
            </a:r>
            <a:r>
              <a:rPr lang="zh-TW" altLang="en-US" i="0" dirty="0">
                <a:effectLst/>
                <a:latin typeface="微軟正黑體" panose="020B0604030504040204" pitchFamily="34" charset="-120"/>
                <a:ea typeface="微軟正黑體" panose="020B0604030504040204" pitchFamily="34" charset="-120"/>
              </a:rPr>
              <a:t>施善騫</a:t>
            </a:r>
            <a:endParaRPr lang="en-US" altLang="zh-TW" i="0" dirty="0">
              <a:effectLst/>
              <a:latin typeface="微軟正黑體" panose="020B0604030504040204" pitchFamily="34" charset="-120"/>
              <a:ea typeface="微軟正黑體" panose="020B0604030504040204" pitchFamily="34" charset="-120"/>
            </a:endParaRPr>
          </a:p>
          <a:p>
            <a:r>
              <a:rPr lang="en-US" altLang="zh-TW" i="0" dirty="0">
                <a:effectLst/>
                <a:latin typeface="微軟正黑體" panose="020B0604030504040204" pitchFamily="34" charset="-120"/>
                <a:ea typeface="微軟正黑體" panose="020B0604030504040204" pitchFamily="34" charset="-120"/>
              </a:rPr>
              <a:t>N094220025</a:t>
            </a:r>
            <a:r>
              <a:rPr lang="zh-TW" altLang="en-US" dirty="0">
                <a:latin typeface="微軟正黑體" panose="020B0604030504040204" pitchFamily="34" charset="-120"/>
                <a:ea typeface="微軟正黑體" panose="020B0604030504040204" pitchFamily="34" charset="-120"/>
              </a:rPr>
              <a:t> 蘇則融</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495FEC6E-77CE-48A4-A41C-030DC95666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744950"/>
            <a:ext cx="7696201" cy="5368100"/>
          </a:xfrm>
          <a:prstGeom prst="rect">
            <a:avLst/>
          </a:prstGeom>
          <a:noFill/>
          <a:ln>
            <a:noFill/>
          </a:ln>
        </p:spPr>
      </p:pic>
      <p:sp>
        <p:nvSpPr>
          <p:cNvPr id="3" name="日期版面配置區 2">
            <a:extLst>
              <a:ext uri="{FF2B5EF4-FFF2-40B4-BE49-F238E27FC236}">
                <a16:creationId xmlns:a16="http://schemas.microsoft.com/office/drawing/2014/main" id="{9038F5BA-1100-47E8-A8D7-3B25D5496690}"/>
              </a:ext>
            </a:extLst>
          </p:cNvPr>
          <p:cNvSpPr>
            <a:spLocks noGrp="1"/>
          </p:cNvSpPr>
          <p:nvPr>
            <p:ph type="dt" sz="half" idx="10"/>
          </p:nvPr>
        </p:nvSpPr>
        <p:spPr>
          <a:xfrm>
            <a:off x="5662337" y="6035040"/>
            <a:ext cx="2071963" cy="365760"/>
          </a:xfrm>
        </p:spPr>
        <p:txBody>
          <a:bodyPr anchor="b">
            <a:normAutofit/>
          </a:bodyPr>
          <a:lstStyle/>
          <a:p>
            <a:pPr>
              <a:spcAft>
                <a:spcPts val="600"/>
              </a:spcAft>
            </a:pPr>
            <a:fld id="{0827CC67-2DD7-42FE-B417-D6036783A853}" type="datetime1">
              <a:rPr lang="zh-TW" altLang="en-US" smtClean="0"/>
              <a:pPr>
                <a:spcAft>
                  <a:spcPts val="600"/>
                </a:spcAft>
              </a:pPr>
              <a:t>2022/1/16</a:t>
            </a:fld>
            <a:endParaRPr lang="en-US"/>
          </a:p>
        </p:txBody>
      </p:sp>
      <p:sp>
        <p:nvSpPr>
          <p:cNvPr id="12" name="Title 1">
            <a:extLst>
              <a:ext uri="{FF2B5EF4-FFF2-40B4-BE49-F238E27FC236}">
                <a16:creationId xmlns:a16="http://schemas.microsoft.com/office/drawing/2014/main" id="{FE0E0EEB-1A84-41CA-8C14-610C48E74F27}"/>
              </a:ext>
            </a:extLst>
          </p:cNvPr>
          <p:cNvSpPr>
            <a:spLocks noGrp="1"/>
          </p:cNvSpPr>
          <p:nvPr>
            <p:ph type="title"/>
          </p:nvPr>
        </p:nvSpPr>
        <p:spPr>
          <a:xfrm>
            <a:off x="8477250" y="603504"/>
            <a:ext cx="3144774" cy="1645920"/>
          </a:xfrm>
        </p:spPr>
        <p:txBody>
          <a:bodyPr anchor="b">
            <a:normAutofit/>
          </a:bodyPr>
          <a:lstStyle/>
          <a:p>
            <a:r>
              <a:rPr lang="en-US" dirty="0"/>
              <a:t>LDA</a:t>
            </a:r>
            <a:r>
              <a:rPr lang="zh-TW" altLang="en-US" dirty="0"/>
              <a:t>分析</a:t>
            </a:r>
            <a:endParaRPr lang="en-US" dirty="0"/>
          </a:p>
        </p:txBody>
      </p:sp>
      <p:sp>
        <p:nvSpPr>
          <p:cNvPr id="14" name="Text Placeholder 3">
            <a:extLst>
              <a:ext uri="{FF2B5EF4-FFF2-40B4-BE49-F238E27FC236}">
                <a16:creationId xmlns:a16="http://schemas.microsoft.com/office/drawing/2014/main" id="{78EAF987-9076-4086-966C-B51B1D810E24}"/>
              </a:ext>
            </a:extLst>
          </p:cNvPr>
          <p:cNvSpPr>
            <a:spLocks noGrp="1"/>
          </p:cNvSpPr>
          <p:nvPr>
            <p:ph type="body" sz="half" idx="2"/>
          </p:nvPr>
        </p:nvSpPr>
        <p:spPr>
          <a:xfrm>
            <a:off x="8477250" y="2386584"/>
            <a:ext cx="3144774" cy="3511296"/>
          </a:xfrm>
        </p:spPr>
        <p:txBody>
          <a:bodyPr>
            <a:normAutofit/>
          </a:bodyPr>
          <a:lstStyle/>
          <a:p>
            <a:r>
              <a:rPr lang="zh-TW" altLang="en-US" dirty="0"/>
              <a:t>第一主題群：</a:t>
            </a:r>
            <a:br>
              <a:rPr lang="en-US" altLang="zh-TW" dirty="0"/>
            </a:br>
            <a:r>
              <a:rPr lang="zh-TW" altLang="zh-TW" sz="1800" kern="100" dirty="0">
                <a:effectLst/>
                <a:latin typeface="Calibri" panose="020F0502020204030204" pitchFamily="34" charset="0"/>
                <a:ea typeface="微軟正黑體" panose="020B0604030504040204" pitchFamily="34" charset="-120"/>
                <a:cs typeface="Times New Roman" panose="02020603050405020304" pitchFamily="18" charset="0"/>
              </a:rPr>
              <a:t>討論羅志祥在花蓮跨年晚會時復出表演相關</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921130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0519465A-FD29-47AC-8A11-897AA21CFD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783431"/>
            <a:ext cx="7696201" cy="5291138"/>
          </a:xfrm>
          <a:prstGeom prst="rect">
            <a:avLst/>
          </a:prstGeom>
          <a:noFill/>
          <a:ln>
            <a:noFill/>
          </a:ln>
        </p:spPr>
      </p:pic>
      <p:sp>
        <p:nvSpPr>
          <p:cNvPr id="3" name="日期版面配置區 2">
            <a:extLst>
              <a:ext uri="{FF2B5EF4-FFF2-40B4-BE49-F238E27FC236}">
                <a16:creationId xmlns:a16="http://schemas.microsoft.com/office/drawing/2014/main" id="{9038F5BA-1100-47E8-A8D7-3B25D5496690}"/>
              </a:ext>
            </a:extLst>
          </p:cNvPr>
          <p:cNvSpPr>
            <a:spLocks noGrp="1"/>
          </p:cNvSpPr>
          <p:nvPr>
            <p:ph type="dt" sz="half" idx="10"/>
          </p:nvPr>
        </p:nvSpPr>
        <p:spPr>
          <a:xfrm>
            <a:off x="5662337" y="6035040"/>
            <a:ext cx="2071963" cy="365760"/>
          </a:xfrm>
        </p:spPr>
        <p:txBody>
          <a:bodyPr anchor="b">
            <a:normAutofit/>
          </a:bodyPr>
          <a:lstStyle/>
          <a:p>
            <a:pPr>
              <a:spcAft>
                <a:spcPts val="600"/>
              </a:spcAft>
            </a:pPr>
            <a:fld id="{0827CC67-2DD7-42FE-B417-D6036783A853}" type="datetime1">
              <a:rPr lang="zh-TW" altLang="en-US" smtClean="0"/>
              <a:pPr>
                <a:spcAft>
                  <a:spcPts val="600"/>
                </a:spcAft>
              </a:pPr>
              <a:t>2022/1/16</a:t>
            </a:fld>
            <a:endParaRPr lang="en-US"/>
          </a:p>
        </p:txBody>
      </p:sp>
      <p:sp>
        <p:nvSpPr>
          <p:cNvPr id="12" name="Title 1">
            <a:extLst>
              <a:ext uri="{FF2B5EF4-FFF2-40B4-BE49-F238E27FC236}">
                <a16:creationId xmlns:a16="http://schemas.microsoft.com/office/drawing/2014/main" id="{FE0E0EEB-1A84-41CA-8C14-610C48E74F27}"/>
              </a:ext>
            </a:extLst>
          </p:cNvPr>
          <p:cNvSpPr>
            <a:spLocks noGrp="1"/>
          </p:cNvSpPr>
          <p:nvPr>
            <p:ph type="title"/>
          </p:nvPr>
        </p:nvSpPr>
        <p:spPr>
          <a:xfrm>
            <a:off x="8477250" y="603504"/>
            <a:ext cx="3144774" cy="1645920"/>
          </a:xfrm>
        </p:spPr>
        <p:txBody>
          <a:bodyPr anchor="b">
            <a:normAutofit/>
          </a:bodyPr>
          <a:lstStyle/>
          <a:p>
            <a:r>
              <a:rPr lang="en-US" dirty="0"/>
              <a:t>LDA</a:t>
            </a:r>
            <a:r>
              <a:rPr lang="zh-TW" altLang="en-US" dirty="0"/>
              <a:t>分析</a:t>
            </a:r>
            <a:endParaRPr lang="en-US" dirty="0"/>
          </a:p>
        </p:txBody>
      </p:sp>
      <p:sp>
        <p:nvSpPr>
          <p:cNvPr id="14" name="Text Placeholder 3">
            <a:extLst>
              <a:ext uri="{FF2B5EF4-FFF2-40B4-BE49-F238E27FC236}">
                <a16:creationId xmlns:a16="http://schemas.microsoft.com/office/drawing/2014/main" id="{78EAF987-9076-4086-966C-B51B1D810E24}"/>
              </a:ext>
            </a:extLst>
          </p:cNvPr>
          <p:cNvSpPr>
            <a:spLocks noGrp="1"/>
          </p:cNvSpPr>
          <p:nvPr>
            <p:ph type="body" sz="half" idx="2"/>
          </p:nvPr>
        </p:nvSpPr>
        <p:spPr>
          <a:xfrm>
            <a:off x="8477250" y="2386584"/>
            <a:ext cx="3144774" cy="3511296"/>
          </a:xfrm>
        </p:spPr>
        <p:txBody>
          <a:bodyPr>
            <a:normAutofit/>
          </a:bodyPr>
          <a:lstStyle/>
          <a:p>
            <a:r>
              <a:rPr lang="zh-TW" altLang="en-US" dirty="0"/>
              <a:t>第二主題群：</a:t>
            </a:r>
            <a:r>
              <a:rPr lang="zh-TW" altLang="zh-TW" kern="100" dirty="0">
                <a:effectLst/>
              </a:rPr>
              <a:t>討論各國的</a:t>
            </a:r>
            <a:r>
              <a:rPr lang="zh-TW" altLang="en-US" kern="100" dirty="0">
                <a:effectLst/>
              </a:rPr>
              <a:t>跨年</a:t>
            </a:r>
            <a:r>
              <a:rPr lang="zh-TW" altLang="zh-TW" kern="100" dirty="0">
                <a:effectLst/>
              </a:rPr>
              <a:t>相關報導。</a:t>
            </a:r>
            <a:br>
              <a:rPr lang="en-US" altLang="zh-TW" dirty="0"/>
            </a:br>
            <a:endParaRPr lang="zh-TW" altLang="zh-TW" kern="100" dirty="0">
              <a:effectLst/>
            </a:endParaRPr>
          </a:p>
        </p:txBody>
      </p:sp>
    </p:spTree>
    <p:extLst>
      <p:ext uri="{BB962C8B-B14F-4D97-AF65-F5344CB8AC3E}">
        <p14:creationId xmlns:p14="http://schemas.microsoft.com/office/powerpoint/2010/main" val="192755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87509CC4-C8B9-46D2-A46D-57F39F5FF3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754570"/>
            <a:ext cx="7696201" cy="5348860"/>
          </a:xfrm>
          <a:prstGeom prst="rect">
            <a:avLst/>
          </a:prstGeom>
          <a:noFill/>
          <a:ln>
            <a:noFill/>
          </a:ln>
        </p:spPr>
      </p:pic>
      <p:sp>
        <p:nvSpPr>
          <p:cNvPr id="3" name="日期版面配置區 2">
            <a:extLst>
              <a:ext uri="{FF2B5EF4-FFF2-40B4-BE49-F238E27FC236}">
                <a16:creationId xmlns:a16="http://schemas.microsoft.com/office/drawing/2014/main" id="{9038F5BA-1100-47E8-A8D7-3B25D5496690}"/>
              </a:ext>
            </a:extLst>
          </p:cNvPr>
          <p:cNvSpPr>
            <a:spLocks noGrp="1"/>
          </p:cNvSpPr>
          <p:nvPr>
            <p:ph type="dt" sz="half" idx="10"/>
          </p:nvPr>
        </p:nvSpPr>
        <p:spPr>
          <a:xfrm>
            <a:off x="5662337" y="6035040"/>
            <a:ext cx="2071963" cy="365760"/>
          </a:xfrm>
        </p:spPr>
        <p:txBody>
          <a:bodyPr anchor="b">
            <a:normAutofit/>
          </a:bodyPr>
          <a:lstStyle/>
          <a:p>
            <a:pPr>
              <a:spcAft>
                <a:spcPts val="600"/>
              </a:spcAft>
            </a:pPr>
            <a:fld id="{0827CC67-2DD7-42FE-B417-D6036783A853}" type="datetime1">
              <a:rPr lang="zh-TW" altLang="en-US" smtClean="0"/>
              <a:pPr>
                <a:spcAft>
                  <a:spcPts val="600"/>
                </a:spcAft>
              </a:pPr>
              <a:t>2022/1/16</a:t>
            </a:fld>
            <a:endParaRPr lang="en-US"/>
          </a:p>
        </p:txBody>
      </p:sp>
      <p:sp>
        <p:nvSpPr>
          <p:cNvPr id="12" name="Title 1">
            <a:extLst>
              <a:ext uri="{FF2B5EF4-FFF2-40B4-BE49-F238E27FC236}">
                <a16:creationId xmlns:a16="http://schemas.microsoft.com/office/drawing/2014/main" id="{FE0E0EEB-1A84-41CA-8C14-610C48E74F27}"/>
              </a:ext>
            </a:extLst>
          </p:cNvPr>
          <p:cNvSpPr>
            <a:spLocks noGrp="1"/>
          </p:cNvSpPr>
          <p:nvPr>
            <p:ph type="title"/>
          </p:nvPr>
        </p:nvSpPr>
        <p:spPr>
          <a:xfrm>
            <a:off x="8477250" y="603504"/>
            <a:ext cx="3144774" cy="1645920"/>
          </a:xfrm>
        </p:spPr>
        <p:txBody>
          <a:bodyPr anchor="b">
            <a:normAutofit/>
          </a:bodyPr>
          <a:lstStyle/>
          <a:p>
            <a:r>
              <a:rPr lang="en-US" dirty="0"/>
              <a:t>LDA</a:t>
            </a:r>
            <a:r>
              <a:rPr lang="zh-TW" altLang="en-US" dirty="0"/>
              <a:t>分析</a:t>
            </a:r>
            <a:endParaRPr lang="en-US" dirty="0"/>
          </a:p>
        </p:txBody>
      </p:sp>
      <p:sp>
        <p:nvSpPr>
          <p:cNvPr id="14" name="Text Placeholder 3">
            <a:extLst>
              <a:ext uri="{FF2B5EF4-FFF2-40B4-BE49-F238E27FC236}">
                <a16:creationId xmlns:a16="http://schemas.microsoft.com/office/drawing/2014/main" id="{78EAF987-9076-4086-966C-B51B1D810E24}"/>
              </a:ext>
            </a:extLst>
          </p:cNvPr>
          <p:cNvSpPr>
            <a:spLocks noGrp="1"/>
          </p:cNvSpPr>
          <p:nvPr>
            <p:ph type="body" sz="half" idx="2"/>
          </p:nvPr>
        </p:nvSpPr>
        <p:spPr>
          <a:xfrm>
            <a:off x="8477250" y="2386584"/>
            <a:ext cx="3144774" cy="3511296"/>
          </a:xfrm>
        </p:spPr>
        <p:txBody>
          <a:bodyPr>
            <a:normAutofit/>
          </a:bodyPr>
          <a:lstStyle/>
          <a:p>
            <a:r>
              <a:rPr lang="zh-TW" altLang="en-US" dirty="0"/>
              <a:t>第三主題群：</a:t>
            </a:r>
            <a:br>
              <a:rPr lang="en-US" altLang="zh-TW" dirty="0"/>
            </a:br>
            <a:r>
              <a:rPr lang="zh-TW" altLang="zh-TW" sz="1800" kern="100" dirty="0">
                <a:effectLst/>
                <a:latin typeface="Calibri" panose="020F0502020204030204" pitchFamily="34" charset="0"/>
                <a:ea typeface="微軟正黑體" panose="020B0604030504040204" pitchFamily="34" charset="-120"/>
                <a:cs typeface="Times New Roman" panose="02020603050405020304" pitchFamily="18" charset="0"/>
              </a:rPr>
              <a:t>討論有沒有關於演唱會的八卦。</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983445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C0C548F9-9029-4D81-B930-2D3729AAC4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754570"/>
            <a:ext cx="7696201" cy="5348860"/>
          </a:xfrm>
          <a:prstGeom prst="rect">
            <a:avLst/>
          </a:prstGeom>
          <a:noFill/>
          <a:ln>
            <a:noFill/>
          </a:ln>
        </p:spPr>
      </p:pic>
      <p:sp>
        <p:nvSpPr>
          <p:cNvPr id="3" name="日期版面配置區 2">
            <a:extLst>
              <a:ext uri="{FF2B5EF4-FFF2-40B4-BE49-F238E27FC236}">
                <a16:creationId xmlns:a16="http://schemas.microsoft.com/office/drawing/2014/main" id="{9038F5BA-1100-47E8-A8D7-3B25D5496690}"/>
              </a:ext>
            </a:extLst>
          </p:cNvPr>
          <p:cNvSpPr>
            <a:spLocks noGrp="1"/>
          </p:cNvSpPr>
          <p:nvPr>
            <p:ph type="dt" sz="half" idx="10"/>
          </p:nvPr>
        </p:nvSpPr>
        <p:spPr>
          <a:xfrm>
            <a:off x="5662337" y="6035040"/>
            <a:ext cx="2071963" cy="365760"/>
          </a:xfrm>
        </p:spPr>
        <p:txBody>
          <a:bodyPr anchor="b">
            <a:normAutofit/>
          </a:bodyPr>
          <a:lstStyle/>
          <a:p>
            <a:pPr>
              <a:spcAft>
                <a:spcPts val="600"/>
              </a:spcAft>
            </a:pPr>
            <a:fld id="{0827CC67-2DD7-42FE-B417-D6036783A853}" type="datetime1">
              <a:rPr lang="zh-TW" altLang="en-US" smtClean="0"/>
              <a:pPr>
                <a:spcAft>
                  <a:spcPts val="600"/>
                </a:spcAft>
              </a:pPr>
              <a:t>2022/1/16</a:t>
            </a:fld>
            <a:endParaRPr lang="en-US"/>
          </a:p>
        </p:txBody>
      </p:sp>
      <p:sp>
        <p:nvSpPr>
          <p:cNvPr id="12" name="Title 1">
            <a:extLst>
              <a:ext uri="{FF2B5EF4-FFF2-40B4-BE49-F238E27FC236}">
                <a16:creationId xmlns:a16="http://schemas.microsoft.com/office/drawing/2014/main" id="{FE0E0EEB-1A84-41CA-8C14-610C48E74F27}"/>
              </a:ext>
            </a:extLst>
          </p:cNvPr>
          <p:cNvSpPr>
            <a:spLocks noGrp="1"/>
          </p:cNvSpPr>
          <p:nvPr>
            <p:ph type="title"/>
          </p:nvPr>
        </p:nvSpPr>
        <p:spPr>
          <a:xfrm>
            <a:off x="8477250" y="603504"/>
            <a:ext cx="3144774" cy="1645920"/>
          </a:xfrm>
        </p:spPr>
        <p:txBody>
          <a:bodyPr anchor="b">
            <a:normAutofit/>
          </a:bodyPr>
          <a:lstStyle/>
          <a:p>
            <a:r>
              <a:rPr lang="en-US" dirty="0"/>
              <a:t>LDA</a:t>
            </a:r>
            <a:r>
              <a:rPr lang="zh-TW" altLang="en-US" dirty="0"/>
              <a:t>分析</a:t>
            </a:r>
            <a:endParaRPr lang="en-US" dirty="0"/>
          </a:p>
        </p:txBody>
      </p:sp>
      <p:sp>
        <p:nvSpPr>
          <p:cNvPr id="14" name="Text Placeholder 3">
            <a:extLst>
              <a:ext uri="{FF2B5EF4-FFF2-40B4-BE49-F238E27FC236}">
                <a16:creationId xmlns:a16="http://schemas.microsoft.com/office/drawing/2014/main" id="{78EAF987-9076-4086-966C-B51B1D810E24}"/>
              </a:ext>
            </a:extLst>
          </p:cNvPr>
          <p:cNvSpPr>
            <a:spLocks noGrp="1"/>
          </p:cNvSpPr>
          <p:nvPr>
            <p:ph type="body" sz="half" idx="2"/>
          </p:nvPr>
        </p:nvSpPr>
        <p:spPr>
          <a:xfrm>
            <a:off x="8477250" y="2386584"/>
            <a:ext cx="3144774" cy="3511296"/>
          </a:xfrm>
        </p:spPr>
        <p:txBody>
          <a:bodyPr>
            <a:normAutofit/>
          </a:bodyPr>
          <a:lstStyle/>
          <a:p>
            <a:r>
              <a:rPr lang="zh-TW" altLang="en-US" dirty="0"/>
              <a:t>第四主題群：</a:t>
            </a:r>
            <a:br>
              <a:rPr lang="en-US" altLang="zh-TW" dirty="0"/>
            </a:br>
            <a:r>
              <a:rPr lang="zh-TW" altLang="zh-TW" sz="1800" kern="100" dirty="0">
                <a:effectLst/>
                <a:latin typeface="Calibri" panose="020F0502020204030204" pitchFamily="34" charset="0"/>
                <a:ea typeface="微軟正黑體" panose="020B0604030504040204" pitchFamily="34" charset="-120"/>
                <a:cs typeface="Times New Roman" panose="02020603050405020304" pitchFamily="18" charset="0"/>
              </a:rPr>
              <a:t>討論台灣的跨年晚會藝人。</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43897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DF6E9FB8-2EAF-470E-B1B0-C7632B609B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783431"/>
            <a:ext cx="7696201" cy="5291138"/>
          </a:xfrm>
          <a:prstGeom prst="rect">
            <a:avLst/>
          </a:prstGeom>
          <a:noFill/>
          <a:ln>
            <a:noFill/>
          </a:ln>
        </p:spPr>
      </p:pic>
      <p:sp>
        <p:nvSpPr>
          <p:cNvPr id="3" name="日期版面配置區 2">
            <a:extLst>
              <a:ext uri="{FF2B5EF4-FFF2-40B4-BE49-F238E27FC236}">
                <a16:creationId xmlns:a16="http://schemas.microsoft.com/office/drawing/2014/main" id="{9038F5BA-1100-47E8-A8D7-3B25D5496690}"/>
              </a:ext>
            </a:extLst>
          </p:cNvPr>
          <p:cNvSpPr>
            <a:spLocks noGrp="1"/>
          </p:cNvSpPr>
          <p:nvPr>
            <p:ph type="dt" sz="half" idx="10"/>
          </p:nvPr>
        </p:nvSpPr>
        <p:spPr>
          <a:xfrm>
            <a:off x="5662337" y="6035040"/>
            <a:ext cx="2071963" cy="365760"/>
          </a:xfrm>
        </p:spPr>
        <p:txBody>
          <a:bodyPr anchor="b">
            <a:normAutofit/>
          </a:bodyPr>
          <a:lstStyle/>
          <a:p>
            <a:pPr>
              <a:spcAft>
                <a:spcPts val="600"/>
              </a:spcAft>
            </a:pPr>
            <a:fld id="{0827CC67-2DD7-42FE-B417-D6036783A853}" type="datetime1">
              <a:rPr lang="zh-TW" altLang="en-US" smtClean="0"/>
              <a:pPr>
                <a:spcAft>
                  <a:spcPts val="600"/>
                </a:spcAft>
              </a:pPr>
              <a:t>2022/1/16</a:t>
            </a:fld>
            <a:endParaRPr lang="en-US"/>
          </a:p>
        </p:txBody>
      </p:sp>
      <p:sp>
        <p:nvSpPr>
          <p:cNvPr id="12" name="Title 1">
            <a:extLst>
              <a:ext uri="{FF2B5EF4-FFF2-40B4-BE49-F238E27FC236}">
                <a16:creationId xmlns:a16="http://schemas.microsoft.com/office/drawing/2014/main" id="{FE0E0EEB-1A84-41CA-8C14-610C48E74F27}"/>
              </a:ext>
            </a:extLst>
          </p:cNvPr>
          <p:cNvSpPr>
            <a:spLocks noGrp="1"/>
          </p:cNvSpPr>
          <p:nvPr>
            <p:ph type="title"/>
          </p:nvPr>
        </p:nvSpPr>
        <p:spPr>
          <a:xfrm>
            <a:off x="8477250" y="603504"/>
            <a:ext cx="3144774" cy="1645920"/>
          </a:xfrm>
        </p:spPr>
        <p:txBody>
          <a:bodyPr anchor="b">
            <a:normAutofit/>
          </a:bodyPr>
          <a:lstStyle/>
          <a:p>
            <a:r>
              <a:rPr lang="en-US" dirty="0"/>
              <a:t>LDA</a:t>
            </a:r>
            <a:r>
              <a:rPr lang="zh-TW" altLang="en-US" dirty="0"/>
              <a:t>分析</a:t>
            </a:r>
            <a:endParaRPr lang="en-US" dirty="0"/>
          </a:p>
        </p:txBody>
      </p:sp>
      <p:sp>
        <p:nvSpPr>
          <p:cNvPr id="14" name="Text Placeholder 3">
            <a:extLst>
              <a:ext uri="{FF2B5EF4-FFF2-40B4-BE49-F238E27FC236}">
                <a16:creationId xmlns:a16="http://schemas.microsoft.com/office/drawing/2014/main" id="{78EAF987-9076-4086-966C-B51B1D810E24}"/>
              </a:ext>
            </a:extLst>
          </p:cNvPr>
          <p:cNvSpPr>
            <a:spLocks noGrp="1"/>
          </p:cNvSpPr>
          <p:nvPr>
            <p:ph type="body" sz="half" idx="2"/>
          </p:nvPr>
        </p:nvSpPr>
        <p:spPr>
          <a:xfrm>
            <a:off x="8477250" y="2386584"/>
            <a:ext cx="3144774" cy="3511296"/>
          </a:xfrm>
        </p:spPr>
        <p:txBody>
          <a:bodyPr>
            <a:normAutofit/>
          </a:bodyPr>
          <a:lstStyle/>
          <a:p>
            <a:r>
              <a:rPr lang="zh-TW" altLang="en-US" dirty="0"/>
              <a:t>第五主題群：</a:t>
            </a:r>
            <a:br>
              <a:rPr lang="en-US" altLang="zh-TW" dirty="0"/>
            </a:br>
            <a:r>
              <a:rPr lang="zh-TW" altLang="zh-TW" sz="1800" kern="100" dirty="0">
                <a:effectLst/>
                <a:latin typeface="Calibri" panose="020F0502020204030204" pitchFamily="34" charset="0"/>
                <a:ea typeface="微軟正黑體" panose="020B0604030504040204" pitchFamily="34" charset="-120"/>
                <a:cs typeface="Times New Roman" panose="02020603050405020304" pitchFamily="18" charset="0"/>
              </a:rPr>
              <a:t>討論台灣各地的煙火與表演。</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356554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19A3BF1-7E3F-4009-AF79-355C80181026}"/>
              </a:ext>
            </a:extLst>
          </p:cNvPr>
          <p:cNvSpPr>
            <a:spLocks noGrp="1"/>
          </p:cNvSpPr>
          <p:nvPr>
            <p:ph type="title"/>
          </p:nvPr>
        </p:nvSpPr>
        <p:spPr>
          <a:xfrm>
            <a:off x="1066800" y="642594"/>
            <a:ext cx="10058400" cy="1371600"/>
          </a:xfrm>
        </p:spPr>
        <p:txBody>
          <a:bodyPr/>
          <a:lstStyle/>
          <a:p>
            <a:r>
              <a:rPr lang="zh-TW" altLang="en-US" b="1" dirty="0"/>
              <a:t>資料分析結果</a:t>
            </a:r>
            <a:endParaRPr lang="en-US" b="1" dirty="0"/>
          </a:p>
        </p:txBody>
      </p:sp>
      <p:sp>
        <p:nvSpPr>
          <p:cNvPr id="12" name="Content Placeholder 2">
            <a:extLst>
              <a:ext uri="{FF2B5EF4-FFF2-40B4-BE49-F238E27FC236}">
                <a16:creationId xmlns:a16="http://schemas.microsoft.com/office/drawing/2014/main" id="{8ED4F99E-9718-4322-96EE-44D9BDA29261}"/>
              </a:ext>
            </a:extLst>
          </p:cNvPr>
          <p:cNvSpPr>
            <a:spLocks noGrp="1"/>
          </p:cNvSpPr>
          <p:nvPr>
            <p:ph idx="1"/>
          </p:nvPr>
        </p:nvSpPr>
        <p:spPr>
          <a:xfrm>
            <a:off x="1066799" y="2103120"/>
            <a:ext cx="10475167" cy="3849624"/>
          </a:xfrm>
        </p:spPr>
        <p:txBody>
          <a:bodyPr/>
          <a:lstStyle/>
          <a:p>
            <a:pPr marL="342900" lvl="0" indent="-342900">
              <a:buFont typeface="+mj-lt"/>
              <a:buAutoNum type="arabicPeriod"/>
            </a:pPr>
            <a:r>
              <a:rPr lang="zh-TW" altLang="zh-TW" sz="1800" kern="100" dirty="0">
                <a:effectLst/>
                <a:latin typeface="Calibri" panose="020F0502020204030204" pitchFamily="34" charset="0"/>
                <a:ea typeface="微軟正黑體" panose="020B0604030504040204" pitchFamily="34" charset="-120"/>
                <a:cs typeface="Times New Roman" panose="02020603050405020304" pitchFamily="18" charset="0"/>
              </a:rPr>
              <a:t>羅志祥復出事件在整個跨年活動中的討論度沒有這麼的熱烈</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zh-TW" altLang="zh-TW" sz="1800" kern="100" dirty="0">
                <a:effectLst/>
                <a:latin typeface="Calibri" panose="020F0502020204030204" pitchFamily="34" charset="0"/>
                <a:ea typeface="微軟正黑體" panose="020B0604030504040204" pitchFamily="34" charset="-120"/>
                <a:cs typeface="Times New Roman" panose="02020603050405020304" pitchFamily="18" charset="0"/>
              </a:rPr>
              <a:t>對於這起事件正面情緒大於負面情緒</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zh-TW" altLang="zh-TW" sz="1800" kern="100" dirty="0">
                <a:effectLst/>
                <a:latin typeface="Calibri" panose="020F0502020204030204" pitchFamily="34" charset="0"/>
                <a:ea typeface="微軟正黑體" panose="020B0604030504040204" pitchFamily="34" charset="-120"/>
                <a:cs typeface="Times New Roman" panose="02020603050405020304" pitchFamily="18" charset="0"/>
              </a:rPr>
              <a:t>因此我們認為羅志祥當年的這起風波成功的因為這次花蓮跨年的復出活動而使原本負面的風向逐漸轉為正面</a:t>
            </a:r>
            <a:r>
              <a:rPr lang="zh-TW" altLang="en-US" sz="1800" kern="100" dirty="0">
                <a:effectLst/>
                <a:latin typeface="Calibri" panose="020F0502020204030204" pitchFamily="34" charset="0"/>
                <a:ea typeface="微軟正黑體" panose="020B0604030504040204" pitchFamily="34" charset="-120"/>
                <a:cs typeface="Times New Roman" panose="02020603050405020304" pitchFamily="18" charset="0"/>
              </a:rPr>
              <a:t>。</a:t>
            </a:r>
            <a:endParaRPr lang="en-US" dirty="0"/>
          </a:p>
        </p:txBody>
      </p:sp>
      <p:sp>
        <p:nvSpPr>
          <p:cNvPr id="3" name="日期版面配置區 2">
            <a:extLst>
              <a:ext uri="{FF2B5EF4-FFF2-40B4-BE49-F238E27FC236}">
                <a16:creationId xmlns:a16="http://schemas.microsoft.com/office/drawing/2014/main" id="{6A9978F8-1495-4EBC-B76C-B1BFDB4E292C}"/>
              </a:ext>
            </a:extLst>
          </p:cNvPr>
          <p:cNvSpPr>
            <a:spLocks noGrp="1"/>
          </p:cNvSpPr>
          <p:nvPr>
            <p:ph type="dt" sz="half" idx="10"/>
          </p:nvPr>
        </p:nvSpPr>
        <p:spPr>
          <a:xfrm>
            <a:off x="7256794" y="6035040"/>
            <a:ext cx="2893045" cy="365760"/>
          </a:xfrm>
        </p:spPr>
        <p:txBody>
          <a:bodyPr anchor="b">
            <a:normAutofit/>
          </a:bodyPr>
          <a:lstStyle/>
          <a:p>
            <a:pPr>
              <a:spcAft>
                <a:spcPts val="600"/>
              </a:spcAft>
            </a:pPr>
            <a:fld id="{0827CC67-2DD7-42FE-B417-D6036783A853}" type="datetime1">
              <a:rPr lang="zh-TW" altLang="en-US" smtClean="0"/>
              <a:pPr>
                <a:spcAft>
                  <a:spcPts val="600"/>
                </a:spcAft>
              </a:pPr>
              <a:t>2022/1/16</a:t>
            </a:fld>
            <a:endParaRPr lang="en-US"/>
          </a:p>
        </p:txBody>
      </p:sp>
    </p:spTree>
    <p:extLst>
      <p:ext uri="{BB962C8B-B14F-4D97-AF65-F5344CB8AC3E}">
        <p14:creationId xmlns:p14="http://schemas.microsoft.com/office/powerpoint/2010/main" val="36033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內容版面配置區 12" descr="一張含有 文字, 個人, 擺姿勢, 人群 的圖片&#10;&#10;自動產生的描述">
            <a:extLst>
              <a:ext uri="{FF2B5EF4-FFF2-40B4-BE49-F238E27FC236}">
                <a16:creationId xmlns:a16="http://schemas.microsoft.com/office/drawing/2014/main" id="{C188CC6A-7626-4FEB-8512-E9F2E5C9C16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6795" r="2718" b="2"/>
          <a:stretch/>
        </p:blipFill>
        <p:spPr>
          <a:xfrm>
            <a:off x="228599" y="237744"/>
            <a:ext cx="7696201" cy="6382512"/>
          </a:xfrm>
          <a:noFill/>
        </p:spPr>
      </p:pic>
      <p:sp>
        <p:nvSpPr>
          <p:cNvPr id="11" name="Date Placeholder 4">
            <a:extLst>
              <a:ext uri="{FF2B5EF4-FFF2-40B4-BE49-F238E27FC236}">
                <a16:creationId xmlns:a16="http://schemas.microsoft.com/office/drawing/2014/main" id="{42FAEF26-C19E-49F3-85A0-D6293DD78BA6}"/>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23CCF91B-17D2-4072-B2E9-D16F58DFD8EB}" type="datetime1">
              <a:rPr lang="zh-TW" altLang="en-US" smtClean="0"/>
              <a:pPr rtl="0">
                <a:spcAft>
                  <a:spcPts val="600"/>
                </a:spcAft>
              </a:pPr>
              <a:t>2022/1/16</a:t>
            </a:fld>
            <a:endParaRPr lang="en-US"/>
          </a:p>
        </p:txBody>
      </p:sp>
      <p:sp>
        <p:nvSpPr>
          <p:cNvPr id="2" name="標題 1">
            <a:extLst>
              <a:ext uri="{FF2B5EF4-FFF2-40B4-BE49-F238E27FC236}">
                <a16:creationId xmlns:a16="http://schemas.microsoft.com/office/drawing/2014/main" id="{7A4919D0-F177-4BBA-9A0B-DBA69E2ED764}"/>
              </a:ext>
            </a:extLst>
          </p:cNvPr>
          <p:cNvSpPr>
            <a:spLocks noGrp="1"/>
          </p:cNvSpPr>
          <p:nvPr>
            <p:ph type="title"/>
          </p:nvPr>
        </p:nvSpPr>
        <p:spPr>
          <a:xfrm>
            <a:off x="8477250" y="603504"/>
            <a:ext cx="3144774" cy="1645920"/>
          </a:xfrm>
        </p:spPr>
        <p:txBody>
          <a:bodyPr rtlCol="0" anchor="b">
            <a:normAutofit/>
          </a:bodyPr>
          <a:lstStyle/>
          <a:p>
            <a:pPr rtl="0"/>
            <a:r>
              <a:rPr lang="zh-TW" altLang="en-US" b="1" dirty="0"/>
              <a:t>研究動機</a:t>
            </a:r>
            <a:endParaRPr lang="zh-tw" b="1" dirty="0"/>
          </a:p>
        </p:txBody>
      </p:sp>
      <p:sp>
        <p:nvSpPr>
          <p:cNvPr id="4" name="內容版面配置區 3">
            <a:extLst>
              <a:ext uri="{FF2B5EF4-FFF2-40B4-BE49-F238E27FC236}">
                <a16:creationId xmlns:a16="http://schemas.microsoft.com/office/drawing/2014/main" id="{835AA107-C0CB-4FA5-9FD0-B73777BCDD27}"/>
              </a:ext>
            </a:extLst>
          </p:cNvPr>
          <p:cNvSpPr>
            <a:spLocks noGrp="1"/>
          </p:cNvSpPr>
          <p:nvPr>
            <p:ph type="body" sz="half" idx="2"/>
          </p:nvPr>
        </p:nvSpPr>
        <p:spPr>
          <a:xfrm>
            <a:off x="8477250" y="2386584"/>
            <a:ext cx="3144774" cy="3511296"/>
          </a:xfrm>
        </p:spPr>
        <p:txBody>
          <a:bodyPr>
            <a:normAutofit/>
          </a:bodyPr>
          <a:lstStyle/>
          <a:p>
            <a:pPr>
              <a:lnSpc>
                <a:spcPct val="100000"/>
              </a:lnSpc>
            </a:pPr>
            <a:r>
              <a:rPr lang="zh-TW" altLang="zh-TW" sz="1700" kern="100" dirty="0">
                <a:effectLst/>
              </a:rPr>
              <a:t>羅志祥先前因與周揚青交往多年，分手後被女方爆出羅志祥私生活複雜，與身邊許多女性有不正當關係，因而造成羅志祥被大陸封殺，在當時也在</a:t>
            </a:r>
            <a:r>
              <a:rPr lang="en-US" altLang="zh-TW" sz="1700" kern="100" dirty="0">
                <a:effectLst/>
              </a:rPr>
              <a:t>PTT</a:t>
            </a:r>
            <a:r>
              <a:rPr lang="zh-TW" altLang="zh-TW" sz="1700" kern="100" dirty="0">
                <a:effectLst/>
              </a:rPr>
              <a:t>上被網友撻伐，事隔兩年後，羅志祥以花蓮跨年晚會壓軸表演嘉賓復出，並於表演後在網路上引起熱烈討論，</a:t>
            </a:r>
            <a:r>
              <a:rPr lang="en-US" altLang="zh-TW" sz="1700" kern="100" dirty="0">
                <a:effectLst/>
              </a:rPr>
              <a:t>2022</a:t>
            </a:r>
            <a:r>
              <a:rPr lang="zh-TW" altLang="zh-TW" sz="1700" kern="100" dirty="0">
                <a:effectLst/>
              </a:rPr>
              <a:t>年最強跨年藝人的是誰，因此透過爬蟲資料分析，分析羅志祥在跨年後人氣是否如新聞所述，負面風向已轉為正面評價。</a:t>
            </a:r>
          </a:p>
          <a:p>
            <a:pPr>
              <a:lnSpc>
                <a:spcPct val="100000"/>
              </a:lnSpc>
            </a:pPr>
            <a:endParaRPr lang="zh-TW" altLang="en-US" sz="1700"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版面配置區 4">
            <a:extLst>
              <a:ext uri="{FF2B5EF4-FFF2-40B4-BE49-F238E27FC236}">
                <a16:creationId xmlns:a16="http://schemas.microsoft.com/office/drawing/2014/main" id="{57B1EC62-1580-42C0-9752-3824C84511A7}"/>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23CCF91B-17D2-4072-B2E9-D16F58DFD8EB}" type="datetime1">
              <a:rPr lang="zh-TW" altLang="en-US" smtClean="0"/>
              <a:pPr rtl="0">
                <a:spcAft>
                  <a:spcPts val="600"/>
                </a:spcAft>
              </a:pPr>
              <a:t>2022/1/16</a:t>
            </a:fld>
            <a:endParaRPr lang="en-US"/>
          </a:p>
        </p:txBody>
      </p:sp>
      <p:sp>
        <p:nvSpPr>
          <p:cNvPr id="14" name="Title 3">
            <a:extLst>
              <a:ext uri="{FF2B5EF4-FFF2-40B4-BE49-F238E27FC236}">
                <a16:creationId xmlns:a16="http://schemas.microsoft.com/office/drawing/2014/main" id="{F530813C-B748-49CB-BFCA-7D745C0A735C}"/>
              </a:ext>
            </a:extLst>
          </p:cNvPr>
          <p:cNvSpPr>
            <a:spLocks noGrp="1"/>
          </p:cNvSpPr>
          <p:nvPr>
            <p:ph type="title"/>
          </p:nvPr>
        </p:nvSpPr>
        <p:spPr>
          <a:xfrm>
            <a:off x="8477250" y="603504"/>
            <a:ext cx="3144774" cy="1645920"/>
          </a:xfrm>
        </p:spPr>
        <p:txBody>
          <a:bodyPr/>
          <a:lstStyle/>
          <a:p>
            <a:r>
              <a:rPr lang="zh-TW" altLang="en-US" sz="2400" b="1" dirty="0"/>
              <a:t>羅志祥醜聞事件</a:t>
            </a:r>
            <a:endParaRPr lang="en-US" sz="2400" b="1" dirty="0"/>
          </a:p>
        </p:txBody>
      </p:sp>
      <p:sp>
        <p:nvSpPr>
          <p:cNvPr id="16" name="Text Placeholder 4">
            <a:extLst>
              <a:ext uri="{FF2B5EF4-FFF2-40B4-BE49-F238E27FC236}">
                <a16:creationId xmlns:a16="http://schemas.microsoft.com/office/drawing/2014/main" id="{E9BA78E1-8A7A-4D14-B16A-6BC750543834}"/>
              </a:ext>
            </a:extLst>
          </p:cNvPr>
          <p:cNvSpPr>
            <a:spLocks noGrp="1"/>
          </p:cNvSpPr>
          <p:nvPr>
            <p:ph type="body" sz="half" idx="2"/>
          </p:nvPr>
        </p:nvSpPr>
        <p:spPr>
          <a:xfrm>
            <a:off x="8477250" y="2386584"/>
            <a:ext cx="3144774" cy="3511296"/>
          </a:xfrm>
        </p:spPr>
        <p:txBody>
          <a:bodyPr/>
          <a:lstStyle/>
          <a:p>
            <a:r>
              <a:rPr lang="en-US" dirty="0"/>
              <a:t>2020</a:t>
            </a:r>
            <a:r>
              <a:rPr lang="zh-TW" altLang="en-US" dirty="0"/>
              <a:t>年</a:t>
            </a:r>
            <a:r>
              <a:rPr lang="en-US" altLang="zh-TW" dirty="0"/>
              <a:t>4</a:t>
            </a:r>
            <a:r>
              <a:rPr lang="zh-TW" altLang="en-US" dirty="0"/>
              <a:t>月因為周揚青爆料羅志祥背叛自己，長期在外都有約砲習慣，導致演藝生涯中斷了一年多，許多歌迷也錯愕。</a:t>
            </a:r>
            <a:endParaRPr lang="en-US" dirty="0"/>
          </a:p>
        </p:txBody>
      </p:sp>
      <p:pic>
        <p:nvPicPr>
          <p:cNvPr id="3" name="圖片 2">
            <a:extLst>
              <a:ext uri="{FF2B5EF4-FFF2-40B4-BE49-F238E27FC236}">
                <a16:creationId xmlns:a16="http://schemas.microsoft.com/office/drawing/2014/main" id="{F381C8A6-4AF1-4134-8E28-B23A9B61805D}"/>
              </a:ext>
            </a:extLst>
          </p:cNvPr>
          <p:cNvPicPr>
            <a:picLocks noChangeAspect="1"/>
          </p:cNvPicPr>
          <p:nvPr/>
        </p:nvPicPr>
        <p:blipFill>
          <a:blip r:embed="rId2"/>
          <a:stretch>
            <a:fillRect/>
          </a:stretch>
        </p:blipFill>
        <p:spPr>
          <a:xfrm>
            <a:off x="152450" y="312575"/>
            <a:ext cx="5509887"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圖片 7">
            <a:extLst>
              <a:ext uri="{FF2B5EF4-FFF2-40B4-BE49-F238E27FC236}">
                <a16:creationId xmlns:a16="http://schemas.microsoft.com/office/drawing/2014/main" id="{FACAAC7B-93C4-4CD5-8BCD-C4B7B531ED3B}"/>
              </a:ext>
            </a:extLst>
          </p:cNvPr>
          <p:cNvPicPr>
            <a:picLocks noChangeAspect="1"/>
          </p:cNvPicPr>
          <p:nvPr/>
        </p:nvPicPr>
        <p:blipFill>
          <a:blip r:embed="rId3"/>
          <a:stretch>
            <a:fillRect/>
          </a:stretch>
        </p:blipFill>
        <p:spPr>
          <a:xfrm>
            <a:off x="2907393" y="2474460"/>
            <a:ext cx="4976914" cy="40709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7789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C24E0D39-830A-4617-B9F1-8ABE7126E92F}"/>
              </a:ext>
            </a:extLst>
          </p:cNvPr>
          <p:cNvPicPr>
            <a:picLocks noChangeAspect="1"/>
          </p:cNvPicPr>
          <p:nvPr/>
        </p:nvPicPr>
        <p:blipFill>
          <a:blip r:embed="rId2"/>
          <a:stretch>
            <a:fillRect/>
          </a:stretch>
        </p:blipFill>
        <p:spPr>
          <a:xfrm>
            <a:off x="228599" y="1408748"/>
            <a:ext cx="7696201" cy="4040504"/>
          </a:xfrm>
          <a:prstGeom prst="rect">
            <a:avLst/>
          </a:prstGeom>
          <a:noFill/>
          <a:ln>
            <a:noFill/>
          </a:ln>
        </p:spPr>
      </p:pic>
      <p:sp>
        <p:nvSpPr>
          <p:cNvPr id="5" name="日期版面配置區 4">
            <a:extLst>
              <a:ext uri="{FF2B5EF4-FFF2-40B4-BE49-F238E27FC236}">
                <a16:creationId xmlns:a16="http://schemas.microsoft.com/office/drawing/2014/main" id="{57B1EC62-1580-42C0-9752-3824C84511A7}"/>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23CCF91B-17D2-4072-B2E9-D16F58DFD8EB}" type="datetime1">
              <a:rPr lang="zh-TW" altLang="en-US" smtClean="0"/>
              <a:pPr rtl="0">
                <a:spcAft>
                  <a:spcPts val="600"/>
                </a:spcAft>
              </a:pPr>
              <a:t>2022/1/16</a:t>
            </a:fld>
            <a:endParaRPr lang="en-US"/>
          </a:p>
        </p:txBody>
      </p:sp>
      <p:sp>
        <p:nvSpPr>
          <p:cNvPr id="14" name="Title 3">
            <a:extLst>
              <a:ext uri="{FF2B5EF4-FFF2-40B4-BE49-F238E27FC236}">
                <a16:creationId xmlns:a16="http://schemas.microsoft.com/office/drawing/2014/main" id="{F530813C-B748-49CB-BFCA-7D745C0A735C}"/>
              </a:ext>
            </a:extLst>
          </p:cNvPr>
          <p:cNvSpPr>
            <a:spLocks noGrp="1"/>
          </p:cNvSpPr>
          <p:nvPr>
            <p:ph type="title"/>
          </p:nvPr>
        </p:nvSpPr>
        <p:spPr>
          <a:xfrm>
            <a:off x="8477250" y="603504"/>
            <a:ext cx="3144774" cy="1645920"/>
          </a:xfrm>
        </p:spPr>
        <p:txBody>
          <a:bodyPr anchor="b">
            <a:normAutofit/>
          </a:bodyPr>
          <a:lstStyle/>
          <a:p>
            <a:r>
              <a:rPr lang="en-US" b="1" dirty="0"/>
              <a:t>Google Trends</a:t>
            </a:r>
          </a:p>
        </p:txBody>
      </p:sp>
      <p:sp>
        <p:nvSpPr>
          <p:cNvPr id="16" name="Text Placeholder 4">
            <a:extLst>
              <a:ext uri="{FF2B5EF4-FFF2-40B4-BE49-F238E27FC236}">
                <a16:creationId xmlns:a16="http://schemas.microsoft.com/office/drawing/2014/main" id="{E9BA78E1-8A7A-4D14-B16A-6BC750543834}"/>
              </a:ext>
            </a:extLst>
          </p:cNvPr>
          <p:cNvSpPr>
            <a:spLocks noGrp="1"/>
          </p:cNvSpPr>
          <p:nvPr>
            <p:ph type="body" sz="half" idx="2"/>
          </p:nvPr>
        </p:nvSpPr>
        <p:spPr>
          <a:xfrm>
            <a:off x="8477250" y="2386584"/>
            <a:ext cx="3144774" cy="3511296"/>
          </a:xfrm>
        </p:spPr>
        <p:txBody>
          <a:bodyPr>
            <a:normAutofit/>
          </a:bodyPr>
          <a:lstStyle/>
          <a:p>
            <a:r>
              <a:rPr lang="zh-TW" altLang="en-US" dirty="0"/>
              <a:t>從</a:t>
            </a:r>
            <a:r>
              <a:rPr lang="en-US" altLang="zh-TW" dirty="0"/>
              <a:t>Google Trends</a:t>
            </a:r>
            <a:r>
              <a:rPr lang="zh-TW" altLang="en-US" dirty="0"/>
              <a:t>關鍵字熱度分析來看，搜尋</a:t>
            </a:r>
            <a:r>
              <a:rPr lang="en-US" altLang="zh-TW" dirty="0"/>
              <a:t>“</a:t>
            </a:r>
            <a:r>
              <a:rPr lang="zh-TW" altLang="en-US" dirty="0"/>
              <a:t>羅志祥</a:t>
            </a:r>
            <a:r>
              <a:rPr lang="en-US" altLang="zh-TW" dirty="0"/>
              <a:t>”</a:t>
            </a:r>
            <a:r>
              <a:rPr lang="zh-TW" altLang="en-US" dirty="0"/>
              <a:t>近五年的熱度最高點就是落在</a:t>
            </a:r>
            <a:r>
              <a:rPr lang="en-US" altLang="zh-TW" dirty="0"/>
              <a:t>2020</a:t>
            </a:r>
            <a:r>
              <a:rPr lang="zh-TW" altLang="en-US" dirty="0"/>
              <a:t>年</a:t>
            </a:r>
            <a:r>
              <a:rPr lang="en-US" altLang="zh-TW" dirty="0"/>
              <a:t>4</a:t>
            </a:r>
            <a:r>
              <a:rPr lang="zh-TW" altLang="en-US" dirty="0"/>
              <a:t>月的醜聞爆發時，沉寂了一年多，開始有人明顯關注搜尋羅志祥就是</a:t>
            </a:r>
            <a:r>
              <a:rPr lang="en-US" altLang="zh-TW" dirty="0"/>
              <a:t>2022</a:t>
            </a:r>
            <a:r>
              <a:rPr lang="zh-TW" altLang="en-US" dirty="0"/>
              <a:t>的跨年的時候。</a:t>
            </a:r>
            <a:endParaRPr lang="en-US" altLang="zh-TW" dirty="0"/>
          </a:p>
        </p:txBody>
      </p:sp>
      <p:sp>
        <p:nvSpPr>
          <p:cNvPr id="6" name="橢圓 5">
            <a:extLst>
              <a:ext uri="{FF2B5EF4-FFF2-40B4-BE49-F238E27FC236}">
                <a16:creationId xmlns:a16="http://schemas.microsoft.com/office/drawing/2014/main" id="{10B6B365-E8C2-465D-9917-12DA6C6ED2AF}"/>
              </a:ext>
            </a:extLst>
          </p:cNvPr>
          <p:cNvSpPr/>
          <p:nvPr/>
        </p:nvSpPr>
        <p:spPr>
          <a:xfrm>
            <a:off x="5010539" y="3429000"/>
            <a:ext cx="438539" cy="4338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橢圓 8">
            <a:extLst>
              <a:ext uri="{FF2B5EF4-FFF2-40B4-BE49-F238E27FC236}">
                <a16:creationId xmlns:a16="http://schemas.microsoft.com/office/drawing/2014/main" id="{5493CD26-F942-49D5-9073-A46EDD02A803}"/>
              </a:ext>
            </a:extLst>
          </p:cNvPr>
          <p:cNvSpPr/>
          <p:nvPr/>
        </p:nvSpPr>
        <p:spPr>
          <a:xfrm>
            <a:off x="7436005" y="4504888"/>
            <a:ext cx="339890" cy="3660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文字方塊 6">
            <a:extLst>
              <a:ext uri="{FF2B5EF4-FFF2-40B4-BE49-F238E27FC236}">
                <a16:creationId xmlns:a16="http://schemas.microsoft.com/office/drawing/2014/main" id="{69318E47-C5DF-4D2D-8688-27C91F955620}"/>
              </a:ext>
            </a:extLst>
          </p:cNvPr>
          <p:cNvSpPr txBox="1"/>
          <p:nvPr/>
        </p:nvSpPr>
        <p:spPr>
          <a:xfrm>
            <a:off x="4778402" y="3121223"/>
            <a:ext cx="902811" cy="307777"/>
          </a:xfrm>
          <a:prstGeom prst="rect">
            <a:avLst/>
          </a:prstGeom>
          <a:noFill/>
        </p:spPr>
        <p:txBody>
          <a:bodyPr wrap="none" rtlCol="0">
            <a:spAutoFit/>
          </a:bodyPr>
          <a:lstStyle/>
          <a:p>
            <a:r>
              <a:rPr lang="zh-TW" altLang="en-US" sz="1400" b="1" dirty="0">
                <a:solidFill>
                  <a:srgbClr val="FF0000"/>
                </a:solidFill>
                <a:latin typeface="微軟正黑體" panose="020B0604030504040204" pitchFamily="34" charset="-120"/>
                <a:ea typeface="微軟正黑體" panose="020B0604030504040204" pitchFamily="34" charset="-120"/>
              </a:rPr>
              <a:t>醜聞爆發</a:t>
            </a:r>
          </a:p>
        </p:txBody>
      </p:sp>
      <p:sp>
        <p:nvSpPr>
          <p:cNvPr id="11" name="文字方塊 10">
            <a:extLst>
              <a:ext uri="{FF2B5EF4-FFF2-40B4-BE49-F238E27FC236}">
                <a16:creationId xmlns:a16="http://schemas.microsoft.com/office/drawing/2014/main" id="{3D24878C-7AA2-4F52-BCDE-15467967C96B}"/>
              </a:ext>
            </a:extLst>
          </p:cNvPr>
          <p:cNvSpPr txBox="1"/>
          <p:nvPr/>
        </p:nvSpPr>
        <p:spPr>
          <a:xfrm>
            <a:off x="7035321" y="4227889"/>
            <a:ext cx="1165704" cy="276999"/>
          </a:xfrm>
          <a:prstGeom prst="rect">
            <a:avLst/>
          </a:prstGeom>
          <a:noFill/>
        </p:spPr>
        <p:txBody>
          <a:bodyPr wrap="none" rtlCol="0">
            <a:spAutoFit/>
          </a:bodyPr>
          <a:lstStyle/>
          <a:p>
            <a:r>
              <a:rPr lang="en-US" altLang="zh-TW" sz="1200" b="1" dirty="0">
                <a:solidFill>
                  <a:srgbClr val="FF0000"/>
                </a:solidFill>
                <a:latin typeface="微軟正黑體" panose="020B0604030504040204" pitchFamily="34" charset="-120"/>
                <a:ea typeface="微軟正黑體" panose="020B0604030504040204" pitchFamily="34" charset="-120"/>
              </a:rPr>
              <a:t>2022</a:t>
            </a:r>
            <a:r>
              <a:rPr lang="zh-TW" altLang="en-US" sz="1200" b="1" dirty="0">
                <a:solidFill>
                  <a:srgbClr val="FF0000"/>
                </a:solidFill>
                <a:latin typeface="微軟正黑體" panose="020B0604030504040204" pitchFamily="34" charset="-120"/>
                <a:ea typeface="微軟正黑體" panose="020B0604030504040204" pitchFamily="34" charset="-120"/>
              </a:rPr>
              <a:t>跨年復出</a:t>
            </a:r>
          </a:p>
        </p:txBody>
      </p:sp>
    </p:spTree>
    <p:extLst>
      <p:ext uri="{BB962C8B-B14F-4D97-AF65-F5344CB8AC3E}">
        <p14:creationId xmlns:p14="http://schemas.microsoft.com/office/powerpoint/2010/main" val="13795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1AD3407D-1E47-4DF4-A4C4-DB1845FE30DA}"/>
              </a:ext>
            </a:extLst>
          </p:cNvPr>
          <p:cNvPicPr>
            <a:picLocks noChangeAspect="1"/>
          </p:cNvPicPr>
          <p:nvPr/>
        </p:nvPicPr>
        <p:blipFill>
          <a:blip r:embed="rId2"/>
          <a:stretch>
            <a:fillRect/>
          </a:stretch>
        </p:blipFill>
        <p:spPr>
          <a:xfrm>
            <a:off x="228599" y="1485709"/>
            <a:ext cx="7696201" cy="3886582"/>
          </a:xfrm>
          <a:prstGeom prst="rect">
            <a:avLst/>
          </a:prstGeom>
          <a:noFill/>
          <a:ln>
            <a:noFill/>
          </a:ln>
        </p:spPr>
      </p:pic>
      <p:sp>
        <p:nvSpPr>
          <p:cNvPr id="3" name="日期版面配置區 2">
            <a:extLst>
              <a:ext uri="{FF2B5EF4-FFF2-40B4-BE49-F238E27FC236}">
                <a16:creationId xmlns:a16="http://schemas.microsoft.com/office/drawing/2014/main" id="{8FDD7A5F-16F3-4C95-B55A-AE1D14F9D6C2}"/>
              </a:ext>
            </a:extLst>
          </p:cNvPr>
          <p:cNvSpPr>
            <a:spLocks noGrp="1"/>
          </p:cNvSpPr>
          <p:nvPr>
            <p:ph type="dt" sz="half" idx="10"/>
          </p:nvPr>
        </p:nvSpPr>
        <p:spPr>
          <a:xfrm>
            <a:off x="5662337" y="6035040"/>
            <a:ext cx="2071963" cy="365760"/>
          </a:xfrm>
        </p:spPr>
        <p:txBody>
          <a:bodyPr anchor="b">
            <a:normAutofit/>
          </a:bodyPr>
          <a:lstStyle/>
          <a:p>
            <a:pPr>
              <a:spcAft>
                <a:spcPts val="600"/>
              </a:spcAft>
            </a:pPr>
            <a:fld id="{0827CC67-2DD7-42FE-B417-D6036783A853}" type="datetime1">
              <a:rPr lang="zh-TW" altLang="en-US" smtClean="0"/>
              <a:pPr>
                <a:spcAft>
                  <a:spcPts val="600"/>
                </a:spcAft>
              </a:pPr>
              <a:t>2022/1/16</a:t>
            </a:fld>
            <a:endParaRPr lang="en-US" dirty="0"/>
          </a:p>
        </p:txBody>
      </p:sp>
      <p:sp>
        <p:nvSpPr>
          <p:cNvPr id="12" name="Title 3">
            <a:extLst>
              <a:ext uri="{FF2B5EF4-FFF2-40B4-BE49-F238E27FC236}">
                <a16:creationId xmlns:a16="http://schemas.microsoft.com/office/drawing/2014/main" id="{7DA254A8-A67E-4678-9DB8-C818DF37BBB3}"/>
              </a:ext>
            </a:extLst>
          </p:cNvPr>
          <p:cNvSpPr>
            <a:spLocks noGrp="1"/>
          </p:cNvSpPr>
          <p:nvPr>
            <p:ph type="title"/>
          </p:nvPr>
        </p:nvSpPr>
        <p:spPr>
          <a:xfrm>
            <a:off x="8477250" y="603504"/>
            <a:ext cx="3144774" cy="1645920"/>
          </a:xfrm>
        </p:spPr>
        <p:txBody>
          <a:bodyPr anchor="b">
            <a:normAutofit/>
          </a:bodyPr>
          <a:lstStyle/>
          <a:p>
            <a:r>
              <a:rPr lang="en-US" b="1" dirty="0"/>
              <a:t>Google Trends</a:t>
            </a:r>
          </a:p>
        </p:txBody>
      </p:sp>
      <p:sp>
        <p:nvSpPr>
          <p:cNvPr id="14" name="Text Placeholder 4">
            <a:extLst>
              <a:ext uri="{FF2B5EF4-FFF2-40B4-BE49-F238E27FC236}">
                <a16:creationId xmlns:a16="http://schemas.microsoft.com/office/drawing/2014/main" id="{DF37433A-72D3-48DE-AF12-EAF707D219E8}"/>
              </a:ext>
            </a:extLst>
          </p:cNvPr>
          <p:cNvSpPr>
            <a:spLocks noGrp="1"/>
          </p:cNvSpPr>
          <p:nvPr>
            <p:ph type="body" sz="half" idx="2"/>
          </p:nvPr>
        </p:nvSpPr>
        <p:spPr>
          <a:xfrm>
            <a:off x="8477250" y="2386584"/>
            <a:ext cx="3144774" cy="3511296"/>
          </a:xfrm>
        </p:spPr>
        <p:txBody>
          <a:bodyPr>
            <a:normAutofit/>
          </a:bodyPr>
          <a:lstStyle/>
          <a:p>
            <a:r>
              <a:rPr lang="zh-TW" altLang="en-US" dirty="0"/>
              <a:t>羅志祥與王力宏各別醜聞事件熱度對比。</a:t>
            </a:r>
            <a:endParaRPr lang="en-US" dirty="0"/>
          </a:p>
        </p:txBody>
      </p:sp>
      <p:sp>
        <p:nvSpPr>
          <p:cNvPr id="9" name="橢圓 8">
            <a:extLst>
              <a:ext uri="{FF2B5EF4-FFF2-40B4-BE49-F238E27FC236}">
                <a16:creationId xmlns:a16="http://schemas.microsoft.com/office/drawing/2014/main" id="{2229F354-D6A9-4AEE-871A-FBAF73E88544}"/>
              </a:ext>
            </a:extLst>
          </p:cNvPr>
          <p:cNvSpPr/>
          <p:nvPr/>
        </p:nvSpPr>
        <p:spPr>
          <a:xfrm>
            <a:off x="5290457" y="4156228"/>
            <a:ext cx="438539" cy="4338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D2AC488F-0C6E-4F08-93AA-3217AAE91707}"/>
              </a:ext>
            </a:extLst>
          </p:cNvPr>
          <p:cNvSpPr txBox="1"/>
          <p:nvPr/>
        </p:nvSpPr>
        <p:spPr>
          <a:xfrm>
            <a:off x="5058320" y="3633008"/>
            <a:ext cx="902811" cy="523220"/>
          </a:xfrm>
          <a:prstGeom prst="rect">
            <a:avLst/>
          </a:prstGeom>
          <a:noFill/>
        </p:spPr>
        <p:txBody>
          <a:bodyPr wrap="none" rtlCol="0">
            <a:spAutoFit/>
          </a:bodyPr>
          <a:lstStyle/>
          <a:p>
            <a:pPr algn="ctr"/>
            <a:r>
              <a:rPr lang="zh-TW" altLang="en-US" sz="1400" b="1" dirty="0">
                <a:solidFill>
                  <a:srgbClr val="FF0000"/>
                </a:solidFill>
                <a:latin typeface="微軟正黑體" panose="020B0604030504040204" pitchFamily="34" charset="-120"/>
                <a:ea typeface="微軟正黑體" panose="020B0604030504040204" pitchFamily="34" charset="-120"/>
              </a:rPr>
              <a:t>羅志祥</a:t>
            </a:r>
            <a:endParaRPr lang="en-US" altLang="zh-TW" sz="1400" b="1" dirty="0">
              <a:solidFill>
                <a:srgbClr val="FF0000"/>
              </a:solidFill>
              <a:latin typeface="微軟正黑體" panose="020B0604030504040204" pitchFamily="34" charset="-120"/>
              <a:ea typeface="微軟正黑體" panose="020B0604030504040204" pitchFamily="34" charset="-120"/>
            </a:endParaRPr>
          </a:p>
          <a:p>
            <a:pPr algn="ctr"/>
            <a:r>
              <a:rPr lang="zh-TW" altLang="en-US" sz="1400" b="1" dirty="0">
                <a:solidFill>
                  <a:srgbClr val="FF0000"/>
                </a:solidFill>
                <a:latin typeface="微軟正黑體" panose="020B0604030504040204" pitchFamily="34" charset="-120"/>
                <a:ea typeface="微軟正黑體" panose="020B0604030504040204" pitchFamily="34" charset="-120"/>
              </a:rPr>
              <a:t>醜聞爆發</a:t>
            </a:r>
          </a:p>
        </p:txBody>
      </p:sp>
      <p:sp>
        <p:nvSpPr>
          <p:cNvPr id="13" name="文字方塊 12">
            <a:extLst>
              <a:ext uri="{FF2B5EF4-FFF2-40B4-BE49-F238E27FC236}">
                <a16:creationId xmlns:a16="http://schemas.microsoft.com/office/drawing/2014/main" id="{05EF6DCE-2E92-46FB-B9E8-11EDE167F414}"/>
              </a:ext>
            </a:extLst>
          </p:cNvPr>
          <p:cNvSpPr txBox="1"/>
          <p:nvPr/>
        </p:nvSpPr>
        <p:spPr>
          <a:xfrm>
            <a:off x="7140188" y="3167390"/>
            <a:ext cx="902811" cy="523220"/>
          </a:xfrm>
          <a:prstGeom prst="rect">
            <a:avLst/>
          </a:prstGeom>
          <a:noFill/>
        </p:spPr>
        <p:txBody>
          <a:bodyPr wrap="none" rtlCol="0">
            <a:spAutoFit/>
          </a:bodyPr>
          <a:lstStyle/>
          <a:p>
            <a:pPr algn="ctr"/>
            <a:r>
              <a:rPr lang="zh-TW" altLang="en-US" sz="1400" b="1" dirty="0">
                <a:solidFill>
                  <a:srgbClr val="FF0000"/>
                </a:solidFill>
                <a:latin typeface="微軟正黑體" panose="020B0604030504040204" pitchFamily="34" charset="-120"/>
                <a:ea typeface="微軟正黑體" panose="020B0604030504040204" pitchFamily="34" charset="-120"/>
              </a:rPr>
              <a:t>王力宏</a:t>
            </a:r>
            <a:endParaRPr lang="en-US" altLang="zh-TW" sz="1400" b="1" dirty="0">
              <a:solidFill>
                <a:srgbClr val="FF0000"/>
              </a:solidFill>
              <a:latin typeface="微軟正黑體" panose="020B0604030504040204" pitchFamily="34" charset="-120"/>
              <a:ea typeface="微軟正黑體" panose="020B0604030504040204" pitchFamily="34" charset="-120"/>
            </a:endParaRPr>
          </a:p>
          <a:p>
            <a:pPr algn="ctr"/>
            <a:r>
              <a:rPr lang="zh-TW" altLang="en-US" sz="1400" b="1" dirty="0">
                <a:solidFill>
                  <a:srgbClr val="FF0000"/>
                </a:solidFill>
                <a:latin typeface="微軟正黑體" panose="020B0604030504040204" pitchFamily="34" charset="-120"/>
                <a:ea typeface="微軟正黑體" panose="020B0604030504040204" pitchFamily="34" charset="-120"/>
              </a:rPr>
              <a:t>醜聞爆發</a:t>
            </a:r>
          </a:p>
        </p:txBody>
      </p:sp>
      <p:sp>
        <p:nvSpPr>
          <p:cNvPr id="15" name="橢圓 14">
            <a:extLst>
              <a:ext uri="{FF2B5EF4-FFF2-40B4-BE49-F238E27FC236}">
                <a16:creationId xmlns:a16="http://schemas.microsoft.com/office/drawing/2014/main" id="{3AAA55D2-8450-49D1-98C4-5456B4F3FCEA}"/>
              </a:ext>
            </a:extLst>
          </p:cNvPr>
          <p:cNvSpPr/>
          <p:nvPr/>
        </p:nvSpPr>
        <p:spPr>
          <a:xfrm>
            <a:off x="7422657" y="3633008"/>
            <a:ext cx="361977" cy="293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133333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6C095A-0643-4475-8C54-D26B1AC2C30B}"/>
              </a:ext>
            </a:extLst>
          </p:cNvPr>
          <p:cNvSpPr>
            <a:spLocks noGrp="1"/>
          </p:cNvSpPr>
          <p:nvPr>
            <p:ph type="title"/>
          </p:nvPr>
        </p:nvSpPr>
        <p:spPr>
          <a:xfrm>
            <a:off x="1066800" y="642594"/>
            <a:ext cx="10058400" cy="1371600"/>
          </a:xfrm>
        </p:spPr>
        <p:txBody>
          <a:bodyPr anchor="ctr">
            <a:normAutofit/>
          </a:bodyPr>
          <a:lstStyle/>
          <a:p>
            <a:r>
              <a:rPr lang="zh-TW" altLang="en-US" b="1" dirty="0"/>
              <a:t>數據來源</a:t>
            </a:r>
          </a:p>
        </p:txBody>
      </p:sp>
      <p:sp>
        <p:nvSpPr>
          <p:cNvPr id="12" name="Text Placeholder 4">
            <a:extLst>
              <a:ext uri="{FF2B5EF4-FFF2-40B4-BE49-F238E27FC236}">
                <a16:creationId xmlns:a16="http://schemas.microsoft.com/office/drawing/2014/main" id="{8F8F5296-F84B-493D-83D5-FC6A53F5F75F}"/>
              </a:ext>
            </a:extLst>
          </p:cNvPr>
          <p:cNvSpPr>
            <a:spLocks noGrp="1"/>
          </p:cNvSpPr>
          <p:nvPr>
            <p:ph sz="half" idx="1"/>
          </p:nvPr>
        </p:nvSpPr>
        <p:spPr>
          <a:xfrm>
            <a:off x="1066800" y="2103120"/>
            <a:ext cx="4663440" cy="3749040"/>
          </a:xfrm>
        </p:spPr>
        <p:txBody>
          <a:bodyPr>
            <a:normAutofit/>
          </a:bodyPr>
          <a:lstStyle/>
          <a:p>
            <a:r>
              <a:rPr lang="zh-TW" altLang="en-US" dirty="0"/>
              <a:t>來源：</a:t>
            </a:r>
            <a:r>
              <a:rPr lang="en-US" altLang="zh-TW" dirty="0"/>
              <a:t>PTT</a:t>
            </a:r>
            <a:r>
              <a:rPr lang="zh-TW" altLang="en-US" dirty="0"/>
              <a:t>八卦版</a:t>
            </a:r>
            <a:endParaRPr lang="en-US" altLang="zh-TW" dirty="0"/>
          </a:p>
          <a:p>
            <a:r>
              <a:rPr lang="zh-TW" altLang="en-US" dirty="0"/>
              <a:t>關鍵字：羅志祥、小豬、跨年</a:t>
            </a:r>
            <a:br>
              <a:rPr lang="en-US" altLang="zh-TW" dirty="0"/>
            </a:br>
            <a:r>
              <a:rPr lang="zh-TW" altLang="en-US" dirty="0"/>
              <a:t>、演唱會、花蓮、復出、亞洲舞王</a:t>
            </a:r>
            <a:endParaRPr lang="en-US" altLang="zh-TW" dirty="0"/>
          </a:p>
          <a:p>
            <a:r>
              <a:rPr lang="zh-TW" altLang="en-US" dirty="0"/>
              <a:t>區間：</a:t>
            </a:r>
            <a:r>
              <a:rPr lang="en-US" altLang="zh-TW" dirty="0"/>
              <a:t>2021/12/31~2022/1/7</a:t>
            </a:r>
          </a:p>
          <a:p>
            <a:r>
              <a:rPr lang="zh-TW" altLang="en-US" dirty="0"/>
              <a:t>任務結果：</a:t>
            </a:r>
            <a:r>
              <a:rPr lang="en-US" altLang="zh-TW" dirty="0"/>
              <a:t>10</a:t>
            </a:r>
            <a:r>
              <a:rPr lang="zh-TW" altLang="en-US" dirty="0"/>
              <a:t>欄位、</a:t>
            </a:r>
            <a:r>
              <a:rPr lang="en-US" altLang="zh-TW" dirty="0"/>
              <a:t>1457</a:t>
            </a:r>
            <a:r>
              <a:rPr lang="zh-TW" altLang="en-US" dirty="0"/>
              <a:t>筆</a:t>
            </a:r>
            <a:endParaRPr lang="en-US" altLang="zh-TW" dirty="0"/>
          </a:p>
          <a:p>
            <a:r>
              <a:rPr lang="zh-TW" altLang="en-US" dirty="0"/>
              <a:t>為了避免資料過於混亂，特別排除</a:t>
            </a:r>
            <a:br>
              <a:rPr lang="en-US" altLang="zh-TW" dirty="0"/>
            </a:br>
            <a:r>
              <a:rPr lang="en-US" altLang="zh-TW" dirty="0"/>
              <a:t>”</a:t>
            </a:r>
            <a:r>
              <a:rPr lang="zh-TW" altLang="en-US" dirty="0"/>
              <a:t>王力宏</a:t>
            </a:r>
            <a:r>
              <a:rPr lang="en-US" altLang="zh-TW" dirty="0"/>
              <a:t>“</a:t>
            </a:r>
            <a:r>
              <a:rPr lang="zh-TW" altLang="en-US" dirty="0"/>
              <a:t>、</a:t>
            </a:r>
            <a:r>
              <a:rPr lang="en-US" altLang="zh-TW" dirty="0"/>
              <a:t>”</a:t>
            </a:r>
            <a:r>
              <a:rPr lang="zh-TW" altLang="en-US" dirty="0"/>
              <a:t>疫情</a:t>
            </a:r>
            <a:r>
              <a:rPr lang="en-US" altLang="zh-TW" dirty="0"/>
              <a:t>”</a:t>
            </a:r>
            <a:r>
              <a:rPr lang="zh-TW" altLang="en-US" dirty="0"/>
              <a:t>這兩個字詞</a:t>
            </a:r>
            <a:endParaRPr lang="en-US" dirty="0"/>
          </a:p>
        </p:txBody>
      </p:sp>
      <p:pic>
        <p:nvPicPr>
          <p:cNvPr id="4" name="圖片 3">
            <a:extLst>
              <a:ext uri="{FF2B5EF4-FFF2-40B4-BE49-F238E27FC236}">
                <a16:creationId xmlns:a16="http://schemas.microsoft.com/office/drawing/2014/main" id="{60390016-B796-4C3B-A88E-028A351D3B09}"/>
              </a:ext>
            </a:extLst>
          </p:cNvPr>
          <p:cNvPicPr>
            <a:picLocks noChangeAspect="1"/>
          </p:cNvPicPr>
          <p:nvPr/>
        </p:nvPicPr>
        <p:blipFill>
          <a:blip r:embed="rId2"/>
          <a:stretch>
            <a:fillRect/>
          </a:stretch>
        </p:blipFill>
        <p:spPr>
          <a:xfrm>
            <a:off x="4942999" y="1035698"/>
            <a:ext cx="6717781" cy="4506686"/>
          </a:xfrm>
          <a:prstGeom prst="rect">
            <a:avLst/>
          </a:prstGeom>
          <a:noFill/>
        </p:spPr>
      </p:pic>
      <p:sp>
        <p:nvSpPr>
          <p:cNvPr id="5" name="日期版面配置區 4">
            <a:extLst>
              <a:ext uri="{FF2B5EF4-FFF2-40B4-BE49-F238E27FC236}">
                <a16:creationId xmlns:a16="http://schemas.microsoft.com/office/drawing/2014/main" id="{15C70782-5128-426E-B1AC-1E12B9C8CF8B}"/>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23CCF91B-17D2-4072-B2E9-D16F58DFD8EB}" type="datetime1">
              <a:rPr lang="zh-TW" altLang="en-US" smtClean="0"/>
              <a:pPr rtl="0">
                <a:spcAft>
                  <a:spcPts val="600"/>
                </a:spcAft>
              </a:pPr>
              <a:t>2022/1/16</a:t>
            </a:fld>
            <a:endParaRPr lang="en-US"/>
          </a:p>
        </p:txBody>
      </p:sp>
    </p:spTree>
    <p:extLst>
      <p:ext uri="{BB962C8B-B14F-4D97-AF65-F5344CB8AC3E}">
        <p14:creationId xmlns:p14="http://schemas.microsoft.com/office/powerpoint/2010/main" val="4074710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BB30BE38-911C-400B-BCAF-6954BCBE3E9B}"/>
              </a:ext>
            </a:extLst>
          </p:cNvPr>
          <p:cNvPicPr>
            <a:picLocks noChangeAspect="1"/>
          </p:cNvPicPr>
          <p:nvPr/>
        </p:nvPicPr>
        <p:blipFill>
          <a:blip r:embed="rId2"/>
          <a:stretch>
            <a:fillRect/>
          </a:stretch>
        </p:blipFill>
        <p:spPr>
          <a:xfrm>
            <a:off x="228599" y="1562671"/>
            <a:ext cx="7696201" cy="3732657"/>
          </a:xfrm>
          <a:prstGeom prst="rect">
            <a:avLst/>
          </a:prstGeom>
          <a:noFill/>
          <a:ln>
            <a:noFill/>
          </a:ln>
        </p:spPr>
      </p:pic>
      <p:sp>
        <p:nvSpPr>
          <p:cNvPr id="5" name="日期版面配置區 4">
            <a:extLst>
              <a:ext uri="{FF2B5EF4-FFF2-40B4-BE49-F238E27FC236}">
                <a16:creationId xmlns:a16="http://schemas.microsoft.com/office/drawing/2014/main" id="{D35C25E6-66B1-4CD7-A184-A03B091FE532}"/>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23CCF91B-17D2-4072-B2E9-D16F58DFD8EB}" type="datetime1">
              <a:rPr lang="zh-TW" altLang="en-US" smtClean="0"/>
              <a:pPr rtl="0">
                <a:spcAft>
                  <a:spcPts val="600"/>
                </a:spcAft>
              </a:pPr>
              <a:t>2022/1/16</a:t>
            </a:fld>
            <a:endParaRPr lang="en-US"/>
          </a:p>
        </p:txBody>
      </p:sp>
      <p:sp>
        <p:nvSpPr>
          <p:cNvPr id="12" name="Title 1">
            <a:extLst>
              <a:ext uri="{FF2B5EF4-FFF2-40B4-BE49-F238E27FC236}">
                <a16:creationId xmlns:a16="http://schemas.microsoft.com/office/drawing/2014/main" id="{5F1CDB27-5247-4A09-AB6A-D12AEDB6715E}"/>
              </a:ext>
            </a:extLst>
          </p:cNvPr>
          <p:cNvSpPr>
            <a:spLocks noGrp="1"/>
          </p:cNvSpPr>
          <p:nvPr>
            <p:ph type="title"/>
          </p:nvPr>
        </p:nvSpPr>
        <p:spPr>
          <a:xfrm>
            <a:off x="8477250" y="603504"/>
            <a:ext cx="3144774" cy="1645920"/>
          </a:xfrm>
        </p:spPr>
        <p:txBody>
          <a:bodyPr anchor="b">
            <a:normAutofit/>
          </a:bodyPr>
          <a:lstStyle/>
          <a:p>
            <a:r>
              <a:rPr lang="zh-TW" altLang="en-US" b="1" dirty="0"/>
              <a:t>工作流程</a:t>
            </a:r>
            <a:endParaRPr lang="en-US" b="1" dirty="0"/>
          </a:p>
        </p:txBody>
      </p:sp>
      <p:sp>
        <p:nvSpPr>
          <p:cNvPr id="14" name="Text Placeholder 3">
            <a:extLst>
              <a:ext uri="{FF2B5EF4-FFF2-40B4-BE49-F238E27FC236}">
                <a16:creationId xmlns:a16="http://schemas.microsoft.com/office/drawing/2014/main" id="{F9A5F84F-179F-491D-BDE8-61DBEF62E67B}"/>
              </a:ext>
            </a:extLst>
          </p:cNvPr>
          <p:cNvSpPr>
            <a:spLocks noGrp="1"/>
          </p:cNvSpPr>
          <p:nvPr>
            <p:ph type="body" sz="half" idx="2"/>
          </p:nvPr>
        </p:nvSpPr>
        <p:spPr>
          <a:xfrm>
            <a:off x="8477250" y="2386584"/>
            <a:ext cx="3144774" cy="3511296"/>
          </a:xfrm>
        </p:spPr>
        <p:txBody>
          <a:bodyPr>
            <a:normAutofit/>
          </a:bodyPr>
          <a:lstStyle/>
          <a:p>
            <a:r>
              <a:rPr lang="zh-TW" altLang="en-US" dirty="0"/>
              <a:t>透過工作流程平台爬蟲文章，並進行推文的替換字串去除不必要的文字，以利後續資料判讀能更精準。</a:t>
            </a:r>
            <a:endParaRPr lang="en-US" dirty="0"/>
          </a:p>
        </p:txBody>
      </p:sp>
    </p:spTree>
    <p:extLst>
      <p:ext uri="{BB962C8B-B14F-4D97-AF65-F5344CB8AC3E}">
        <p14:creationId xmlns:p14="http://schemas.microsoft.com/office/powerpoint/2010/main" val="1765071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50598C-3D61-496A-99FE-F0E2195118A4}"/>
              </a:ext>
            </a:extLst>
          </p:cNvPr>
          <p:cNvSpPr>
            <a:spLocks noGrp="1"/>
          </p:cNvSpPr>
          <p:nvPr>
            <p:ph type="title"/>
          </p:nvPr>
        </p:nvSpPr>
        <p:spPr>
          <a:xfrm>
            <a:off x="1066800" y="642594"/>
            <a:ext cx="10058400" cy="1371600"/>
          </a:xfrm>
        </p:spPr>
        <p:txBody>
          <a:bodyPr anchor="ctr">
            <a:normAutofit/>
          </a:bodyPr>
          <a:lstStyle/>
          <a:p>
            <a:r>
              <a:rPr lang="zh-TW" altLang="en-US" dirty="0"/>
              <a:t>詞頻計算</a:t>
            </a:r>
            <a:endParaRPr lang="en-US" dirty="0"/>
          </a:p>
        </p:txBody>
      </p:sp>
      <p:sp>
        <p:nvSpPr>
          <p:cNvPr id="4" name="日期版面配置區 3">
            <a:extLst>
              <a:ext uri="{FF2B5EF4-FFF2-40B4-BE49-F238E27FC236}">
                <a16:creationId xmlns:a16="http://schemas.microsoft.com/office/drawing/2014/main" id="{0EEFD675-91BB-445F-B977-2C3591284F7F}"/>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CE847876-3A2B-49FA-B396-40048599C954}" type="datetime1">
              <a:rPr lang="zh-TW" altLang="en-US" smtClean="0"/>
              <a:pPr rtl="0">
                <a:spcAft>
                  <a:spcPts val="600"/>
                </a:spcAft>
              </a:pPr>
              <a:t>2022/1/16</a:t>
            </a:fld>
            <a:endParaRPr lang="en-US"/>
          </a:p>
        </p:txBody>
      </p:sp>
      <p:sp>
        <p:nvSpPr>
          <p:cNvPr id="7" name="文字方塊 6">
            <a:extLst>
              <a:ext uri="{FF2B5EF4-FFF2-40B4-BE49-F238E27FC236}">
                <a16:creationId xmlns:a16="http://schemas.microsoft.com/office/drawing/2014/main" id="{CDF92ACC-999E-4044-9A39-687E00E1794B}"/>
              </a:ext>
            </a:extLst>
          </p:cNvPr>
          <p:cNvSpPr txBox="1"/>
          <p:nvPr/>
        </p:nvSpPr>
        <p:spPr>
          <a:xfrm>
            <a:off x="980373" y="5059366"/>
            <a:ext cx="10572125" cy="646331"/>
          </a:xfrm>
          <a:prstGeom prst="rect">
            <a:avLst/>
          </a:prstGeom>
          <a:noFill/>
        </p:spPr>
        <p:txBody>
          <a:bodyPr wrap="none" rtlCol="0">
            <a:spAutoFit/>
          </a:bodyPr>
          <a:lstStyle/>
          <a:p>
            <a:r>
              <a:rPr lang="zh-TW" altLang="zh-TW" sz="1800" kern="100" dirty="0">
                <a:effectLst/>
                <a:latin typeface="Calibri" panose="020F0502020204030204" pitchFamily="34" charset="0"/>
                <a:ea typeface="微軟正黑體" panose="020B0604030504040204" pitchFamily="34" charset="-120"/>
                <a:cs typeface="Times New Roman" panose="02020603050405020304" pitchFamily="18" charset="0"/>
              </a:rPr>
              <a:t>在鄉民推文的文字中，出現最頻繁的為跨年、晚會這兩個部分，顯示大家對於羅志祥復出的事情討論度</a:t>
            </a:r>
            <a:endParaRPr lang="en-US" altLang="zh-TW" sz="1800" kern="100" dirty="0">
              <a:effectLst/>
              <a:latin typeface="Calibri" panose="020F0502020204030204" pitchFamily="34" charset="0"/>
              <a:ea typeface="微軟正黑體" panose="020B0604030504040204" pitchFamily="34" charset="-120"/>
              <a:cs typeface="Times New Roman" panose="02020603050405020304" pitchFamily="18" charset="0"/>
            </a:endParaRPr>
          </a:p>
          <a:p>
            <a:r>
              <a:rPr lang="zh-TW" altLang="zh-TW" sz="1800" kern="100" dirty="0">
                <a:effectLst/>
                <a:latin typeface="Calibri" panose="020F0502020204030204" pitchFamily="34" charset="0"/>
                <a:ea typeface="微軟正黑體" panose="020B0604030504040204" pitchFamily="34" charset="-120"/>
                <a:cs typeface="Times New Roman" panose="02020603050405020304" pitchFamily="18" charset="0"/>
              </a:rPr>
              <a:t>其實沒有到</a:t>
            </a:r>
            <a:r>
              <a:rPr lang="zh-TW" altLang="en-US" sz="1800" kern="100" dirty="0">
                <a:effectLst/>
                <a:latin typeface="Calibri" panose="020F0502020204030204" pitchFamily="34" charset="0"/>
                <a:ea typeface="微軟正黑體" panose="020B0604030504040204" pitchFamily="34" charset="-120"/>
                <a:cs typeface="Times New Roman" panose="02020603050405020304" pitchFamily="18" charset="0"/>
              </a:rPr>
              <a:t>非常高度關注</a:t>
            </a:r>
            <a:r>
              <a:rPr lang="zh-TW" altLang="zh-TW" sz="1800" kern="100" dirty="0">
                <a:effectLst/>
                <a:latin typeface="Calibri" panose="020F0502020204030204" pitchFamily="34" charset="0"/>
                <a:ea typeface="微軟正黑體" panose="020B0604030504040204" pitchFamily="34" charset="-120"/>
                <a:cs typeface="Times New Roman" panose="02020603050405020304" pitchFamily="18" charset="0"/>
              </a:rPr>
              <a:t>，主要都還是著重在</a:t>
            </a:r>
            <a:r>
              <a:rPr lang="zh-TW" altLang="en-US" sz="1800" kern="100" dirty="0">
                <a:effectLst/>
                <a:latin typeface="Calibri" panose="020F0502020204030204" pitchFamily="34" charset="0"/>
                <a:ea typeface="微軟正黑體" panose="020B0604030504040204" pitchFamily="34" charset="-120"/>
                <a:cs typeface="Times New Roman" panose="02020603050405020304" pitchFamily="18" charset="0"/>
              </a:rPr>
              <a:t>各縣市</a:t>
            </a:r>
            <a:r>
              <a:rPr lang="zh-TW" altLang="zh-TW" sz="1800" kern="100" dirty="0">
                <a:effectLst/>
                <a:latin typeface="Calibri" panose="020F0502020204030204" pitchFamily="34" charset="0"/>
                <a:ea typeface="微軟正黑體" panose="020B0604030504040204" pitchFamily="34" charset="-120"/>
                <a:cs typeface="Times New Roman" panose="02020603050405020304" pitchFamily="18" charset="0"/>
              </a:rPr>
              <a:t>跨年晚會活動的本身。</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8" name="圖片 7" descr="一張含有 文字 的圖片&#10;&#10;自動產生的描述">
            <a:extLst>
              <a:ext uri="{FF2B5EF4-FFF2-40B4-BE49-F238E27FC236}">
                <a16:creationId xmlns:a16="http://schemas.microsoft.com/office/drawing/2014/main" id="{B2EE6A0A-D3A1-4B55-9D91-8E74A397913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522"/>
          <a:stretch/>
        </p:blipFill>
        <p:spPr bwMode="auto">
          <a:xfrm>
            <a:off x="980373" y="2102613"/>
            <a:ext cx="10231254" cy="26274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40362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1C22719-A7CD-42B2-869A-A9F264960C18}"/>
              </a:ext>
            </a:extLst>
          </p:cNvPr>
          <p:cNvSpPr>
            <a:spLocks noGrp="1"/>
          </p:cNvSpPr>
          <p:nvPr>
            <p:ph type="title"/>
          </p:nvPr>
        </p:nvSpPr>
        <p:spPr>
          <a:xfrm>
            <a:off x="1066800" y="642594"/>
            <a:ext cx="10058400" cy="1371600"/>
          </a:xfrm>
        </p:spPr>
        <p:txBody>
          <a:bodyPr/>
          <a:lstStyle/>
          <a:p>
            <a:r>
              <a:rPr lang="zh-TW" altLang="en-US" dirty="0"/>
              <a:t>情緒貢獻長條圖</a:t>
            </a:r>
            <a:endParaRPr lang="en-US" dirty="0"/>
          </a:p>
        </p:txBody>
      </p:sp>
      <p:sp>
        <p:nvSpPr>
          <p:cNvPr id="4" name="日期版面配置區 3">
            <a:extLst>
              <a:ext uri="{FF2B5EF4-FFF2-40B4-BE49-F238E27FC236}">
                <a16:creationId xmlns:a16="http://schemas.microsoft.com/office/drawing/2014/main" id="{8BA4EFD1-DC2D-457C-9570-ACAFBA8B2312}"/>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CE847876-3A2B-49FA-B396-40048599C954}" type="datetime1">
              <a:rPr lang="zh-TW" altLang="en-US" smtClean="0"/>
              <a:pPr rtl="0">
                <a:spcAft>
                  <a:spcPts val="600"/>
                </a:spcAft>
              </a:pPr>
              <a:t>2022/1/16</a:t>
            </a:fld>
            <a:endParaRPr lang="en-US"/>
          </a:p>
        </p:txBody>
      </p:sp>
      <p:pic>
        <p:nvPicPr>
          <p:cNvPr id="8" name="圖片 7">
            <a:extLst>
              <a:ext uri="{FF2B5EF4-FFF2-40B4-BE49-F238E27FC236}">
                <a16:creationId xmlns:a16="http://schemas.microsoft.com/office/drawing/2014/main" id="{E97C23D0-6A28-4795-B26B-4541DC5333B4}"/>
              </a:ext>
            </a:extLst>
          </p:cNvPr>
          <p:cNvPicPr>
            <a:picLocks noChangeAspect="1"/>
          </p:cNvPicPr>
          <p:nvPr/>
        </p:nvPicPr>
        <p:blipFill rotWithShape="1">
          <a:blip r:embed="rId2">
            <a:extLst>
              <a:ext uri="{28A0092B-C50C-407E-A947-70E740481C1C}">
                <a14:useLocalDpi xmlns:a14="http://schemas.microsoft.com/office/drawing/2010/main" val="0"/>
              </a:ext>
            </a:extLst>
          </a:blip>
          <a:srcRect t="12759"/>
          <a:stretch/>
        </p:blipFill>
        <p:spPr>
          <a:xfrm>
            <a:off x="1066800" y="1728968"/>
            <a:ext cx="7845693" cy="3774209"/>
          </a:xfrm>
          <a:prstGeom prst="rect">
            <a:avLst/>
          </a:prstGeom>
        </p:spPr>
      </p:pic>
      <p:pic>
        <p:nvPicPr>
          <p:cNvPr id="10" name="圖片 9" descr="一張含有 文字 的圖片&#10;&#10;自動產生的描述">
            <a:extLst>
              <a:ext uri="{FF2B5EF4-FFF2-40B4-BE49-F238E27FC236}">
                <a16:creationId xmlns:a16="http://schemas.microsoft.com/office/drawing/2014/main" id="{E7E771D0-F136-4B74-8A62-30CF4A8ED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3260" y="2747937"/>
            <a:ext cx="2377949" cy="190795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39665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59_TF78438558" id="{B22198C3-BD72-44A2-997F-14D793BFA363}" vid="{07B9720E-645E-4AB5-B14C-E751A8DA5D2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{CCEB44CF-FA52-4BDB-BA83-702AD9B27193}tf78438558_win32</Template>
  <TotalTime>147</TotalTime>
  <Words>529</Words>
  <Application>Microsoft Office PowerPoint</Application>
  <PresentationFormat>寬螢幕</PresentationFormat>
  <Paragraphs>57</Paragraphs>
  <Slides>15</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15</vt:i4>
      </vt:variant>
    </vt:vector>
  </HeadingPairs>
  <TitlesOfParts>
    <vt:vector size="21" baseType="lpstr">
      <vt:lpstr>Microsoft JhengHei UI</vt:lpstr>
      <vt:lpstr>微軟正黑體</vt:lpstr>
      <vt:lpstr>Calibri</vt:lpstr>
      <vt:lpstr>Century Gothic</vt:lpstr>
      <vt:lpstr>Garamond</vt:lpstr>
      <vt:lpstr>SavonVTI</vt:lpstr>
      <vt:lpstr>藝人羅志祥復出 風向分析</vt:lpstr>
      <vt:lpstr>研究動機</vt:lpstr>
      <vt:lpstr>羅志祥醜聞事件</vt:lpstr>
      <vt:lpstr>Google Trends</vt:lpstr>
      <vt:lpstr>Google Trends</vt:lpstr>
      <vt:lpstr>數據來源</vt:lpstr>
      <vt:lpstr>工作流程</vt:lpstr>
      <vt:lpstr>詞頻計算</vt:lpstr>
      <vt:lpstr>情緒貢獻長條圖</vt:lpstr>
      <vt:lpstr>LDA分析</vt:lpstr>
      <vt:lpstr>LDA分析</vt:lpstr>
      <vt:lpstr>LDA分析</vt:lpstr>
      <vt:lpstr>LDA分析</vt:lpstr>
      <vt:lpstr>LDA分析</vt:lpstr>
      <vt:lpstr>資料分析結果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辣椒水衝突事件 時事分析</dc:title>
  <dc:creator>Elias Luo</dc:creator>
  <cp:lastModifiedBy>Elias Luo</cp:lastModifiedBy>
  <cp:revision>11</cp:revision>
  <dcterms:created xsi:type="dcterms:W3CDTF">2021-11-28T08:35:08Z</dcterms:created>
  <dcterms:modified xsi:type="dcterms:W3CDTF">2022-01-16T14:58:21Z</dcterms:modified>
</cp:coreProperties>
</file>