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>
        <p:scale>
          <a:sx n="74" d="100"/>
          <a:sy n="74" d="100"/>
        </p:scale>
        <p:origin x="20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28553-40B7-1B46-B99D-1579283A4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461" y="802298"/>
            <a:ext cx="9660392" cy="2541431"/>
          </a:xfrm>
        </p:spPr>
        <p:txBody>
          <a:bodyPr>
            <a:normAutofit fontScale="90000"/>
          </a:bodyPr>
          <a:lstStyle/>
          <a:p>
            <a:r>
              <a:rPr lang="zh-TW" altLang="zh-TW" b="1" dirty="0">
                <a:latin typeface="Kaiti TC" panose="02010600040101010101" pitchFamily="2" charset="-120"/>
                <a:ea typeface="Kaiti TC" panose="02010600040101010101" pitchFamily="2" charset="-120"/>
              </a:rPr>
              <a:t>社群媒體分析期末專案報告</a:t>
            </a:r>
            <a:b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</a:b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語言學習的趨勢分析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3FE0AD-F9B4-9349-B375-06CB78DCA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6840" y="3514272"/>
            <a:ext cx="3051810" cy="977621"/>
          </a:xfrm>
        </p:spPr>
        <p:txBody>
          <a:bodyPr>
            <a:noAutofit/>
          </a:bodyPr>
          <a:lstStyle/>
          <a:p>
            <a:r>
              <a:rPr lang="zh-TW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組員：</a:t>
            </a:r>
          </a:p>
          <a:p>
            <a:r>
              <a:rPr lang="en-US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N074220001</a:t>
            </a:r>
            <a:r>
              <a:rPr lang="zh-TW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鍾承玫</a:t>
            </a:r>
          </a:p>
          <a:p>
            <a:r>
              <a:rPr lang="en-US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N094220005</a:t>
            </a:r>
            <a:r>
              <a:rPr lang="zh-TW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謝宜蓁</a:t>
            </a:r>
          </a:p>
          <a:p>
            <a:r>
              <a:rPr lang="en-US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N094220010</a:t>
            </a:r>
            <a:r>
              <a:rPr lang="zh-TW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吳貞儀</a:t>
            </a:r>
          </a:p>
          <a:p>
            <a:r>
              <a:rPr lang="en-US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N094220016</a:t>
            </a:r>
            <a:r>
              <a:rPr lang="zh-TW" altLang="zh-TW" sz="1600" dirty="0">
                <a:latin typeface="Kaiti TC" panose="02010600040101010101" pitchFamily="2" charset="-120"/>
                <a:ea typeface="Kaiti TC" panose="02010600040101010101" pitchFamily="2" charset="-120"/>
              </a:rPr>
              <a:t>林映汝</a:t>
            </a:r>
            <a:endParaRPr kumimoji="1" lang="zh-TW" alt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603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717CCE-DC4F-4340-9ADF-E5C89AAC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kumimoji="1"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kumimoji="1"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1</a:t>
            </a:r>
            <a:r>
              <a:rPr kumimoji="1"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線上課程學習 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影像1">
            <a:extLst>
              <a:ext uri="{FF2B5EF4-FFF2-40B4-BE49-F238E27FC236}">
                <a16:creationId xmlns:a16="http://schemas.microsoft.com/office/drawing/2014/main" id="{52B864EF-79E8-3E4F-8948-99045D15F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618374" y="1282361"/>
            <a:ext cx="6282919" cy="3534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圖說文字 17">
            <a:extLst>
              <a:ext uri="{FF2B5EF4-FFF2-40B4-BE49-F238E27FC236}">
                <a16:creationId xmlns:a16="http://schemas.microsoft.com/office/drawing/2014/main" id="{FB80FAFF-E66B-4044-A46D-97B1060FF844}"/>
              </a:ext>
            </a:extLst>
          </p:cNvPr>
          <p:cNvSpPr/>
          <p:nvPr/>
        </p:nvSpPr>
        <p:spPr>
          <a:xfrm>
            <a:off x="875742" y="4080230"/>
            <a:ext cx="10179110" cy="2273576"/>
          </a:xfrm>
          <a:prstGeom prst="wedgeRectCallout">
            <a:avLst>
              <a:gd name="adj1" fmla="val 19675"/>
              <a:gd name="adj2" fmla="val -1072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影像1">
            <a:extLst>
              <a:ext uri="{FF2B5EF4-FFF2-40B4-BE49-F238E27FC236}">
                <a16:creationId xmlns:a16="http://schemas.microsoft.com/office/drawing/2014/main" id="{9CFBEA59-9ACF-8F48-9B0E-ED972D52E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82" t="33704" r="29427" b="55383"/>
          <a:stretch/>
        </p:blipFill>
        <p:spPr bwMode="auto">
          <a:xfrm>
            <a:off x="1107269" y="4379821"/>
            <a:ext cx="9716056" cy="17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5F9AF4-15A5-B24B-A483-A0C0D45E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2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：英文學習 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影像2">
            <a:extLst>
              <a:ext uri="{FF2B5EF4-FFF2-40B4-BE49-F238E27FC236}">
                <a16:creationId xmlns:a16="http://schemas.microsoft.com/office/drawing/2014/main" id="{BEABA7BC-9034-F240-8F7D-742408B0C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618374" y="1282361"/>
            <a:ext cx="6282919" cy="3534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圖說文字 17">
            <a:extLst>
              <a:ext uri="{FF2B5EF4-FFF2-40B4-BE49-F238E27FC236}">
                <a16:creationId xmlns:a16="http://schemas.microsoft.com/office/drawing/2014/main" id="{C641F141-5025-524F-9571-7DDEB72BC36F}"/>
              </a:ext>
            </a:extLst>
          </p:cNvPr>
          <p:cNvSpPr/>
          <p:nvPr/>
        </p:nvSpPr>
        <p:spPr>
          <a:xfrm>
            <a:off x="875742" y="4080230"/>
            <a:ext cx="9458703" cy="2273576"/>
          </a:xfrm>
          <a:prstGeom prst="wedgeRectCallout">
            <a:avLst>
              <a:gd name="adj1" fmla="val 19675"/>
              <a:gd name="adj2" fmla="val -1072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影像2">
            <a:extLst>
              <a:ext uri="{FF2B5EF4-FFF2-40B4-BE49-F238E27FC236}">
                <a16:creationId xmlns:a16="http://schemas.microsoft.com/office/drawing/2014/main" id="{A7B0B252-69B7-A143-86B6-7737F92AE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81" t="33115" r="34787" b="55461"/>
          <a:stretch/>
        </p:blipFill>
        <p:spPr bwMode="auto">
          <a:xfrm>
            <a:off x="1192326" y="4309400"/>
            <a:ext cx="8931247" cy="18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E162B0-F0B2-3540-9DDE-393E9466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3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：學習環境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影像3">
            <a:extLst>
              <a:ext uri="{FF2B5EF4-FFF2-40B4-BE49-F238E27FC236}">
                <a16:creationId xmlns:a16="http://schemas.microsoft.com/office/drawing/2014/main" id="{24789049-5B54-6143-9C63-96810B51D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618374" y="1282361"/>
            <a:ext cx="6282919" cy="3534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圖說文字 17">
            <a:extLst>
              <a:ext uri="{FF2B5EF4-FFF2-40B4-BE49-F238E27FC236}">
                <a16:creationId xmlns:a16="http://schemas.microsoft.com/office/drawing/2014/main" id="{5C5834BC-3820-D242-835B-C1926979E2D8}"/>
              </a:ext>
            </a:extLst>
          </p:cNvPr>
          <p:cNvSpPr/>
          <p:nvPr/>
        </p:nvSpPr>
        <p:spPr>
          <a:xfrm>
            <a:off x="875742" y="4080230"/>
            <a:ext cx="9458703" cy="2273576"/>
          </a:xfrm>
          <a:prstGeom prst="wedgeRectCallout">
            <a:avLst>
              <a:gd name="adj1" fmla="val 19675"/>
              <a:gd name="adj2" fmla="val -1072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影像3">
            <a:extLst>
              <a:ext uri="{FF2B5EF4-FFF2-40B4-BE49-F238E27FC236}">
                <a16:creationId xmlns:a16="http://schemas.microsoft.com/office/drawing/2014/main" id="{035D9249-2827-6647-8284-4E374F6AB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4" t="34112" r="43774" b="55241"/>
          <a:stretch/>
        </p:blipFill>
        <p:spPr bwMode="auto">
          <a:xfrm>
            <a:off x="971273" y="4302054"/>
            <a:ext cx="6827005" cy="19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BA0090-5640-1943-A76A-DD435A12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4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：英文課程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影像4">
            <a:extLst>
              <a:ext uri="{FF2B5EF4-FFF2-40B4-BE49-F238E27FC236}">
                <a16:creationId xmlns:a16="http://schemas.microsoft.com/office/drawing/2014/main" id="{8B66E8C0-9163-2747-BC5D-30599D424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618374" y="1282361"/>
            <a:ext cx="6282919" cy="35341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圖說文字 18">
            <a:extLst>
              <a:ext uri="{FF2B5EF4-FFF2-40B4-BE49-F238E27FC236}">
                <a16:creationId xmlns:a16="http://schemas.microsoft.com/office/drawing/2014/main" id="{93EF73BB-A14D-A644-901F-05071307165B}"/>
              </a:ext>
            </a:extLst>
          </p:cNvPr>
          <p:cNvSpPr/>
          <p:nvPr/>
        </p:nvSpPr>
        <p:spPr>
          <a:xfrm>
            <a:off x="875742" y="4080230"/>
            <a:ext cx="9458703" cy="2273576"/>
          </a:xfrm>
          <a:prstGeom prst="wedgeRectCallout">
            <a:avLst>
              <a:gd name="adj1" fmla="val 19675"/>
              <a:gd name="adj2" fmla="val -1072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1" name="影像4">
            <a:extLst>
              <a:ext uri="{FF2B5EF4-FFF2-40B4-BE49-F238E27FC236}">
                <a16:creationId xmlns:a16="http://schemas.microsoft.com/office/drawing/2014/main" id="{25348B4B-A84F-E945-A465-6C2F56719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41" t="33167" r="32914" b="56114"/>
          <a:stretch/>
        </p:blipFill>
        <p:spPr bwMode="auto">
          <a:xfrm>
            <a:off x="971273" y="4423078"/>
            <a:ext cx="8869649" cy="16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9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AA2838-CD10-3E4C-8DD4-76E773A5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kumimoji="1"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kumimoji="1"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5</a:t>
            </a:r>
            <a:r>
              <a:rPr kumimoji="1"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英文社群媒體 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影像5">
            <a:extLst>
              <a:ext uri="{FF2B5EF4-FFF2-40B4-BE49-F238E27FC236}">
                <a16:creationId xmlns:a16="http://schemas.microsoft.com/office/drawing/2014/main" id="{7DCC680D-FD4A-7F41-A292-D8A9E1E3C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618374" y="1282361"/>
            <a:ext cx="6282919" cy="3534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圖說文字 17">
            <a:extLst>
              <a:ext uri="{FF2B5EF4-FFF2-40B4-BE49-F238E27FC236}">
                <a16:creationId xmlns:a16="http://schemas.microsoft.com/office/drawing/2014/main" id="{86F58452-024E-9D4D-8728-1F252C490429}"/>
              </a:ext>
            </a:extLst>
          </p:cNvPr>
          <p:cNvSpPr/>
          <p:nvPr/>
        </p:nvSpPr>
        <p:spPr>
          <a:xfrm>
            <a:off x="875742" y="4080230"/>
            <a:ext cx="9458703" cy="2273576"/>
          </a:xfrm>
          <a:prstGeom prst="wedgeRectCallout">
            <a:avLst>
              <a:gd name="adj1" fmla="val 19675"/>
              <a:gd name="adj2" fmla="val -1072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影像5">
            <a:extLst>
              <a:ext uri="{FF2B5EF4-FFF2-40B4-BE49-F238E27FC236}">
                <a16:creationId xmlns:a16="http://schemas.microsoft.com/office/drawing/2014/main" id="{CFB6FF6F-1930-1546-A634-4BBDB708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5" t="32881" r="33141" b="54738"/>
          <a:stretch/>
        </p:blipFill>
        <p:spPr bwMode="auto">
          <a:xfrm>
            <a:off x="1015562" y="4233531"/>
            <a:ext cx="9379394" cy="20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F598F-9C45-1543-914F-CFEFE857C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>
                <a:latin typeface="Kaiti TC" panose="02010600040101010101" pitchFamily="2" charset="-120"/>
                <a:ea typeface="Kaiti TC" panose="02010600040101010101" pitchFamily="2" charset="-120"/>
              </a:rPr>
              <a:t>資料分析結果及心得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9A38FF-5867-5848-920F-FCD8D7ED0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2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E6A02-4933-7448-ABF5-D891FCDC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資料分析結果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-1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4F53B-B578-384D-BCE4-1449C8C7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【新冠肺炎疫情】</a:t>
            </a:r>
          </a:p>
          <a:p>
            <a:pPr lvl="0"/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近年來受到新冠肺炎疫情的影響，多所學校為了防疫考量並降低學生染疫風險，全面採取遠距教學，讓學生在家進行線上學習的同時也能確保其安危。由於學生待在家的時間比平時多出許多，造成線上學習課程的需求急速增加。</a:t>
            </a:r>
          </a:p>
          <a:p>
            <a:pPr lvl="0"/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線上英語學習的品質是近年來討論重點，以分析結果可以得知網友進行線上學習時，比起自己使用英文平台學習英文的模式，更偏向與老師進行真人對談，藉此營造出全英文的學習環境。</a:t>
            </a:r>
          </a:p>
          <a:p>
            <a:pPr marL="0" indent="0">
              <a:buNone/>
            </a:pPr>
            <a:endParaRPr lang="zh-TW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12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97DE9-6C7E-3142-A07B-B6112601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資料分析結果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186AF-72B5-964D-90DC-29AD0EF3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【國際趨勢】</a:t>
            </a:r>
          </a:p>
          <a:p>
            <a:pPr lvl="0"/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受到網際網路影響，國家與國家之間的關係更加緊密。透過全球緊密的貿易連結，一個國家的經濟發展往往可以牽動到許多國家的經濟產業。為了與其他國家進行交流，國與國之間所能夠使用的共通語言顯得格外重要。所以教育部藉由推動雙語教育來提升學生的語言能力，學校對於語言的要求，也連帶影響家長對於學校師資、英語學習環境的要求。</a:t>
            </a:r>
          </a:p>
          <a:p>
            <a:pPr lvl="0"/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能夠證明其英文能力的語言考試包括多益、托福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...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等，亦成為網路討論重點。許多人希望自己的英文學習有良好的成效，所以能夠幫助自身順利通過語言考試的英語學習平台，也成為網友選擇使用平台的原因之一。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08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36565-43F6-EA43-AFC6-ED2C05A6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9F373-6E0F-544B-8B84-24BF5F01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考量使用者自主學習的時間需配合其個人需求，推出任何時段都可學習的課程內容。</a:t>
            </a:r>
          </a:p>
          <a:p>
            <a:pPr lvl="0"/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依據學習族群不同的學習目標，提供相對應的推薦。例如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: 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英文檢定相關證照、出國留學、工作需求等。</a:t>
            </a:r>
          </a:p>
          <a:p>
            <a:pPr lvl="0"/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透過虛擬實境應用，在情境模擬上更加寫實逼真，並藉此運用於不同情境上的語言學習和互動體驗，以提升學習效果和趣味性。</a:t>
            </a:r>
          </a:p>
          <a:p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配合教育部的雙語教育、課綱，推出相對應的英語學習內容，滿足家長與學童的需求。 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25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9564E44-0EC6-124E-8DC7-5B4B404280AE}"/>
              </a:ext>
            </a:extLst>
          </p:cNvPr>
          <p:cNvSpPr txBox="1"/>
          <p:nvPr/>
        </p:nvSpPr>
        <p:spPr>
          <a:xfrm>
            <a:off x="4490976" y="143496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000" dirty="0">
                <a:latin typeface="Kaiti TC" panose="02010600040101010101" pitchFamily="2" charset="-120"/>
                <a:ea typeface="Kaiti TC" panose="02010600040101010101" pitchFamily="2" charset="-120"/>
              </a:rPr>
              <a:t>感謝聆聽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4299D4-5349-A54D-A029-97CD1440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6" y="1993469"/>
            <a:ext cx="6978027" cy="44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EC08B-E21B-A043-8D03-763FCAD7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0777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分析摘要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92A90-25BB-BB47-880A-B639B31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39" y="1970012"/>
            <a:ext cx="10151915" cy="3450613"/>
          </a:xfrm>
        </p:spPr>
        <p:txBody>
          <a:bodyPr>
            <a:noAutofit/>
          </a:bodyPr>
          <a:lstStyle/>
          <a:p>
            <a:pPr lvl="1" fontAlgn="base"/>
            <a:r>
              <a:rPr lang="zh-TW" altLang="zh-TW" sz="2000" b="1" dirty="0">
                <a:latin typeface="Kaiti TC" panose="02010600040101010101" pitchFamily="2" charset="-120"/>
                <a:ea typeface="Kaiti TC" panose="02010600040101010101" pitchFamily="2" charset="-120"/>
              </a:rPr>
              <a:t>資料區間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2017/1/1 – 2021/12/31</a:t>
            </a:r>
            <a:endParaRPr lang="zh-TW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 fontAlgn="base"/>
            <a:r>
              <a:rPr lang="zh-TW" altLang="zh-TW" sz="2000" b="1" dirty="0">
                <a:latin typeface="Kaiti TC" panose="02010600040101010101" pitchFamily="2" charset="-120"/>
                <a:ea typeface="Kaiti TC" panose="02010600040101010101" pitchFamily="2" charset="-120"/>
              </a:rPr>
              <a:t>資料來源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：使用工作流程平台內建資料「聯合新聞網」</a:t>
            </a:r>
            <a:r>
              <a:rPr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education</a:t>
            </a:r>
            <a:r>
              <a:rPr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及「</a:t>
            </a:r>
            <a:r>
              <a:rPr lang="en-US" altLang="zh-TW" sz="2000" dirty="0" err="1">
                <a:latin typeface="Kaiti TC" panose="02010600040101010101" pitchFamily="2" charset="-120"/>
                <a:ea typeface="Kaiti TC" panose="02010600040101010101" pitchFamily="2" charset="-120"/>
              </a:rPr>
              <a:t>ptt</a:t>
            </a:r>
            <a:r>
              <a:rPr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」家庭版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、</a:t>
            </a:r>
            <a:r>
              <a:rPr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教師版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、</a:t>
            </a:r>
            <a:r>
              <a:rPr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自我學習版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</a:p>
          <a:p>
            <a:pPr lvl="1" fontAlgn="base"/>
            <a:r>
              <a:rPr lang="zh-TW" altLang="zh-TW" sz="2000" b="1" dirty="0">
                <a:latin typeface="Kaiti TC" panose="02010600040101010101" pitchFamily="2" charset="-120"/>
                <a:ea typeface="Kaiti TC" panose="02010600040101010101" pitchFamily="2" charset="-120"/>
              </a:rPr>
              <a:t>搜尋關鍵字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：英文學習、英語學習、語言學習、雙語教育、雙語國家</a:t>
            </a:r>
          </a:p>
          <a:p>
            <a:pPr lvl="1" fontAlgn="base"/>
            <a:r>
              <a:rPr lang="zh-TW" altLang="zh-TW" sz="2000" b="1" dirty="0">
                <a:latin typeface="Kaiti TC" panose="02010600040101010101" pitchFamily="2" charset="-120"/>
                <a:ea typeface="Kaiti TC" panose="02010600040101010101" pitchFamily="2" charset="-120"/>
              </a:rPr>
              <a:t>資料清理做法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文章斷句、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中文斷詞、清除停用詞、</a:t>
            </a:r>
            <a:r>
              <a:rPr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替換字串、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詞頻計算、計算</a:t>
            </a:r>
            <a:r>
              <a:rPr lang="en-US" altLang="zh-TW" sz="2000" dirty="0" err="1">
                <a:latin typeface="Kaiti TC" panose="02010600040101010101" pitchFamily="2" charset="-120"/>
                <a:ea typeface="Kaiti TC" panose="02010600040101010101" pitchFamily="2" charset="-120"/>
              </a:rPr>
              <a:t>ngrams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、詞頻計算</a:t>
            </a:r>
            <a:r>
              <a:rPr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(bi-grams)</a:t>
            </a:r>
            <a:endParaRPr lang="zh-TW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 fontAlgn="base"/>
            <a:r>
              <a:rPr lang="zh-TW" altLang="zh-TW" sz="2000" b="1" dirty="0">
                <a:latin typeface="Kaiti TC" panose="02010600040101010101" pitchFamily="2" charset="-120"/>
                <a:ea typeface="Kaiti TC" panose="02010600040101010101" pitchFamily="2" charset="-120"/>
              </a:rPr>
              <a:t>情緒分析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Lexicon Based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、</a:t>
            </a:r>
            <a:r>
              <a:rPr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Corpus Based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、</a:t>
            </a:r>
            <a:r>
              <a:rPr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LIWC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情緒分析</a:t>
            </a:r>
          </a:p>
          <a:p>
            <a:pPr lvl="1" fontAlgn="base"/>
            <a:r>
              <a:rPr lang="zh-TW" altLang="zh-TW" sz="2000" b="1" dirty="0">
                <a:latin typeface="Kaiti TC" panose="02010600040101010101" pitchFamily="2" charset="-120"/>
                <a:ea typeface="Kaiti TC" panose="02010600040101010101" pitchFamily="2" charset="-120"/>
              </a:rPr>
              <a:t>文辭和文件分析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：轉為</a:t>
            </a:r>
            <a:r>
              <a:rPr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DTM</a:t>
            </a:r>
            <a:r>
              <a:rPr lang="zh-TW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、關聯式文字雲、計算相關性矩陣、計算共現矩陣、單中心網路圖、字詞網路圖</a:t>
            </a:r>
          </a:p>
          <a:p>
            <a:pPr lvl="1" fontAlgn="base"/>
            <a:r>
              <a:rPr lang="zh-TW" altLang="zh-TW" sz="2000" b="1" dirty="0">
                <a:latin typeface="Kaiti TC" panose="02010600040101010101" pitchFamily="2" charset="-120"/>
                <a:ea typeface="Kaiti TC" panose="02010600040101010101" pitchFamily="2" charset="-120"/>
              </a:rPr>
              <a:t>主題模型：</a:t>
            </a:r>
            <a:r>
              <a:rPr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LDA</a:t>
            </a:r>
            <a:endParaRPr lang="zh-TW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88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440F0-5DC9-424D-82ED-1CF90E8C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45" y="242888"/>
            <a:ext cx="9603275" cy="1049235"/>
          </a:xfrm>
        </p:spPr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一、工作流程圖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(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聯合新聞網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)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FC23C9-666E-2844-9635-111352AFE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19283" y="862607"/>
            <a:ext cx="10553426" cy="5549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667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37EE71-3472-1D4A-894C-43C582B4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07" y="1488672"/>
            <a:ext cx="3713364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1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：國際接軌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28">
            <a:extLst>
              <a:ext uri="{FF2B5EF4-FFF2-40B4-BE49-F238E27FC236}">
                <a16:creationId xmlns:a16="http://schemas.microsoft.com/office/drawing/2014/main" id="{2EB2451F-C896-1045-8337-0342292408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1442" y="1116345"/>
            <a:ext cx="6136782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1E64D56C-EDC2-F24D-9096-71ED98EF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9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矩形圖說文字 12">
            <a:extLst>
              <a:ext uri="{FF2B5EF4-FFF2-40B4-BE49-F238E27FC236}">
                <a16:creationId xmlns:a16="http://schemas.microsoft.com/office/drawing/2014/main" id="{539F8993-ABAB-3C4E-B5FF-B9D223B3769D}"/>
              </a:ext>
            </a:extLst>
          </p:cNvPr>
          <p:cNvSpPr/>
          <p:nvPr/>
        </p:nvSpPr>
        <p:spPr>
          <a:xfrm>
            <a:off x="875742" y="4080230"/>
            <a:ext cx="10179110" cy="1428002"/>
          </a:xfrm>
          <a:prstGeom prst="wedgeRectCallout">
            <a:avLst>
              <a:gd name="adj1" fmla="val 28489"/>
              <a:gd name="adj2" fmla="val -1634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1" name="圖片 28">
            <a:extLst>
              <a:ext uri="{FF2B5EF4-FFF2-40B4-BE49-F238E27FC236}">
                <a16:creationId xmlns:a16="http://schemas.microsoft.com/office/drawing/2014/main" id="{7E6B1378-5373-E040-8FC8-C4088A29B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1" t="27123" r="4284" b="65968"/>
          <a:stretch/>
        </p:blipFill>
        <p:spPr bwMode="auto">
          <a:xfrm>
            <a:off x="875743" y="4240907"/>
            <a:ext cx="9952482" cy="119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7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933AC-E718-B84B-92BC-A0CD1FEA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474969"/>
            <a:ext cx="362905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2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：疫情停課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29">
            <a:extLst>
              <a:ext uri="{FF2B5EF4-FFF2-40B4-BE49-F238E27FC236}">
                <a16:creationId xmlns:a16="http://schemas.microsoft.com/office/drawing/2014/main" id="{4DFF8370-394F-5C43-A601-B2AC69913F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5" r="-2" b="-2"/>
          <a:stretch/>
        </p:blipFill>
        <p:spPr bwMode="auto">
          <a:xfrm>
            <a:off x="4618374" y="1116345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圖說文字 17">
            <a:extLst>
              <a:ext uri="{FF2B5EF4-FFF2-40B4-BE49-F238E27FC236}">
                <a16:creationId xmlns:a16="http://schemas.microsoft.com/office/drawing/2014/main" id="{0B4E55A7-A11B-9D4D-BE88-5C23954E172E}"/>
              </a:ext>
            </a:extLst>
          </p:cNvPr>
          <p:cNvSpPr/>
          <p:nvPr/>
        </p:nvSpPr>
        <p:spPr>
          <a:xfrm>
            <a:off x="875742" y="4080230"/>
            <a:ext cx="10179110" cy="1428002"/>
          </a:xfrm>
          <a:prstGeom prst="wedgeRectCallout">
            <a:avLst>
              <a:gd name="adj1" fmla="val 28489"/>
              <a:gd name="adj2" fmla="val -1634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29">
            <a:extLst>
              <a:ext uri="{FF2B5EF4-FFF2-40B4-BE49-F238E27FC236}">
                <a16:creationId xmlns:a16="http://schemas.microsoft.com/office/drawing/2014/main" id="{E8386A5D-9438-844A-A002-F16EC3C66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3" t="26231" r="3808" b="66355"/>
          <a:stretch/>
        </p:blipFill>
        <p:spPr bwMode="auto">
          <a:xfrm>
            <a:off x="1137149" y="4239929"/>
            <a:ext cx="9628618" cy="101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ED4C36-1D3A-BF40-963D-EF9E5309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69"/>
            <a:ext cx="4025441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3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：高雄市</a:t>
            </a:r>
            <a:b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</a:b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雙語教育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30">
            <a:extLst>
              <a:ext uri="{FF2B5EF4-FFF2-40B4-BE49-F238E27FC236}">
                <a16:creationId xmlns:a16="http://schemas.microsoft.com/office/drawing/2014/main" id="{2BECB434-ECBE-9941-AF99-B0CDD9BC63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5603" y="1116345"/>
            <a:ext cx="6088460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圖說文字 20">
            <a:extLst>
              <a:ext uri="{FF2B5EF4-FFF2-40B4-BE49-F238E27FC236}">
                <a16:creationId xmlns:a16="http://schemas.microsoft.com/office/drawing/2014/main" id="{77D57BA8-076E-FB4A-AFEE-DEE461F53D91}"/>
              </a:ext>
            </a:extLst>
          </p:cNvPr>
          <p:cNvSpPr/>
          <p:nvPr/>
        </p:nvSpPr>
        <p:spPr>
          <a:xfrm>
            <a:off x="875742" y="4080230"/>
            <a:ext cx="10179110" cy="1428002"/>
          </a:xfrm>
          <a:prstGeom prst="wedgeRectCallout">
            <a:avLst>
              <a:gd name="adj1" fmla="val 28489"/>
              <a:gd name="adj2" fmla="val -1634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30">
            <a:extLst>
              <a:ext uri="{FF2B5EF4-FFF2-40B4-BE49-F238E27FC236}">
                <a16:creationId xmlns:a16="http://schemas.microsoft.com/office/drawing/2014/main" id="{5710D9F3-22E6-FC42-B7B6-C4AF93AE5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2" t="27005" b="61796"/>
          <a:stretch/>
        </p:blipFill>
        <p:spPr bwMode="auto">
          <a:xfrm>
            <a:off x="1387937" y="4255169"/>
            <a:ext cx="8638431" cy="1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D89F27-41DE-A54E-88C6-FDEAF5B5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74969"/>
            <a:ext cx="3724414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4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：雙語國家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1">
            <a:extLst>
              <a:ext uri="{FF2B5EF4-FFF2-40B4-BE49-F238E27FC236}">
                <a16:creationId xmlns:a16="http://schemas.microsoft.com/office/drawing/2014/main" id="{BBA34A37-E033-544E-81BF-E723ED2780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3571" y="1116345"/>
            <a:ext cx="6112524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圖說文字 17">
            <a:extLst>
              <a:ext uri="{FF2B5EF4-FFF2-40B4-BE49-F238E27FC236}">
                <a16:creationId xmlns:a16="http://schemas.microsoft.com/office/drawing/2014/main" id="{2A6D6F29-7373-C348-B5EE-A02D3A61C5EE}"/>
              </a:ext>
            </a:extLst>
          </p:cNvPr>
          <p:cNvSpPr/>
          <p:nvPr/>
        </p:nvSpPr>
        <p:spPr>
          <a:xfrm>
            <a:off x="875742" y="4080230"/>
            <a:ext cx="10179110" cy="1428002"/>
          </a:xfrm>
          <a:prstGeom prst="wedgeRectCallout">
            <a:avLst>
              <a:gd name="adj1" fmla="val 28489"/>
              <a:gd name="adj2" fmla="val -1634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31">
            <a:extLst>
              <a:ext uri="{FF2B5EF4-FFF2-40B4-BE49-F238E27FC236}">
                <a16:creationId xmlns:a16="http://schemas.microsoft.com/office/drawing/2014/main" id="{33D64DFA-0EA5-6241-B80B-A8BBD7FDB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0" t="26089" b="64188"/>
          <a:stretch/>
        </p:blipFill>
        <p:spPr bwMode="auto">
          <a:xfrm>
            <a:off x="927562" y="4172662"/>
            <a:ext cx="9672509" cy="121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FA3E14-1400-BB49-A882-64E691B6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主題</a:t>
            </a:r>
            <a:r>
              <a:rPr lang="en-US" altLang="zh-TW" sz="3600" dirty="0">
                <a:latin typeface="Kaiti TC" panose="02010600040101010101" pitchFamily="2" charset="-120"/>
                <a:ea typeface="Kaiti TC" panose="02010600040101010101" pitchFamily="2" charset="-120"/>
              </a:rPr>
              <a:t>5</a:t>
            </a:r>
            <a:r>
              <a:rPr lang="zh-TW" altLang="en-US" sz="3600" dirty="0">
                <a:latin typeface="Kaiti TC" panose="02010600040101010101" pitchFamily="2" charset="-120"/>
                <a:ea typeface="Kaiti TC" panose="02010600040101010101" pitchFamily="2" charset="-120"/>
              </a:rPr>
              <a:t>：課綱</a:t>
            </a:r>
            <a:endParaRPr kumimoji="1" lang="en-US" altLang="zh-TW" sz="3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2">
            <a:extLst>
              <a:ext uri="{FF2B5EF4-FFF2-40B4-BE49-F238E27FC236}">
                <a16:creationId xmlns:a16="http://schemas.microsoft.com/office/drawing/2014/main" id="{1E65FC28-05E2-E949-A7AC-8042E5443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5603" y="1116345"/>
            <a:ext cx="6088460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圖說文字 17">
            <a:extLst>
              <a:ext uri="{FF2B5EF4-FFF2-40B4-BE49-F238E27FC236}">
                <a16:creationId xmlns:a16="http://schemas.microsoft.com/office/drawing/2014/main" id="{C4B79CF2-084E-1E45-91C7-13DD85C235B3}"/>
              </a:ext>
            </a:extLst>
          </p:cNvPr>
          <p:cNvSpPr/>
          <p:nvPr/>
        </p:nvSpPr>
        <p:spPr>
          <a:xfrm>
            <a:off x="875742" y="4080230"/>
            <a:ext cx="10179110" cy="1428002"/>
          </a:xfrm>
          <a:prstGeom prst="wedgeRectCallout">
            <a:avLst>
              <a:gd name="adj1" fmla="val 28489"/>
              <a:gd name="adj2" fmla="val -1634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32">
            <a:extLst>
              <a:ext uri="{FF2B5EF4-FFF2-40B4-BE49-F238E27FC236}">
                <a16:creationId xmlns:a16="http://schemas.microsoft.com/office/drawing/2014/main" id="{49C204BC-25FB-DE41-B75D-54FE928DE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9" t="27139" b="63424"/>
          <a:stretch/>
        </p:blipFill>
        <p:spPr bwMode="auto">
          <a:xfrm>
            <a:off x="976479" y="4246860"/>
            <a:ext cx="9431047" cy="11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8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440F0-5DC9-424D-82ED-1CF90E8C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64" y="121348"/>
            <a:ext cx="9603275" cy="1049235"/>
          </a:xfrm>
        </p:spPr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二、工作流程圖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(ppt)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F81DEE3-9599-4742-B4CD-D1EBF34DC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2744" y="798651"/>
            <a:ext cx="9977377" cy="5827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409685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177</TotalTime>
  <Words>621</Words>
  <Application>Microsoft Macintosh PowerPoint</Application>
  <PresentationFormat>寬螢幕</PresentationFormat>
  <Paragraphs>41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Kaiti TC</vt:lpstr>
      <vt:lpstr>Arial</vt:lpstr>
      <vt:lpstr>Gill Sans MT</vt:lpstr>
      <vt:lpstr>圖庫</vt:lpstr>
      <vt:lpstr>社群媒體分析期末專案報告 語言學習的趨勢分析</vt:lpstr>
      <vt:lpstr>分析摘要</vt:lpstr>
      <vt:lpstr>一、工作流程圖(聯合新聞網)</vt:lpstr>
      <vt:lpstr>主題1：國際接軌</vt:lpstr>
      <vt:lpstr>主題2：疫情停課</vt:lpstr>
      <vt:lpstr>主題3：高雄市 雙語教育</vt:lpstr>
      <vt:lpstr>主題4：雙語國家</vt:lpstr>
      <vt:lpstr>主題5：課綱</vt:lpstr>
      <vt:lpstr>二、工作流程圖(ppt)</vt:lpstr>
      <vt:lpstr>主題1：線上課程學習 </vt:lpstr>
      <vt:lpstr>主題2：英文學習 </vt:lpstr>
      <vt:lpstr>主題3：學習環境</vt:lpstr>
      <vt:lpstr>主題4：英文課程</vt:lpstr>
      <vt:lpstr>主題5：英文社群媒體 </vt:lpstr>
      <vt:lpstr>資料分析結果及心得</vt:lpstr>
      <vt:lpstr>資料分析結果-1</vt:lpstr>
      <vt:lpstr>資料分析結果-2</vt:lpstr>
      <vt:lpstr>心得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社群媒體分析期末專案報告 語言學習的趨勢分析</dc:title>
  <dc:creator>N094220005</dc:creator>
  <cp:lastModifiedBy>N094220005</cp:lastModifiedBy>
  <cp:revision>9</cp:revision>
  <dcterms:created xsi:type="dcterms:W3CDTF">2022-01-18T09:51:48Z</dcterms:created>
  <dcterms:modified xsi:type="dcterms:W3CDTF">2022-01-18T12:49:29Z</dcterms:modified>
</cp:coreProperties>
</file>