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26"/>
  </p:notesMasterIdLst>
  <p:sldIdLst>
    <p:sldId id="260" r:id="rId3"/>
    <p:sldId id="266" r:id="rId4"/>
    <p:sldId id="294" r:id="rId5"/>
    <p:sldId id="270" r:id="rId6"/>
    <p:sldId id="293" r:id="rId7"/>
    <p:sldId id="265" r:id="rId8"/>
    <p:sldId id="298" r:id="rId9"/>
    <p:sldId id="269" r:id="rId10"/>
    <p:sldId id="300" r:id="rId11"/>
    <p:sldId id="314" r:id="rId12"/>
    <p:sldId id="317" r:id="rId13"/>
    <p:sldId id="318" r:id="rId14"/>
    <p:sldId id="320" r:id="rId15"/>
    <p:sldId id="321" r:id="rId16"/>
    <p:sldId id="322" r:id="rId17"/>
    <p:sldId id="297" r:id="rId18"/>
    <p:sldId id="308" r:id="rId19"/>
    <p:sldId id="306" r:id="rId20"/>
    <p:sldId id="307" r:id="rId21"/>
    <p:sldId id="319" r:id="rId22"/>
    <p:sldId id="299" r:id="rId23"/>
    <p:sldId id="268" r:id="rId24"/>
    <p:sldId id="288" r:id="rId2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6833" userDrawn="1">
          <p15:clr>
            <a:srgbClr val="A4A3A4"/>
          </p15:clr>
        </p15:guide>
        <p15:guide id="3" pos="2025"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4AB"/>
    <a:srgbClr val="92D14F"/>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78169" autoAdjust="0"/>
  </p:normalViewPr>
  <p:slideViewPr>
    <p:cSldViewPr snapToGrid="0" showGuides="1">
      <p:cViewPr varScale="1">
        <p:scale>
          <a:sx n="65" d="100"/>
          <a:sy n="65" d="100"/>
        </p:scale>
        <p:origin x="907" y="38"/>
      </p:cViewPr>
      <p:guideLst>
        <p:guide orient="horz" pos="255"/>
        <p:guide pos="6833"/>
        <p:guide pos="2025"/>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8EB61-AAD5-42B5-A69F-98CFB9B1E663}" type="datetimeFigureOut">
              <a:rPr lang="zh-CN" altLang="en-US" smtClean="0"/>
              <a:pPr/>
              <a:t>2022/1/17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E8977-840B-4A15-8E35-BDD369ECE573}" type="slidenum">
              <a:rPr lang="zh-CN" altLang="en-US" smtClean="0"/>
              <a:pPr/>
              <a:t>‹#›</a:t>
            </a:fld>
            <a:endParaRPr lang="zh-CN" altLang="en-US"/>
          </a:p>
        </p:txBody>
      </p:sp>
    </p:spTree>
    <p:extLst>
      <p:ext uri="{BB962C8B-B14F-4D97-AF65-F5344CB8AC3E}">
        <p14:creationId xmlns:p14="http://schemas.microsoft.com/office/powerpoint/2010/main" val="335666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a:t>
            </a:fld>
            <a:endParaRPr lang="zh-CN" altLang="en-US"/>
          </a:p>
        </p:txBody>
      </p:sp>
    </p:spTree>
    <p:extLst>
      <p:ext uri="{BB962C8B-B14F-4D97-AF65-F5344CB8AC3E}">
        <p14:creationId xmlns:p14="http://schemas.microsoft.com/office/powerpoint/2010/main" val="1528079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13</a:t>
            </a:fld>
            <a:endParaRPr lang="zh-CN" altLang="en-US"/>
          </a:p>
        </p:txBody>
      </p:sp>
    </p:spTree>
    <p:extLst>
      <p:ext uri="{BB962C8B-B14F-4D97-AF65-F5344CB8AC3E}">
        <p14:creationId xmlns:p14="http://schemas.microsoft.com/office/powerpoint/2010/main" val="836627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14</a:t>
            </a:fld>
            <a:endParaRPr lang="zh-CN" altLang="en-US"/>
          </a:p>
        </p:txBody>
      </p:sp>
    </p:spTree>
    <p:extLst>
      <p:ext uri="{BB962C8B-B14F-4D97-AF65-F5344CB8AC3E}">
        <p14:creationId xmlns:p14="http://schemas.microsoft.com/office/powerpoint/2010/main" val="232134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15</a:t>
            </a:fld>
            <a:endParaRPr lang="zh-CN" altLang="en-US"/>
          </a:p>
        </p:txBody>
      </p:sp>
    </p:spTree>
    <p:extLst>
      <p:ext uri="{BB962C8B-B14F-4D97-AF65-F5344CB8AC3E}">
        <p14:creationId xmlns:p14="http://schemas.microsoft.com/office/powerpoint/2010/main" val="4050011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17</a:t>
            </a:fld>
            <a:endParaRPr lang="zh-CN" altLang="en-US"/>
          </a:p>
        </p:txBody>
      </p:sp>
    </p:spTree>
    <p:extLst>
      <p:ext uri="{BB962C8B-B14F-4D97-AF65-F5344CB8AC3E}">
        <p14:creationId xmlns:p14="http://schemas.microsoft.com/office/powerpoint/2010/main" val="230057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18</a:t>
            </a:fld>
            <a:endParaRPr lang="zh-CN" altLang="en-US"/>
          </a:p>
        </p:txBody>
      </p:sp>
    </p:spTree>
    <p:extLst>
      <p:ext uri="{BB962C8B-B14F-4D97-AF65-F5344CB8AC3E}">
        <p14:creationId xmlns:p14="http://schemas.microsoft.com/office/powerpoint/2010/main" val="404819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19</a:t>
            </a:fld>
            <a:endParaRPr lang="zh-CN" altLang="en-US"/>
          </a:p>
        </p:txBody>
      </p:sp>
    </p:spTree>
    <p:extLst>
      <p:ext uri="{BB962C8B-B14F-4D97-AF65-F5344CB8AC3E}">
        <p14:creationId xmlns:p14="http://schemas.microsoft.com/office/powerpoint/2010/main" val="174386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20</a:t>
            </a:fld>
            <a:endParaRPr lang="zh-CN" altLang="en-US"/>
          </a:p>
        </p:txBody>
      </p:sp>
    </p:spTree>
    <p:extLst>
      <p:ext uri="{BB962C8B-B14F-4D97-AF65-F5344CB8AC3E}">
        <p14:creationId xmlns:p14="http://schemas.microsoft.com/office/powerpoint/2010/main" val="1076608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21</a:t>
            </a:fld>
            <a:endParaRPr lang="zh-CN" altLang="en-US"/>
          </a:p>
        </p:txBody>
      </p:sp>
    </p:spTree>
    <p:extLst>
      <p:ext uri="{BB962C8B-B14F-4D97-AF65-F5344CB8AC3E}">
        <p14:creationId xmlns:p14="http://schemas.microsoft.com/office/powerpoint/2010/main" val="1520287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22</a:t>
            </a:fld>
            <a:endParaRPr lang="zh-CN" altLang="en-US"/>
          </a:p>
        </p:txBody>
      </p:sp>
    </p:spTree>
    <p:extLst>
      <p:ext uri="{BB962C8B-B14F-4D97-AF65-F5344CB8AC3E}">
        <p14:creationId xmlns:p14="http://schemas.microsoft.com/office/powerpoint/2010/main" val="370021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這是我們的簡報大綱，請參閱</a:t>
            </a: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2</a:t>
            </a:fld>
            <a:endParaRPr lang="zh-CN" altLang="en-US"/>
          </a:p>
        </p:txBody>
      </p:sp>
    </p:spTree>
    <p:extLst>
      <p:ext uri="{BB962C8B-B14F-4D97-AF65-F5344CB8AC3E}">
        <p14:creationId xmlns:p14="http://schemas.microsoft.com/office/powerpoint/2010/main" val="163004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4</a:t>
            </a:fld>
            <a:endParaRPr lang="zh-CN" altLang="en-US"/>
          </a:p>
        </p:txBody>
      </p:sp>
    </p:spTree>
    <p:extLst>
      <p:ext uri="{BB962C8B-B14F-4D97-AF65-F5344CB8AC3E}">
        <p14:creationId xmlns:p14="http://schemas.microsoft.com/office/powerpoint/2010/main" val="256673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6</a:t>
            </a:fld>
            <a:endParaRPr lang="zh-CN" altLang="en-US"/>
          </a:p>
        </p:txBody>
      </p:sp>
    </p:spTree>
    <p:extLst>
      <p:ext uri="{BB962C8B-B14F-4D97-AF65-F5344CB8AC3E}">
        <p14:creationId xmlns:p14="http://schemas.microsoft.com/office/powerpoint/2010/main" val="20021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10000"/>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8</a:t>
            </a:fld>
            <a:endParaRPr lang="zh-CN" altLang="en-US"/>
          </a:p>
        </p:txBody>
      </p:sp>
    </p:spTree>
    <p:extLst>
      <p:ext uri="{BB962C8B-B14F-4D97-AF65-F5344CB8AC3E}">
        <p14:creationId xmlns:p14="http://schemas.microsoft.com/office/powerpoint/2010/main" val="41652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9</a:t>
            </a:fld>
            <a:endParaRPr lang="zh-CN" altLang="en-US"/>
          </a:p>
        </p:txBody>
      </p:sp>
    </p:spTree>
    <p:extLst>
      <p:ext uri="{BB962C8B-B14F-4D97-AF65-F5344CB8AC3E}">
        <p14:creationId xmlns:p14="http://schemas.microsoft.com/office/powerpoint/2010/main" val="21249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10</a:t>
            </a:fld>
            <a:endParaRPr lang="zh-CN" altLang="en-US"/>
          </a:p>
        </p:txBody>
      </p:sp>
    </p:spTree>
    <p:extLst>
      <p:ext uri="{BB962C8B-B14F-4D97-AF65-F5344CB8AC3E}">
        <p14:creationId xmlns:p14="http://schemas.microsoft.com/office/powerpoint/2010/main" val="317754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11</a:t>
            </a:fld>
            <a:endParaRPr lang="zh-CN" altLang="en-US"/>
          </a:p>
        </p:txBody>
      </p:sp>
    </p:spTree>
    <p:extLst>
      <p:ext uri="{BB962C8B-B14F-4D97-AF65-F5344CB8AC3E}">
        <p14:creationId xmlns:p14="http://schemas.microsoft.com/office/powerpoint/2010/main" val="338331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99E8977-840B-4A15-8E35-BDD369ECE573}" type="slidenum">
              <a:rPr lang="zh-CN" altLang="en-US" smtClean="0"/>
              <a:pPr/>
              <a:t>12</a:t>
            </a:fld>
            <a:endParaRPr lang="zh-CN" altLang="en-US"/>
          </a:p>
        </p:txBody>
      </p:sp>
    </p:spTree>
    <p:extLst>
      <p:ext uri="{BB962C8B-B14F-4D97-AF65-F5344CB8AC3E}">
        <p14:creationId xmlns:p14="http://schemas.microsoft.com/office/powerpoint/2010/main" val="23505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5380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7602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426037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841330217"/>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44850233"/>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02294266"/>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75589456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79132405"/>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42848544"/>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696743900"/>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909287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452703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472227042"/>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53396664"/>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73891859"/>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59114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658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08222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07609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0413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63743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17/1/2022</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12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17/1/2022</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95057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17/1/2022</a:t>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568440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6"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971562"/>
            <a:ext cx="12192000" cy="269217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6205" y="2115629"/>
            <a:ext cx="11598586" cy="1754326"/>
          </a:xfrm>
          <a:prstGeom prst="rect">
            <a:avLst/>
          </a:prstGeom>
          <a:noFill/>
        </p:spPr>
        <p:txBody>
          <a:bodyPr wrap="square" rtlCol="0">
            <a:spAutoFit/>
          </a:bodyPr>
          <a:lstStyle/>
          <a:p>
            <a:r>
              <a:rPr lang="zh-TW" altLang="en-US" sz="5400" b="1" spc="300" dirty="0">
                <a:solidFill>
                  <a:schemeClr val="bg1"/>
                </a:solidFill>
                <a:latin typeface="微软雅黑" panose="020B0503020204020204" pitchFamily="34" charset="-122"/>
                <a:ea typeface="微软雅黑" panose="020B0503020204020204" pitchFamily="34" charset="-122"/>
              </a:rPr>
              <a:t>以中山大學工作流程平台進行資訊教育和素養的主題分析</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3544268" y="5562454"/>
            <a:ext cx="5955014" cy="609745"/>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spc="300" dirty="0">
                <a:latin typeface="微软雅黑" panose="020B0503020204020204" pitchFamily="34" charset="-122"/>
                <a:ea typeface="微软雅黑" panose="020B0503020204020204" pitchFamily="34" charset="-122"/>
              </a:rPr>
              <a:t>第二組期末專案報告</a:t>
            </a:r>
            <a:r>
              <a:rPr lang="en-US" altLang="zh-TW" sz="2000" b="1" spc="300" dirty="0">
                <a:latin typeface="微软雅黑" panose="020B0503020204020204" pitchFamily="34" charset="-122"/>
                <a:ea typeface="微软雅黑" panose="020B0503020204020204" pitchFamily="34" charset="-122"/>
              </a:rPr>
              <a:t>:</a:t>
            </a:r>
            <a:r>
              <a:rPr lang="zh-TW" altLang="en-US" sz="2000" b="1" spc="300" dirty="0">
                <a:latin typeface="微软雅黑" panose="020B0503020204020204" pitchFamily="34" charset="-122"/>
                <a:ea typeface="微软雅黑" panose="020B0503020204020204" pitchFamily="34" charset="-122"/>
              </a:rPr>
              <a:t>林慶儒 李宛珊 賀燕君 </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3524389" y="4878284"/>
            <a:ext cx="3105011" cy="609744"/>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spc="300" dirty="0">
                <a:latin typeface="微软雅黑" panose="020B0503020204020204" pitchFamily="34" charset="-122"/>
                <a:ea typeface="微软雅黑" panose="020B0503020204020204" pitchFamily="34" charset="-122"/>
              </a:rPr>
              <a:t>指導教授</a:t>
            </a:r>
            <a:r>
              <a:rPr lang="en-US" altLang="zh-TW" sz="2000" b="1" spc="300" dirty="0">
                <a:latin typeface="微软雅黑" panose="020B0503020204020204" pitchFamily="34" charset="-122"/>
                <a:ea typeface="微软雅黑" panose="020B0503020204020204" pitchFamily="34" charset="-122"/>
              </a:rPr>
              <a:t>:</a:t>
            </a:r>
            <a:r>
              <a:rPr lang="zh-TW" altLang="en-US" sz="2000" b="1" spc="300" dirty="0">
                <a:latin typeface="微软雅黑" panose="020B0503020204020204" pitchFamily="34" charset="-122"/>
                <a:ea typeface="微软雅黑" panose="020B0503020204020204" pitchFamily="34" charset="-122"/>
              </a:rPr>
              <a:t> 黃三益博士</a:t>
            </a:r>
            <a:endParaRPr lang="zh-HK" altLang="en-US" sz="2000" b="1" spc="300" dirty="0">
              <a:latin typeface="微软雅黑" panose="020B0503020204020204" pitchFamily="34" charset="-122"/>
              <a:ea typeface="微软雅黑" panose="020B0503020204020204" pitchFamily="34" charset="-122"/>
            </a:endParaRPr>
          </a:p>
        </p:txBody>
      </p:sp>
      <p:pic>
        <p:nvPicPr>
          <p:cNvPr id="9" name="圖片 8">
            <a:extLst>
              <a:ext uri="{FF2B5EF4-FFF2-40B4-BE49-F238E27FC236}">
                <a16:creationId xmlns:a16="http://schemas.microsoft.com/office/drawing/2014/main" id="{F766A78C-E39B-48DF-8F89-6C4154D66F61}"/>
              </a:ext>
            </a:extLst>
          </p:cNvPr>
          <p:cNvPicPr>
            <a:picLocks noChangeAspect="1"/>
          </p:cNvPicPr>
          <p:nvPr/>
        </p:nvPicPr>
        <p:blipFill>
          <a:blip r:embed="rId3"/>
          <a:stretch>
            <a:fillRect/>
          </a:stretch>
        </p:blipFill>
        <p:spPr>
          <a:xfrm>
            <a:off x="10160945" y="244610"/>
            <a:ext cx="1457897" cy="1000944"/>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585646" y="93911"/>
              <a:ext cx="1068303"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703714" y="710841"/>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主題模型</a:t>
            </a:r>
            <a:r>
              <a:rPr lang="en-US" altLang="zh-TW" sz="2400" b="1" dirty="0">
                <a:solidFill>
                  <a:srgbClr val="FF0000"/>
                </a:solidFill>
                <a:latin typeface="微软雅黑" panose="020B0503020204020204" pitchFamily="34" charset="-122"/>
                <a:ea typeface="微软雅黑" panose="020B0503020204020204" pitchFamily="34" charset="-122"/>
              </a:rPr>
              <a:t>1:</a:t>
            </a:r>
            <a:r>
              <a:rPr lang="zh-TW" altLang="en-US" sz="2400" b="1" dirty="0">
                <a:solidFill>
                  <a:srgbClr val="FF0000"/>
                </a:solidFill>
                <a:latin typeface="微软雅黑" panose="020B0503020204020204" pitchFamily="34" charset="-122"/>
                <a:ea typeface="微软雅黑" panose="020B0503020204020204" pitchFamily="34" charset="-122"/>
              </a:rPr>
              <a:t>課程活動的報名</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a16="http://schemas.microsoft.com/office/drawing/2014/main" id="{F6083B3B-D913-4725-BA9F-0EE52867DCD4}"/>
              </a:ext>
            </a:extLst>
          </p:cNvPr>
          <p:cNvPicPr>
            <a:picLocks noChangeAspect="1"/>
          </p:cNvPicPr>
          <p:nvPr/>
        </p:nvPicPr>
        <p:blipFill>
          <a:blip r:embed="rId3"/>
          <a:stretch>
            <a:fillRect/>
          </a:stretch>
        </p:blipFill>
        <p:spPr>
          <a:xfrm>
            <a:off x="703714" y="1329877"/>
            <a:ext cx="11140956" cy="5272942"/>
          </a:xfrm>
          <a:prstGeom prst="rect">
            <a:avLst/>
          </a:prstGeom>
        </p:spPr>
      </p:pic>
      <p:sp>
        <p:nvSpPr>
          <p:cNvPr id="59" name="文字方塊 58">
            <a:extLst>
              <a:ext uri="{FF2B5EF4-FFF2-40B4-BE49-F238E27FC236}">
                <a16:creationId xmlns:a16="http://schemas.microsoft.com/office/drawing/2014/main" id="{BC65D5FE-C491-4F9E-A7C0-5ED7CB8AF851}"/>
              </a:ext>
            </a:extLst>
          </p:cNvPr>
          <p:cNvSpPr txBox="1"/>
          <p:nvPr/>
        </p:nvSpPr>
        <p:spPr>
          <a:xfrm>
            <a:off x="6538864" y="3643182"/>
            <a:ext cx="4791518" cy="646331"/>
          </a:xfrm>
          <a:prstGeom prst="rect">
            <a:avLst/>
          </a:prstGeom>
          <a:noFill/>
        </p:spPr>
        <p:txBody>
          <a:bodyPr wrap="square">
            <a:spAutoFit/>
          </a:bodyPr>
          <a:lstStyle/>
          <a:p>
            <a:r>
              <a:rPr lang="zh-TW" altLang="zh-TW" sz="1800" dirty="0">
                <a:solidFill>
                  <a:srgbClr val="FF0000"/>
                </a:solidFill>
                <a:effectLst/>
                <a:ea typeface="微軟正黑體" panose="020B0604030504040204" pitchFamily="34" charset="-120"/>
                <a:cs typeface="Times New Roman" panose="02020603050405020304" pitchFamily="18" charset="0"/>
              </a:rPr>
              <a:t>出現最高的前十名詞頻：</a:t>
            </a:r>
            <a:r>
              <a:rPr lang="zh-TW" altLang="zh-TW" sz="1800" b="1" dirty="0">
                <a:solidFill>
                  <a:srgbClr val="FF0000"/>
                </a:solidFill>
                <a:effectLst/>
                <a:ea typeface="微軟正黑體" panose="020B0604030504040204" pitchFamily="34" charset="-120"/>
                <a:cs typeface="Times New Roman" panose="02020603050405020304" pitchFamily="18" charset="0"/>
              </a:rPr>
              <a:t>報名、活動、課程、時間、講座、資訊、免費、地點、學生、老師</a:t>
            </a:r>
            <a:endParaRPr lang="en-US" altLang="zh-TW" b="1" dirty="0">
              <a:solidFill>
                <a:srgbClr val="FF0000"/>
              </a:solidFill>
            </a:endParaRPr>
          </a:p>
        </p:txBody>
      </p:sp>
    </p:spTree>
    <p:extLst>
      <p:ext uri="{BB962C8B-B14F-4D97-AF65-F5344CB8AC3E}">
        <p14:creationId xmlns:p14="http://schemas.microsoft.com/office/powerpoint/2010/main" val="28445504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圖片 59">
            <a:extLst>
              <a:ext uri="{FF2B5EF4-FFF2-40B4-BE49-F238E27FC236}">
                <a16:creationId xmlns:a16="http://schemas.microsoft.com/office/drawing/2014/main" id="{C941C778-B3E1-4ACC-8D22-9BB208AA3A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074" y="1413413"/>
            <a:ext cx="11339037" cy="5350675"/>
          </a:xfrm>
          <a:prstGeom prst="rect">
            <a:avLst/>
          </a:prstGeom>
        </p:spPr>
      </p:pic>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585646" y="93911"/>
              <a:ext cx="1068303"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703714" y="710841"/>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主題二：英文學習相關討論</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59" name="文字方塊 58">
            <a:extLst>
              <a:ext uri="{FF2B5EF4-FFF2-40B4-BE49-F238E27FC236}">
                <a16:creationId xmlns:a16="http://schemas.microsoft.com/office/drawing/2014/main" id="{BC65D5FE-C491-4F9E-A7C0-5ED7CB8AF851}"/>
              </a:ext>
            </a:extLst>
          </p:cNvPr>
          <p:cNvSpPr txBox="1"/>
          <p:nvPr/>
        </p:nvSpPr>
        <p:spPr>
          <a:xfrm>
            <a:off x="6538864" y="4004689"/>
            <a:ext cx="4791518" cy="646331"/>
          </a:xfrm>
          <a:prstGeom prst="rect">
            <a:avLst/>
          </a:prstGeom>
          <a:noFill/>
        </p:spPr>
        <p:txBody>
          <a:bodyPr wrap="square">
            <a:spAutoFit/>
          </a:bodyPr>
          <a:lstStyle/>
          <a:p>
            <a:r>
              <a:rPr lang="zh-TW" altLang="en-US" sz="1800" dirty="0">
                <a:solidFill>
                  <a:srgbClr val="FF0000"/>
                </a:solidFill>
                <a:effectLst/>
                <a:ea typeface="微軟正黑體" panose="020B0604030504040204" pitchFamily="34" charset="-120"/>
                <a:cs typeface="Times New Roman" panose="02020603050405020304" pitchFamily="18" charset="0"/>
              </a:rPr>
              <a:t>出現最高的前十名詞頻：</a:t>
            </a:r>
            <a:r>
              <a:rPr lang="zh-TW" altLang="en-US" sz="1800" b="1" dirty="0">
                <a:solidFill>
                  <a:srgbClr val="FF0000"/>
                </a:solidFill>
                <a:effectLst/>
                <a:ea typeface="微軟正黑體" panose="020B0604030504040204" pitchFamily="34" charset="-120"/>
                <a:cs typeface="Times New Roman" panose="02020603050405020304" pitchFamily="18" charset="0"/>
              </a:rPr>
              <a:t>英文、課程、學習、線上、內容、老師、時間、基礎、上課、台灣</a:t>
            </a:r>
            <a:endParaRPr lang="en-US" altLang="zh-TW" b="1" dirty="0">
              <a:solidFill>
                <a:srgbClr val="FF0000"/>
              </a:solidFill>
            </a:endParaRPr>
          </a:p>
        </p:txBody>
      </p:sp>
    </p:spTree>
    <p:extLst>
      <p:ext uri="{BB962C8B-B14F-4D97-AF65-F5344CB8AC3E}">
        <p14:creationId xmlns:p14="http://schemas.microsoft.com/office/powerpoint/2010/main" val="26934939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2EA9D093-6A5A-4213-A126-BBB9AE0DE36D}"/>
              </a:ext>
            </a:extLst>
          </p:cNvPr>
          <p:cNvPicPr>
            <a:picLocks noChangeAspect="1"/>
          </p:cNvPicPr>
          <p:nvPr/>
        </p:nvPicPr>
        <p:blipFill>
          <a:blip r:embed="rId3"/>
          <a:stretch>
            <a:fillRect/>
          </a:stretch>
        </p:blipFill>
        <p:spPr>
          <a:xfrm>
            <a:off x="621317" y="1401470"/>
            <a:ext cx="11265883" cy="5356941"/>
          </a:xfrm>
          <a:prstGeom prst="rect">
            <a:avLst/>
          </a:prstGeom>
        </p:spPr>
      </p:pic>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358550" y="93911"/>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初步結論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29">
              <a:extLst>
                <a:ext uri="{FF2B5EF4-FFF2-40B4-BE49-F238E27FC236}">
                  <a16:creationId xmlns:a16="http://schemas.microsoft.com/office/drawing/2014/main" id="{11D183FF-9FBB-4F7E-A5EB-173737672ED9}"/>
                </a:ext>
              </a:extLst>
            </p:cNvPr>
            <p:cNvSpPr txBox="1"/>
            <p:nvPr/>
          </p:nvSpPr>
          <p:spPr>
            <a:xfrm>
              <a:off x="9836694" y="93910"/>
              <a:ext cx="187941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問題討論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703714" y="710841"/>
            <a:ext cx="7461311"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主題三：國高中升學考試</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59" name="文字方塊 58">
            <a:extLst>
              <a:ext uri="{FF2B5EF4-FFF2-40B4-BE49-F238E27FC236}">
                <a16:creationId xmlns:a16="http://schemas.microsoft.com/office/drawing/2014/main" id="{BC65D5FE-C491-4F9E-A7C0-5ED7CB8AF851}"/>
              </a:ext>
            </a:extLst>
          </p:cNvPr>
          <p:cNvSpPr txBox="1"/>
          <p:nvPr/>
        </p:nvSpPr>
        <p:spPr>
          <a:xfrm>
            <a:off x="6538864" y="4004689"/>
            <a:ext cx="4791518" cy="646331"/>
          </a:xfrm>
          <a:prstGeom prst="rect">
            <a:avLst/>
          </a:prstGeom>
          <a:noFill/>
        </p:spPr>
        <p:txBody>
          <a:bodyPr wrap="square">
            <a:spAutoFit/>
          </a:bodyPr>
          <a:lstStyle/>
          <a:p>
            <a:r>
              <a:rPr lang="zh-TW" altLang="en-US" sz="1800" dirty="0">
                <a:solidFill>
                  <a:srgbClr val="FF0000"/>
                </a:solidFill>
                <a:effectLst/>
                <a:ea typeface="微軟正黑體" panose="020B0604030504040204" pitchFamily="34" charset="-120"/>
                <a:cs typeface="Times New Roman" panose="02020603050405020304" pitchFamily="18" charset="0"/>
              </a:rPr>
              <a:t>出現最高的前十名詞頻：</a:t>
            </a:r>
            <a:r>
              <a:rPr lang="zh-TW" altLang="en-US" sz="1800" b="1" dirty="0">
                <a:solidFill>
                  <a:srgbClr val="FF0000"/>
                </a:solidFill>
                <a:effectLst/>
                <a:ea typeface="微軟正黑體" panose="020B0604030504040204" pitchFamily="34" charset="-120"/>
                <a:cs typeface="Times New Roman" panose="02020603050405020304" pitchFamily="18" charset="0"/>
              </a:rPr>
              <a:t>志願序、學校、積分、入學、數學、英文、作文、社會、自然</a:t>
            </a:r>
            <a:endParaRPr lang="en-US" altLang="zh-TW" b="1" dirty="0">
              <a:solidFill>
                <a:srgbClr val="FF0000"/>
              </a:solidFill>
            </a:endParaRPr>
          </a:p>
        </p:txBody>
      </p:sp>
    </p:spTree>
    <p:extLst>
      <p:ext uri="{BB962C8B-B14F-4D97-AF65-F5344CB8AC3E}">
        <p14:creationId xmlns:p14="http://schemas.microsoft.com/office/powerpoint/2010/main" val="305832915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585646" y="93910"/>
              <a:ext cx="1068303"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427267" y="673248"/>
            <a:ext cx="11337466"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匯入</a:t>
            </a:r>
            <a:r>
              <a:rPr lang="en-US" altLang="zh-TW" sz="2400" b="1" dirty="0">
                <a:solidFill>
                  <a:srgbClr val="FF0000"/>
                </a:solidFill>
                <a:latin typeface="微软雅黑" panose="020B0503020204020204" pitchFamily="34" charset="-122"/>
                <a:ea typeface="微软雅黑" panose="020B0503020204020204" pitchFamily="34" charset="-122"/>
              </a:rPr>
              <a:t>312</a:t>
            </a:r>
            <a:r>
              <a:rPr lang="zh-TW" altLang="en-US" sz="2400" b="1" dirty="0">
                <a:solidFill>
                  <a:srgbClr val="FF0000"/>
                </a:solidFill>
                <a:latin typeface="微软雅黑" panose="020B0503020204020204" pitchFamily="34" charset="-122"/>
                <a:ea typeface="微软雅黑" panose="020B0503020204020204" pitchFamily="34" charset="-122"/>
              </a:rPr>
              <a:t>則包含有正面和負面資料欄位的</a:t>
            </a:r>
            <a:r>
              <a:rPr lang="en-US" altLang="zh-TW" sz="2400" b="1" dirty="0">
                <a:solidFill>
                  <a:srgbClr val="FF0000"/>
                </a:solidFill>
                <a:latin typeface="微软雅黑" panose="020B0503020204020204" pitchFamily="34" charset="-122"/>
                <a:ea typeface="微软雅黑" panose="020B0503020204020204" pitchFamily="34" charset="-122"/>
              </a:rPr>
              <a:t>csv</a:t>
            </a:r>
            <a:r>
              <a:rPr lang="zh-TW" altLang="en-US" sz="2400" b="1" dirty="0">
                <a:solidFill>
                  <a:srgbClr val="FF0000"/>
                </a:solidFill>
                <a:latin typeface="微软雅黑" panose="020B0503020204020204" pitchFamily="34" charset="-122"/>
                <a:ea typeface="微软雅黑" panose="020B0503020204020204" pitchFamily="34" charset="-122"/>
              </a:rPr>
              <a:t>檔至工作流程平台建立情緒分類模型</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0FBFD64C-E96F-4919-A139-8DB396F2E1E4}"/>
              </a:ext>
            </a:extLst>
          </p:cNvPr>
          <p:cNvPicPr>
            <a:picLocks noChangeAspect="1"/>
          </p:cNvPicPr>
          <p:nvPr/>
        </p:nvPicPr>
        <p:blipFill rotWithShape="1">
          <a:blip r:embed="rId3"/>
          <a:srcRect l="18982" t="19593" r="1650" b="21544"/>
          <a:stretch/>
        </p:blipFill>
        <p:spPr>
          <a:xfrm>
            <a:off x="427267" y="1254692"/>
            <a:ext cx="11102564" cy="5220536"/>
          </a:xfrm>
          <a:prstGeom prst="rect">
            <a:avLst/>
          </a:prstGeom>
        </p:spPr>
      </p:pic>
      <p:sp>
        <p:nvSpPr>
          <p:cNvPr id="4" name="矩形: 圓角 3">
            <a:extLst>
              <a:ext uri="{FF2B5EF4-FFF2-40B4-BE49-F238E27FC236}">
                <a16:creationId xmlns:a16="http://schemas.microsoft.com/office/drawing/2014/main" id="{736C8252-95FD-49D4-B171-EC228625BED7}"/>
              </a:ext>
            </a:extLst>
          </p:cNvPr>
          <p:cNvSpPr/>
          <p:nvPr/>
        </p:nvSpPr>
        <p:spPr>
          <a:xfrm>
            <a:off x="244549" y="3349256"/>
            <a:ext cx="11770242" cy="3125972"/>
          </a:xfrm>
          <a:prstGeom prst="round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4852190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704186" y="93911"/>
              <a:ext cx="949764"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427267" y="673248"/>
            <a:ext cx="10673123"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這個分類模型的測試資料精確度、召回率及</a:t>
            </a:r>
            <a:r>
              <a:rPr lang="en-US" altLang="zh-TW" sz="2400" b="1" dirty="0">
                <a:solidFill>
                  <a:srgbClr val="FF0000"/>
                </a:solidFill>
                <a:latin typeface="微软雅黑" panose="020B0503020204020204" pitchFamily="34" charset="-122"/>
                <a:ea typeface="微软雅黑" panose="020B0503020204020204" pitchFamily="34" charset="-122"/>
              </a:rPr>
              <a:t>F1</a:t>
            </a:r>
            <a:r>
              <a:rPr lang="zh-TW" altLang="en-US" sz="2400" b="1" dirty="0">
                <a:solidFill>
                  <a:srgbClr val="FF0000"/>
                </a:solidFill>
                <a:latin typeface="微软雅黑" panose="020B0503020204020204" pitchFamily="34" charset="-122"/>
                <a:ea typeface="微软雅黑" panose="020B0503020204020204" pitchFamily="34" charset="-122"/>
              </a:rPr>
              <a:t>皆大於</a:t>
            </a:r>
            <a:r>
              <a:rPr lang="en-US" altLang="zh-TW" sz="2400" b="1" dirty="0">
                <a:solidFill>
                  <a:srgbClr val="FF0000"/>
                </a:solidFill>
                <a:latin typeface="微软雅黑" panose="020B0503020204020204" pitchFamily="34" charset="-122"/>
                <a:ea typeface="微软雅黑" panose="020B0503020204020204" pitchFamily="34" charset="-122"/>
              </a:rPr>
              <a:t>80%</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2" name="圖片 1">
            <a:extLst>
              <a:ext uri="{FF2B5EF4-FFF2-40B4-BE49-F238E27FC236}">
                <a16:creationId xmlns:a16="http://schemas.microsoft.com/office/drawing/2014/main" id="{F2E8E92F-5AD5-4267-83BF-1087534B1342}"/>
              </a:ext>
            </a:extLst>
          </p:cNvPr>
          <p:cNvPicPr>
            <a:picLocks noChangeAspect="1"/>
          </p:cNvPicPr>
          <p:nvPr/>
        </p:nvPicPr>
        <p:blipFill rotWithShape="1">
          <a:blip r:embed="rId3"/>
          <a:srcRect l="3151" t="11350" r="3362" b="9394"/>
          <a:stretch/>
        </p:blipFill>
        <p:spPr>
          <a:xfrm>
            <a:off x="427267" y="1552353"/>
            <a:ext cx="11055896" cy="4869711"/>
          </a:xfrm>
          <a:prstGeom prst="rect">
            <a:avLst/>
          </a:prstGeom>
        </p:spPr>
      </p:pic>
    </p:spTree>
    <p:extLst>
      <p:ext uri="{BB962C8B-B14F-4D97-AF65-F5344CB8AC3E}">
        <p14:creationId xmlns:p14="http://schemas.microsoft.com/office/powerpoint/2010/main" val="14766350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610890" y="93911"/>
              <a:ext cx="104306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1BBB29B-9F0A-478E-80F8-9A765DD06FBB}"/>
              </a:ext>
            </a:extLst>
          </p:cNvPr>
          <p:cNvSpPr/>
          <p:nvPr/>
        </p:nvSpPr>
        <p:spPr>
          <a:xfrm>
            <a:off x="427267" y="673248"/>
            <a:ext cx="10673123" cy="461665"/>
          </a:xfrm>
          <a:prstGeom prst="rect">
            <a:avLst/>
          </a:prstGeom>
        </p:spPr>
        <p:txBody>
          <a:bodyPr wrap="square">
            <a:spAutoFit/>
          </a:bodyPr>
          <a:lstStyle/>
          <a:p>
            <a:pPr lvl="0" algn="just"/>
            <a:r>
              <a:rPr lang="zh-TW" altLang="en-US" sz="2400" b="1" dirty="0">
                <a:solidFill>
                  <a:srgbClr val="FF0000"/>
                </a:solidFill>
                <a:latin typeface="微软雅黑" panose="020B0503020204020204" pitchFamily="34" charset="-122"/>
                <a:ea typeface="微软雅黑" panose="020B0503020204020204" pitchFamily="34" charset="-122"/>
              </a:rPr>
              <a:t>分類預測元件</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E5097989-EC42-4D42-9A82-441D95961349}"/>
              </a:ext>
            </a:extLst>
          </p:cNvPr>
          <p:cNvPicPr>
            <a:picLocks noChangeAspect="1"/>
          </p:cNvPicPr>
          <p:nvPr/>
        </p:nvPicPr>
        <p:blipFill rotWithShape="1">
          <a:blip r:embed="rId3"/>
          <a:srcRect l="20485" t="9970" r="7303" b="20205"/>
          <a:stretch/>
        </p:blipFill>
        <p:spPr>
          <a:xfrm>
            <a:off x="697795" y="1456659"/>
            <a:ext cx="11192362" cy="4965406"/>
          </a:xfrm>
          <a:prstGeom prst="rect">
            <a:avLst/>
          </a:prstGeom>
        </p:spPr>
      </p:pic>
      <p:sp>
        <p:nvSpPr>
          <p:cNvPr id="4" name="矩形: 圓角 3">
            <a:extLst>
              <a:ext uri="{FF2B5EF4-FFF2-40B4-BE49-F238E27FC236}">
                <a16:creationId xmlns:a16="http://schemas.microsoft.com/office/drawing/2014/main" id="{A8D3EF2A-0485-4313-9121-C580A2207DEB}"/>
              </a:ext>
            </a:extLst>
          </p:cNvPr>
          <p:cNvSpPr/>
          <p:nvPr/>
        </p:nvSpPr>
        <p:spPr>
          <a:xfrm>
            <a:off x="6096000" y="5664529"/>
            <a:ext cx="1872343" cy="757535"/>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197445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127726" y="2568507"/>
            <a:ext cx="10620325"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01691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93163" y="801024"/>
            <a:ext cx="10922948" cy="461665"/>
          </a:xfrm>
          <a:prstGeom prst="rect">
            <a:avLst/>
          </a:prstGeom>
        </p:spPr>
        <p:txBody>
          <a:bodyPr wrap="square">
            <a:spAutoFit/>
          </a:bodyPr>
          <a:lstStyle/>
          <a:p>
            <a:pPr lvl="0" algn="just"/>
            <a:r>
              <a:rPr lang="en-US" altLang="zh-TW" sz="2400" b="1" dirty="0">
                <a:solidFill>
                  <a:srgbClr val="FF0000"/>
                </a:solidFill>
                <a:latin typeface="微软雅黑" panose="020B0503020204020204" pitchFamily="34" charset="-122"/>
                <a:ea typeface="微软雅黑" panose="020B0503020204020204" pitchFamily="34" charset="-122"/>
              </a:rPr>
              <a:t>PTT</a:t>
            </a:r>
            <a:r>
              <a:rPr lang="zh-TW" altLang="en-US" sz="2400" b="1" dirty="0">
                <a:solidFill>
                  <a:srgbClr val="FF0000"/>
                </a:solidFill>
                <a:latin typeface="微软雅黑" panose="020B0503020204020204" pitchFamily="34" charset="-122"/>
                <a:ea typeface="微软雅黑" panose="020B0503020204020204" pitchFamily="34" charset="-122"/>
              </a:rPr>
              <a:t>擷取之</a:t>
            </a:r>
            <a:r>
              <a:rPr lang="en-US" altLang="zh-TW" sz="2400" b="1" dirty="0">
                <a:solidFill>
                  <a:srgbClr val="FF0000"/>
                </a:solidFill>
                <a:latin typeface="微软雅黑" panose="020B0503020204020204" pitchFamily="34" charset="-122"/>
                <a:ea typeface="微软雅黑" panose="020B0503020204020204" pitchFamily="34" charset="-122"/>
              </a:rPr>
              <a:t>742</a:t>
            </a:r>
            <a:r>
              <a:rPr lang="zh-TW" altLang="en-US" sz="2400" b="1" dirty="0">
                <a:solidFill>
                  <a:srgbClr val="FF0000"/>
                </a:solidFill>
                <a:latin typeface="微软雅黑" panose="020B0503020204020204" pitchFamily="34" charset="-122"/>
                <a:ea typeface="微软雅黑" panose="020B0503020204020204" pitchFamily="34" charset="-122"/>
              </a:rPr>
              <a:t>篇文章的字詞網路圖</a:t>
            </a:r>
            <a:endParaRPr lang="zh-HK" altLang="zh-HK" sz="2400" b="1" dirty="0">
              <a:solidFill>
                <a:srgbClr val="92D14F"/>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6313788" y="88399"/>
              <a:ext cx="2044761" cy="395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34370" y="109132"/>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610890" y="93911"/>
              <a:ext cx="104306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16B1E895-D68A-41BC-87BC-C4627C3946AC}"/>
              </a:ext>
            </a:extLst>
          </p:cNvPr>
          <p:cNvPicPr>
            <a:picLocks noChangeAspect="1"/>
          </p:cNvPicPr>
          <p:nvPr/>
        </p:nvPicPr>
        <p:blipFill>
          <a:blip r:embed="rId3"/>
          <a:stretch>
            <a:fillRect/>
          </a:stretch>
        </p:blipFill>
        <p:spPr>
          <a:xfrm>
            <a:off x="654941" y="1510244"/>
            <a:ext cx="11228893" cy="5081942"/>
          </a:xfrm>
          <a:prstGeom prst="rect">
            <a:avLst/>
          </a:prstGeom>
        </p:spPr>
      </p:pic>
      <p:sp>
        <p:nvSpPr>
          <p:cNvPr id="3" name="橢圓 2">
            <a:extLst>
              <a:ext uri="{FF2B5EF4-FFF2-40B4-BE49-F238E27FC236}">
                <a16:creationId xmlns:a16="http://schemas.microsoft.com/office/drawing/2014/main" id="{1B5A67A5-040F-439C-81AC-0DE369AA8E0A}"/>
              </a:ext>
            </a:extLst>
          </p:cNvPr>
          <p:cNvSpPr/>
          <p:nvPr/>
        </p:nvSpPr>
        <p:spPr>
          <a:xfrm>
            <a:off x="8358549" y="5284381"/>
            <a:ext cx="423944" cy="393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ACC44005-0439-411B-A497-BCF72A8550ED}"/>
              </a:ext>
            </a:extLst>
          </p:cNvPr>
          <p:cNvSpPr/>
          <p:nvPr/>
        </p:nvSpPr>
        <p:spPr>
          <a:xfrm>
            <a:off x="7347098" y="3615070"/>
            <a:ext cx="393404" cy="3934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946085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90152" y="800717"/>
            <a:ext cx="11528946" cy="1705403"/>
          </a:xfrm>
          <a:prstGeom prst="rect">
            <a:avLst/>
          </a:prstGeom>
        </p:spPr>
        <p:txBody>
          <a:bodyPr wrap="square">
            <a:spAutoFit/>
          </a:bodyPr>
          <a:lstStyle/>
          <a:p>
            <a:pPr lvl="0" algn="just">
              <a:lnSpc>
                <a:spcPct val="150000"/>
              </a:lnSpc>
            </a:pPr>
            <a:r>
              <a:rPr lang="zh-TW" altLang="en-US" b="1" dirty="0">
                <a:solidFill>
                  <a:srgbClr val="0174AB"/>
                </a:solidFill>
                <a:latin typeface="微软雅黑" panose="020B0503020204020204" pitchFamily="34" charset="-122"/>
                <a:ea typeface="微软雅黑" panose="020B0503020204020204" pitchFamily="34" charset="-122"/>
              </a:rPr>
              <a:t>社會網路分析</a:t>
            </a:r>
            <a:endParaRPr lang="en-US" altLang="zh-TW" b="1" dirty="0">
              <a:solidFill>
                <a:srgbClr val="0174AB"/>
              </a:solidFill>
              <a:latin typeface="微软雅黑" panose="020B0503020204020204" pitchFamily="34" charset="-122"/>
              <a:ea typeface="微软雅黑" panose="020B0503020204020204" pitchFamily="34" charset="-122"/>
            </a:endParaRPr>
          </a:p>
          <a:p>
            <a:pPr lvl="0" algn="just">
              <a:lnSpc>
                <a:spcPct val="150000"/>
              </a:lnSpc>
            </a:pPr>
            <a:r>
              <a:rPr lang="zh-TW" altLang="en-US" b="1" dirty="0">
                <a:solidFill>
                  <a:srgbClr val="FF0000"/>
                </a:solidFill>
                <a:latin typeface="微软雅黑" panose="020B0503020204020204" pitchFamily="34" charset="-122"/>
                <a:ea typeface="微软雅黑" panose="020B0503020204020204" pitchFamily="34" charset="-122"/>
              </a:rPr>
              <a:t>網路節點的定義與邊的權重</a:t>
            </a:r>
            <a:r>
              <a:rPr lang="en-US" altLang="zh-TW" b="1" dirty="0">
                <a:solidFill>
                  <a:srgbClr val="FF0000"/>
                </a:solidFill>
                <a:latin typeface="微软雅黑" panose="020B0503020204020204" pitchFamily="34" charset="-122"/>
                <a:ea typeface="微软雅黑" panose="020B0503020204020204" pitchFamily="34" charset="-122"/>
              </a:rPr>
              <a:t>:</a:t>
            </a:r>
          </a:p>
          <a:p>
            <a:pPr marL="285750" lvl="0" indent="-285750" algn="just">
              <a:lnSpc>
                <a:spcPct val="150000"/>
              </a:lnSpc>
              <a:buFont typeface="Arial" panose="020B0604020202020204" pitchFamily="34" charset="0"/>
              <a:buChar char="•"/>
            </a:pPr>
            <a:r>
              <a:rPr lang="zh-TW" altLang="en-US" b="1" dirty="0">
                <a:solidFill>
                  <a:srgbClr val="FF0000"/>
                </a:solidFill>
                <a:latin typeface="微软雅黑" panose="020B0503020204020204" pitchFamily="34" charset="-122"/>
                <a:ea typeface="微软雅黑" panose="020B0503020204020204" pitchFamily="34" charset="-122"/>
              </a:rPr>
              <a:t>網路節點分別是發文者</a:t>
            </a:r>
            <a:r>
              <a:rPr lang="en-US" altLang="zh-TW" b="1" dirty="0">
                <a:solidFill>
                  <a:srgbClr val="FF0000"/>
                </a:solidFill>
                <a:latin typeface="微软雅黑" panose="020B0503020204020204" pitchFamily="34" charset="-122"/>
                <a:ea typeface="微软雅黑" panose="020B0503020204020204" pitchFamily="34" charset="-122"/>
              </a:rPr>
              <a:t>(</a:t>
            </a:r>
            <a:r>
              <a:rPr lang="en-US" altLang="zh-TW" b="1" dirty="0" err="1">
                <a:solidFill>
                  <a:srgbClr val="FF0000"/>
                </a:solidFill>
                <a:latin typeface="微软雅黑" panose="020B0503020204020204" pitchFamily="34" charset="-122"/>
                <a:ea typeface="微软雅黑" panose="020B0503020204020204" pitchFamily="34" charset="-122"/>
              </a:rPr>
              <a:t>artPoster</a:t>
            </a:r>
            <a:r>
              <a:rPr lang="en-US" altLang="zh-TW" b="1" dirty="0">
                <a:solidFill>
                  <a:srgbClr val="FF0000"/>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和留言者</a:t>
            </a:r>
            <a:r>
              <a:rPr lang="en-US" altLang="zh-TW" b="1" dirty="0">
                <a:solidFill>
                  <a:srgbClr val="FF0000"/>
                </a:solidFill>
                <a:latin typeface="微软雅黑" panose="020B0503020204020204" pitchFamily="34" charset="-122"/>
                <a:ea typeface="微软雅黑" panose="020B0503020204020204" pitchFamily="34" charset="-122"/>
              </a:rPr>
              <a:t>(</a:t>
            </a:r>
            <a:r>
              <a:rPr lang="en-US" altLang="zh-TW" b="1" dirty="0" err="1">
                <a:solidFill>
                  <a:srgbClr val="FF0000"/>
                </a:solidFill>
                <a:latin typeface="微软雅黑" panose="020B0503020204020204" pitchFamily="34" charset="-122"/>
                <a:ea typeface="微软雅黑" panose="020B0503020204020204" pitchFamily="34" charset="-122"/>
              </a:rPr>
              <a:t>cmdPoster</a:t>
            </a:r>
            <a:r>
              <a:rPr lang="en-US" altLang="zh-TW" b="1" dirty="0">
                <a:solidFill>
                  <a:srgbClr val="FF0000"/>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。留言者為來源節點，發文者為目標節點</a:t>
            </a:r>
          </a:p>
          <a:p>
            <a:pPr marL="285750" lvl="0" indent="-285750" algn="just">
              <a:lnSpc>
                <a:spcPct val="150000"/>
              </a:lnSpc>
              <a:buFont typeface="Arial" panose="020B0604020202020204" pitchFamily="34" charset="0"/>
              <a:buChar char="•"/>
            </a:pPr>
            <a:r>
              <a:rPr lang="zh-TW" altLang="en-US" b="1" dirty="0">
                <a:solidFill>
                  <a:srgbClr val="FF0000"/>
                </a:solidFill>
                <a:latin typeface="微软雅黑" panose="020B0503020204020204" pitchFamily="34" charset="-122"/>
                <a:ea typeface="微软雅黑" panose="020B0503020204020204" pitchFamily="34" charset="-122"/>
              </a:rPr>
              <a:t>邊的權重則分別依照三個主題的數量、發文數量及留言數量</a:t>
            </a:r>
            <a:endParaRPr lang="zh-HK" altLang="zh-HK"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6311126" y="97558"/>
              <a:ext cx="2047424" cy="35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34370" y="109132"/>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585647" y="84717"/>
              <a:ext cx="1295400"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9" name="圖片 58">
            <a:extLst>
              <a:ext uri="{FF2B5EF4-FFF2-40B4-BE49-F238E27FC236}">
                <a16:creationId xmlns:a16="http://schemas.microsoft.com/office/drawing/2014/main" id="{8D225FAD-1F89-4C23-AC4C-3F2FD55CBD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0" y="2428072"/>
            <a:ext cx="4141878" cy="3809424"/>
          </a:xfrm>
          <a:prstGeom prst="rect">
            <a:avLst/>
          </a:prstGeom>
        </p:spPr>
      </p:pic>
      <p:pic>
        <p:nvPicPr>
          <p:cNvPr id="60" name="圖片 59">
            <a:extLst>
              <a:ext uri="{FF2B5EF4-FFF2-40B4-BE49-F238E27FC236}">
                <a16:creationId xmlns:a16="http://schemas.microsoft.com/office/drawing/2014/main" id="{656790B1-CE0F-4FF0-9876-56048ED4C6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3896" y="2428072"/>
            <a:ext cx="4134323" cy="3863137"/>
          </a:xfrm>
          <a:prstGeom prst="rect">
            <a:avLst/>
          </a:prstGeom>
        </p:spPr>
      </p:pic>
      <p:pic>
        <p:nvPicPr>
          <p:cNvPr id="61" name="圖片 60">
            <a:extLst>
              <a:ext uri="{FF2B5EF4-FFF2-40B4-BE49-F238E27FC236}">
                <a16:creationId xmlns:a16="http://schemas.microsoft.com/office/drawing/2014/main" id="{640CC448-8B0D-4E0F-9E3E-D5C33D494A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6944" y="2428072"/>
            <a:ext cx="4085881" cy="3695766"/>
          </a:xfrm>
          <a:prstGeom prst="rect">
            <a:avLst/>
          </a:prstGeom>
        </p:spPr>
      </p:pic>
    </p:spTree>
    <p:extLst>
      <p:ext uri="{BB962C8B-B14F-4D97-AF65-F5344CB8AC3E}">
        <p14:creationId xmlns:p14="http://schemas.microsoft.com/office/powerpoint/2010/main" val="368897176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77447" y="681631"/>
            <a:ext cx="7461311" cy="461665"/>
          </a:xfrm>
          <a:prstGeom prst="rect">
            <a:avLst/>
          </a:prstGeom>
        </p:spPr>
        <p:txBody>
          <a:bodyPr wrap="square">
            <a:spAutoFit/>
          </a:bodyPr>
          <a:lstStyle/>
          <a:p>
            <a:pPr lvl="0" algn="just"/>
            <a:r>
              <a:rPr lang="en-US" altLang="zh-TW" sz="2400" b="1" dirty="0">
                <a:solidFill>
                  <a:srgbClr val="FF0000"/>
                </a:solidFill>
                <a:latin typeface="微软雅黑" panose="020B0503020204020204" pitchFamily="34" charset="-122"/>
                <a:ea typeface="微软雅黑" panose="020B0503020204020204" pitchFamily="34" charset="-122"/>
              </a:rPr>
              <a:t>1583</a:t>
            </a:r>
            <a:r>
              <a:rPr lang="zh-TW" altLang="en-US" sz="2400" b="1" dirty="0">
                <a:solidFill>
                  <a:srgbClr val="FF0000"/>
                </a:solidFill>
                <a:latin typeface="微软雅黑" panose="020B0503020204020204" pitchFamily="34" charset="-122"/>
                <a:ea typeface="微软雅黑" panose="020B0503020204020204" pitchFamily="34" charset="-122"/>
              </a:rPr>
              <a:t>則留言的字詞網路圖</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6403238" y="113399"/>
              <a:ext cx="1955312" cy="370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34370" y="126755"/>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333113" y="129299"/>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624784" y="93911"/>
              <a:ext cx="1029166"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747DCA59-825A-474A-B8FC-E6E4D7A087F5}"/>
              </a:ext>
            </a:extLst>
          </p:cNvPr>
          <p:cNvPicPr>
            <a:picLocks noChangeAspect="1"/>
          </p:cNvPicPr>
          <p:nvPr/>
        </p:nvPicPr>
        <p:blipFill>
          <a:blip r:embed="rId3"/>
          <a:stretch>
            <a:fillRect/>
          </a:stretch>
        </p:blipFill>
        <p:spPr>
          <a:xfrm>
            <a:off x="384330" y="1424763"/>
            <a:ext cx="11324693" cy="5201102"/>
          </a:xfrm>
          <a:prstGeom prst="rect">
            <a:avLst/>
          </a:prstGeom>
        </p:spPr>
      </p:pic>
      <p:sp>
        <p:nvSpPr>
          <p:cNvPr id="3" name="橢圓 2">
            <a:extLst>
              <a:ext uri="{FF2B5EF4-FFF2-40B4-BE49-F238E27FC236}">
                <a16:creationId xmlns:a16="http://schemas.microsoft.com/office/drawing/2014/main" id="{E9FA9086-9F2E-4A55-8A5C-B2E08FD7FE33}"/>
              </a:ext>
            </a:extLst>
          </p:cNvPr>
          <p:cNvSpPr/>
          <p:nvPr/>
        </p:nvSpPr>
        <p:spPr>
          <a:xfrm>
            <a:off x="8358550" y="4029740"/>
            <a:ext cx="838613" cy="5422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F4B80CAC-A405-47E8-A4B0-6E61856EF218}"/>
              </a:ext>
            </a:extLst>
          </p:cNvPr>
          <p:cNvSpPr/>
          <p:nvPr/>
        </p:nvSpPr>
        <p:spPr>
          <a:xfrm>
            <a:off x="3540642" y="2583712"/>
            <a:ext cx="893728" cy="648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0531729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5096767" y="15512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527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91426" y="1391136"/>
            <a:ext cx="332041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研究動機及目的</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591428" y="2101638"/>
            <a:ext cx="262953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資料集描述</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591428" y="2812140"/>
            <a:ext cx="2859879" cy="523220"/>
          </a:xfrm>
          <a:prstGeom prst="rect">
            <a:avLst/>
          </a:prstGeom>
          <a:noFill/>
        </p:spPr>
        <p:txBody>
          <a:bodyPr wrap="square" rtlCol="0">
            <a:spAutoFit/>
          </a:bodyPr>
          <a:lstStyle/>
          <a:p>
            <a:r>
              <a:rPr lang="zh-TW" altLang="en-US" sz="2800" b="1" spc="300" dirty="0">
                <a:solidFill>
                  <a:srgbClr val="92D14F"/>
                </a:solidFill>
                <a:latin typeface="微软雅黑" panose="020B0503020204020204" pitchFamily="34" charset="-122"/>
                <a:ea typeface="微软雅黑" panose="020B0503020204020204" pitchFamily="34" charset="-122"/>
              </a:rPr>
              <a:t>資料分析過程</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591426" y="3542668"/>
            <a:ext cx="4382860" cy="523220"/>
          </a:xfrm>
          <a:prstGeom prst="rect">
            <a:avLst/>
          </a:prstGeom>
          <a:noFill/>
        </p:spPr>
        <p:txBody>
          <a:bodyPr wrap="square" rtlCol="0">
            <a:spAutoFit/>
          </a:bodyPr>
          <a:lstStyle/>
          <a:p>
            <a:r>
              <a:rPr lang="zh-TW" altLang="en-US" sz="2800" b="1" spc="300" dirty="0">
                <a:solidFill>
                  <a:srgbClr val="92D14F"/>
                </a:solidFill>
                <a:latin typeface="微软雅黑" panose="020B0503020204020204" pitchFamily="34" charset="-122"/>
                <a:ea typeface="微软雅黑" panose="020B0503020204020204" pitchFamily="34" charset="-122"/>
              </a:rPr>
              <a:t>視覺化分析結果與解釋</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591428" y="4233144"/>
            <a:ext cx="1795461" cy="523220"/>
          </a:xfrm>
          <a:prstGeom prst="rect">
            <a:avLst/>
          </a:prstGeom>
          <a:noFill/>
        </p:spPr>
        <p:txBody>
          <a:bodyPr wrap="square" rtlCol="0">
            <a:spAutoFit/>
          </a:bodyPr>
          <a:lstStyle/>
          <a:p>
            <a:r>
              <a:rPr lang="zh-TW" altLang="en-US" sz="2800" b="1" spc="300" dirty="0">
                <a:solidFill>
                  <a:srgbClr val="666666"/>
                </a:solidFill>
                <a:latin typeface="微软雅黑" panose="020B0503020204020204" pitchFamily="34" charset="-122"/>
                <a:ea typeface="微软雅黑" panose="020B0503020204020204" pitchFamily="34" charset="-122"/>
              </a:rPr>
              <a:t>結論</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3159920" y="1914297"/>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2805114" y="4137747"/>
            <a:ext cx="2657475" cy="523220"/>
          </a:xfrm>
          <a:prstGeom prst="rect">
            <a:avLst/>
          </a:prstGeom>
          <a:noFill/>
        </p:spPr>
        <p:txBody>
          <a:bodyPr wrap="square" rtlCol="0">
            <a:spAutoFit/>
          </a:bodyPr>
          <a:lstStyle/>
          <a:p>
            <a:pPr algn="ctr"/>
            <a:r>
              <a:rPr lang="zh-TW" altLang="en-US" sz="2800" b="1" spc="300" dirty="0">
                <a:solidFill>
                  <a:srgbClr val="0174AB"/>
                </a:solidFill>
                <a:latin typeface="微软雅黑" panose="020B0503020204020204" pitchFamily="34" charset="-122"/>
                <a:ea typeface="微软雅黑" panose="020B0503020204020204" pitchFamily="34" charset="-122"/>
              </a:rPr>
              <a:t>簡報大綱</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77447" y="681631"/>
            <a:ext cx="7461311" cy="461665"/>
          </a:xfrm>
          <a:prstGeom prst="rect">
            <a:avLst/>
          </a:prstGeom>
        </p:spPr>
        <p:txBody>
          <a:bodyPr wrap="square">
            <a:spAutoFit/>
          </a:bodyPr>
          <a:lstStyle/>
          <a:p>
            <a:pPr lvl="0" algn="just"/>
            <a:r>
              <a:rPr lang="en-US" altLang="zh-TW" sz="2400" b="1" dirty="0" err="1">
                <a:solidFill>
                  <a:srgbClr val="FF0000"/>
                </a:solidFill>
                <a:latin typeface="微软雅黑" panose="020B0503020204020204" pitchFamily="34" charset="-122"/>
                <a:ea typeface="微软雅黑" panose="020B0503020204020204" pitchFamily="34" charset="-122"/>
              </a:rPr>
              <a:t>Lexicon_Based</a:t>
            </a:r>
            <a:r>
              <a:rPr lang="en-US" altLang="zh-TW" sz="2400" b="1" dirty="0">
                <a:solidFill>
                  <a:srgbClr val="FF0000"/>
                </a:solidFill>
                <a:latin typeface="微软雅黑" panose="020B0503020204020204" pitchFamily="34" charset="-122"/>
                <a:ea typeface="微软雅黑" panose="020B0503020204020204" pitchFamily="34" charset="-122"/>
              </a:rPr>
              <a:t> </a:t>
            </a:r>
            <a:r>
              <a:rPr lang="zh-TW" altLang="en-US" sz="2400" b="1" dirty="0">
                <a:solidFill>
                  <a:srgbClr val="FF0000"/>
                </a:solidFill>
                <a:latin typeface="微软雅黑" panose="020B0503020204020204" pitchFamily="34" charset="-122"/>
                <a:ea typeface="微软雅黑" panose="020B0503020204020204" pitchFamily="34" charset="-122"/>
              </a:rPr>
              <a:t>情緒分析視覺化圖形</a:t>
            </a:r>
            <a:endParaRPr lang="zh-HK" altLang="zh-HK"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6403238" y="113399"/>
              <a:ext cx="1955312" cy="370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34370" y="126755"/>
              <a:ext cx="1879419"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333113" y="129299"/>
              <a:ext cx="2155839" cy="369332"/>
            </a:xfrm>
            <a:prstGeom prst="rect">
              <a:avLst/>
            </a:prstGeom>
            <a:noFill/>
          </p:spPr>
          <p:txBody>
            <a:bodyPr wrap="square" rtlCol="0">
              <a:spAutoFit/>
            </a:bodyPr>
            <a:lstStyle/>
            <a:p>
              <a:r>
                <a:rPr lang="zh-TW" altLang="en-US" spc="300" dirty="0">
                  <a:solidFill>
                    <a:schemeClr val="accent1">
                      <a:lumMod val="75000"/>
                    </a:schemeClr>
                  </a:solidFill>
                  <a:latin typeface="微软雅黑" panose="020B0503020204020204" pitchFamily="34" charset="-122"/>
                  <a:ea typeface="微软雅黑" panose="020B0503020204020204" pitchFamily="34" charset="-122"/>
                </a:rPr>
                <a:t>視覺化分析結果</a:t>
              </a:r>
              <a:endParaRPr lang="zh-HK" altLang="en-US"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624784" y="93911"/>
              <a:ext cx="1029166"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9" name="圖片 58">
            <a:extLst>
              <a:ext uri="{FF2B5EF4-FFF2-40B4-BE49-F238E27FC236}">
                <a16:creationId xmlns:a16="http://schemas.microsoft.com/office/drawing/2014/main" id="{C1970AD2-A85C-4EAF-877E-FA23D4C468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41" t="12125" r="2504" b="15826"/>
          <a:stretch/>
        </p:blipFill>
        <p:spPr>
          <a:xfrm>
            <a:off x="558889" y="1271458"/>
            <a:ext cx="11232618" cy="5284050"/>
          </a:xfrm>
          <a:prstGeom prst="rect">
            <a:avLst/>
          </a:prstGeom>
        </p:spPr>
      </p:pic>
    </p:spTree>
    <p:extLst>
      <p:ext uri="{BB962C8B-B14F-4D97-AF65-F5344CB8AC3E}">
        <p14:creationId xmlns:p14="http://schemas.microsoft.com/office/powerpoint/2010/main" val="3004697735"/>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992430" y="2568507"/>
            <a:ext cx="7996396" cy="1720986"/>
            <a:chOff x="1184275" y="2717410"/>
            <a:chExt cx="4536094"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2532669"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結論</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2691753"/>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83454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1524001"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7779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id="{55CD4970-059B-4D20-9687-96F89DEE1C96}"/>
              </a:ext>
            </a:extLst>
          </p:cNvPr>
          <p:cNvGrpSpPr/>
          <p:nvPr/>
        </p:nvGrpSpPr>
        <p:grpSpPr>
          <a:xfrm>
            <a:off x="0" y="22159"/>
            <a:ext cx="12192000" cy="557154"/>
            <a:chOff x="2329" y="-9194"/>
            <a:chExt cx="12192000" cy="557154"/>
          </a:xfrm>
        </p:grpSpPr>
        <p:sp>
          <p:nvSpPr>
            <p:cNvPr id="26" name="矩形 25">
              <a:extLst>
                <a:ext uri="{FF2B5EF4-FFF2-40B4-BE49-F238E27FC236}">
                  <a16:creationId xmlns:a16="http://schemas.microsoft.com/office/drawing/2014/main" id="{53A135C4-58D9-4BFB-B99A-8E565C9A4BBC}"/>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7" name="矩形 26">
              <a:extLst>
                <a:ext uri="{FF2B5EF4-FFF2-40B4-BE49-F238E27FC236}">
                  <a16:creationId xmlns:a16="http://schemas.microsoft.com/office/drawing/2014/main" id="{186D147B-C14F-4E93-B8DB-13D922DF8600}"/>
                </a:ext>
              </a:extLst>
            </p:cNvPr>
            <p:cNvSpPr/>
            <p:nvPr/>
          </p:nvSpPr>
          <p:spPr>
            <a:xfrm>
              <a:off x="8692575" y="109132"/>
              <a:ext cx="1176199"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9" name="文本框 12">
              <a:extLst>
                <a:ext uri="{FF2B5EF4-FFF2-40B4-BE49-F238E27FC236}">
                  <a16:creationId xmlns:a16="http://schemas.microsoft.com/office/drawing/2014/main" id="{10F2CADD-F6B5-4C3B-932C-3E8E5BA2F32D}"/>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18">
              <a:extLst>
                <a:ext uri="{FF2B5EF4-FFF2-40B4-BE49-F238E27FC236}">
                  <a16:creationId xmlns:a16="http://schemas.microsoft.com/office/drawing/2014/main" id="{317AFF2B-AD66-4B03-B741-0576AB4D380A}"/>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23">
              <a:extLst>
                <a:ext uri="{FF2B5EF4-FFF2-40B4-BE49-F238E27FC236}">
                  <a16:creationId xmlns:a16="http://schemas.microsoft.com/office/drawing/2014/main" id="{02B411FD-B0D1-4A9A-80BD-B6C2A2F13880}"/>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24">
              <a:extLst>
                <a:ext uri="{FF2B5EF4-FFF2-40B4-BE49-F238E27FC236}">
                  <a16:creationId xmlns:a16="http://schemas.microsoft.com/office/drawing/2014/main" id="{37730372-66C2-48A3-B3FD-14EC5EC3AC9E}"/>
                </a:ext>
              </a:extLst>
            </p:cNvPr>
            <p:cNvSpPr txBox="1"/>
            <p:nvPr/>
          </p:nvSpPr>
          <p:spPr>
            <a:xfrm>
              <a:off x="4505998" y="114534"/>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25">
              <a:extLst>
                <a:ext uri="{FF2B5EF4-FFF2-40B4-BE49-F238E27FC236}">
                  <a16:creationId xmlns:a16="http://schemas.microsoft.com/office/drawing/2014/main" id="{6C8DBB08-BAEF-4F89-B867-9F0CEDCFC1A3}"/>
                </a:ext>
              </a:extLst>
            </p:cNvPr>
            <p:cNvSpPr txBox="1"/>
            <p:nvPr/>
          </p:nvSpPr>
          <p:spPr>
            <a:xfrm>
              <a:off x="6305002"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28">
              <a:extLst>
                <a:ext uri="{FF2B5EF4-FFF2-40B4-BE49-F238E27FC236}">
                  <a16:creationId xmlns:a16="http://schemas.microsoft.com/office/drawing/2014/main" id="{9B5497F1-EDCD-4412-8A84-C19C63EA6950}"/>
                </a:ext>
              </a:extLst>
            </p:cNvPr>
            <p:cNvSpPr txBox="1"/>
            <p:nvPr/>
          </p:nvSpPr>
          <p:spPr>
            <a:xfrm>
              <a:off x="8907399" y="91507"/>
              <a:ext cx="1295400" cy="369332"/>
            </a:xfrm>
            <a:prstGeom prst="rect">
              <a:avLst/>
            </a:prstGeom>
            <a:noFill/>
          </p:spPr>
          <p:txBody>
            <a:bodyPr wrap="square" rtlCol="0">
              <a:spAutoFit/>
            </a:bodyPr>
            <a:lstStyle/>
            <a:p>
              <a:r>
                <a:rPr lang="zh-TW" altLang="en-US" spc="300" dirty="0">
                  <a:solidFill>
                    <a:schemeClr val="bg2">
                      <a:lumMod val="25000"/>
                    </a:schemeClr>
                  </a:solidFill>
                  <a:latin typeface="微软雅黑" panose="020B0503020204020204" pitchFamily="34" charset="-122"/>
                  <a:ea typeface="微软雅黑" panose="020B0503020204020204" pitchFamily="34" charset="-122"/>
                </a:rPr>
                <a:t>結論</a:t>
              </a:r>
              <a:endParaRPr lang="zh-HK" altLang="en-US" spc="3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29">
              <a:extLst>
                <a:ext uri="{FF2B5EF4-FFF2-40B4-BE49-F238E27FC236}">
                  <a16:creationId xmlns:a16="http://schemas.microsoft.com/office/drawing/2014/main" id="{B156E944-95F4-4191-8704-DC49353A2C98}"/>
                </a:ext>
              </a:extLst>
            </p:cNvPr>
            <p:cNvSpPr txBox="1"/>
            <p:nvPr/>
          </p:nvSpPr>
          <p:spPr>
            <a:xfrm>
              <a:off x="10670328" y="93910"/>
              <a:ext cx="1045783" cy="337980"/>
            </a:xfrm>
            <a:prstGeom prst="rect">
              <a:avLst/>
            </a:prstGeom>
            <a:noFill/>
          </p:spPr>
          <p:txBody>
            <a:bodyPr wrap="square" rtlCol="0">
              <a:spAutoFit/>
            </a:bodyPr>
            <a:lstStyle/>
            <a:p>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0">
              <a:extLst>
                <a:ext uri="{FF2B5EF4-FFF2-40B4-BE49-F238E27FC236}">
                  <a16:creationId xmlns:a16="http://schemas.microsoft.com/office/drawing/2014/main" id="{E472BE8C-CCF5-4826-A123-1C4237189107}"/>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1">
              <a:extLst>
                <a:ext uri="{FF2B5EF4-FFF2-40B4-BE49-F238E27FC236}">
                  <a16:creationId xmlns:a16="http://schemas.microsoft.com/office/drawing/2014/main" id="{5C2CAE77-6C50-4847-ADFC-601860511B0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2">
              <a:extLst>
                <a:ext uri="{FF2B5EF4-FFF2-40B4-BE49-F238E27FC236}">
                  <a16:creationId xmlns:a16="http://schemas.microsoft.com/office/drawing/2014/main" id="{4256D0B7-D578-48CE-B3CF-36CF8583A6A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33">
              <a:extLst>
                <a:ext uri="{FF2B5EF4-FFF2-40B4-BE49-F238E27FC236}">
                  <a16:creationId xmlns:a16="http://schemas.microsoft.com/office/drawing/2014/main" id="{2207A221-8C84-4DF0-831F-16790F14D765}"/>
                </a:ext>
              </a:extLst>
            </p:cNvPr>
            <p:cNvCxnSpPr/>
            <p:nvPr/>
          </p:nvCxnSpPr>
          <p:spPr>
            <a:xfrm>
              <a:off x="10104905" y="939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30">
            <a:extLst>
              <a:ext uri="{FF2B5EF4-FFF2-40B4-BE49-F238E27FC236}">
                <a16:creationId xmlns:a16="http://schemas.microsoft.com/office/drawing/2014/main" id="{E4F8B646-01FD-4627-8791-9A0559E943A6}"/>
              </a:ext>
            </a:extLst>
          </p:cNvPr>
          <p:cNvGrpSpPr>
            <a:grpSpLocks noChangeAspect="1"/>
          </p:cNvGrpSpPr>
          <p:nvPr/>
        </p:nvGrpSpPr>
        <p:grpSpPr bwMode="auto">
          <a:xfrm>
            <a:off x="5419317" y="3230971"/>
            <a:ext cx="1001875" cy="994719"/>
            <a:chOff x="907" y="586"/>
            <a:chExt cx="3357" cy="3333"/>
          </a:xfrm>
          <a:solidFill>
            <a:schemeClr val="bg1"/>
          </a:solidFill>
        </p:grpSpPr>
        <p:sp>
          <p:nvSpPr>
            <p:cNvPr id="57" name="Freeform 32">
              <a:extLst>
                <a:ext uri="{FF2B5EF4-FFF2-40B4-BE49-F238E27FC236}">
                  <a16:creationId xmlns:a16="http://schemas.microsoft.com/office/drawing/2014/main" id="{1E06D36F-F3F8-41A9-9E24-44878CE188C7}"/>
                </a:ext>
              </a:extLst>
            </p:cNvPr>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3">
              <a:extLst>
                <a:ext uri="{FF2B5EF4-FFF2-40B4-BE49-F238E27FC236}">
                  <a16:creationId xmlns:a16="http://schemas.microsoft.com/office/drawing/2014/main" id="{81C669C8-1D46-4F0A-8117-8F7A58164D08}"/>
                </a:ext>
              </a:extLst>
            </p:cNvPr>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4">
              <a:extLst>
                <a:ext uri="{FF2B5EF4-FFF2-40B4-BE49-F238E27FC236}">
                  <a16:creationId xmlns:a16="http://schemas.microsoft.com/office/drawing/2014/main" id="{EAF5D21F-6B48-4A61-8232-C77A5F7DCD0C}"/>
                </a:ext>
              </a:extLst>
            </p:cNvPr>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5">
              <a:extLst>
                <a:ext uri="{FF2B5EF4-FFF2-40B4-BE49-F238E27FC236}">
                  <a16:creationId xmlns:a16="http://schemas.microsoft.com/office/drawing/2014/main" id="{E34C268A-72F1-43CA-9865-0D47F45F8B7B}"/>
                </a:ext>
              </a:extLst>
            </p:cNvPr>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6">
              <a:extLst>
                <a:ext uri="{FF2B5EF4-FFF2-40B4-BE49-F238E27FC236}">
                  <a16:creationId xmlns:a16="http://schemas.microsoft.com/office/drawing/2014/main" id="{943F48E9-0381-486A-A681-EB2D85585A4F}"/>
                </a:ext>
              </a:extLst>
            </p:cNvPr>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7">
              <a:extLst>
                <a:ext uri="{FF2B5EF4-FFF2-40B4-BE49-F238E27FC236}">
                  <a16:creationId xmlns:a16="http://schemas.microsoft.com/office/drawing/2014/main" id="{4F5EC24C-5A2B-41D3-9CE3-6A32B107FF1E}"/>
                </a:ext>
              </a:extLst>
            </p:cNvPr>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8">
              <a:extLst>
                <a:ext uri="{FF2B5EF4-FFF2-40B4-BE49-F238E27FC236}">
                  <a16:creationId xmlns:a16="http://schemas.microsoft.com/office/drawing/2014/main" id="{47E3735C-68D8-4E59-BD7D-0CB87F35112C}"/>
                </a:ext>
              </a:extLst>
            </p:cNvPr>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9">
              <a:extLst>
                <a:ext uri="{FF2B5EF4-FFF2-40B4-BE49-F238E27FC236}">
                  <a16:creationId xmlns:a16="http://schemas.microsoft.com/office/drawing/2014/main" id="{53647501-B2C9-46A0-87A9-72CAF2F289E7}"/>
                </a:ext>
              </a:extLst>
            </p:cNvPr>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40">
              <a:extLst>
                <a:ext uri="{FF2B5EF4-FFF2-40B4-BE49-F238E27FC236}">
                  <a16:creationId xmlns:a16="http://schemas.microsoft.com/office/drawing/2014/main" id="{1F0A44E6-3447-4F15-BD67-C93E6C41C28C}"/>
                </a:ext>
              </a:extLst>
            </p:cNvPr>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1">
              <a:extLst>
                <a:ext uri="{FF2B5EF4-FFF2-40B4-BE49-F238E27FC236}">
                  <a16:creationId xmlns:a16="http://schemas.microsoft.com/office/drawing/2014/main" id="{E7C31AB9-BB73-40F9-BE74-777295C01263}"/>
                </a:ext>
              </a:extLst>
            </p:cNvPr>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7" name="组合 4">
            <a:extLst>
              <a:ext uri="{FF2B5EF4-FFF2-40B4-BE49-F238E27FC236}">
                <a16:creationId xmlns:a16="http://schemas.microsoft.com/office/drawing/2014/main" id="{BF402203-3AA6-4BA5-ADD5-5F5773EEF3DB}"/>
              </a:ext>
            </a:extLst>
          </p:cNvPr>
          <p:cNvGrpSpPr/>
          <p:nvPr/>
        </p:nvGrpSpPr>
        <p:grpSpPr>
          <a:xfrm>
            <a:off x="190003" y="517844"/>
            <a:ext cx="11902488" cy="6019919"/>
            <a:chOff x="-572802" y="756645"/>
            <a:chExt cx="2210387" cy="3627748"/>
          </a:xfrm>
        </p:grpSpPr>
        <p:sp>
          <p:nvSpPr>
            <p:cNvPr id="69" name="文本框 48">
              <a:extLst>
                <a:ext uri="{FF2B5EF4-FFF2-40B4-BE49-F238E27FC236}">
                  <a16:creationId xmlns:a16="http://schemas.microsoft.com/office/drawing/2014/main" id="{9DA06516-4DDC-4521-8458-FF37D232A1FA}"/>
                </a:ext>
              </a:extLst>
            </p:cNvPr>
            <p:cNvSpPr txBox="1"/>
            <p:nvPr/>
          </p:nvSpPr>
          <p:spPr>
            <a:xfrm>
              <a:off x="-572802" y="877513"/>
              <a:ext cx="2210387" cy="3506880"/>
            </a:xfrm>
            <a:prstGeom prst="rect">
              <a:avLst/>
            </a:prstGeom>
            <a:noFill/>
          </p:spPr>
          <p:txBody>
            <a:bodyPr wrap="square" rtlCol="0">
              <a:spAutoFit/>
            </a:bodyPr>
            <a:lstStyle/>
            <a:p>
              <a:pPr marL="285750" indent="-360000">
                <a:lnSpc>
                  <a:spcPts val="3800"/>
                </a:lnSpc>
                <a:buFont typeface="+mj-lt"/>
                <a:buAutoNum type="arabicPeriod"/>
              </a:pPr>
              <a:r>
                <a:rPr lang="zh-TW" altLang="en-US" sz="2400" b="1" dirty="0">
                  <a:solidFill>
                    <a:srgbClr val="0174AB"/>
                  </a:solidFill>
                  <a:latin typeface="微软雅黑" panose="020B0503020204020204" pitchFamily="34" charset="-122"/>
                  <a:ea typeface="微软雅黑" panose="020B0503020204020204" pitchFamily="34" charset="-122"/>
                </a:rPr>
                <a:t>教育相關議題不外乎報名的課程、活動、時間和老師等等資訊，其中還包括是否有提供免費課程和相關費用，就網友關心的議題，經營資訊教育業者應提供方便的報名方式，並常常舉辦活動，將課程相關資訊在網路上發布。</a:t>
              </a:r>
              <a:endParaRPr lang="en-US" altLang="zh-TW" sz="2400" b="1" dirty="0">
                <a:solidFill>
                  <a:srgbClr val="0174AB"/>
                </a:solidFill>
                <a:latin typeface="微软雅黑" panose="020B0503020204020204" pitchFamily="34" charset="-122"/>
                <a:ea typeface="微软雅黑" panose="020B0503020204020204" pitchFamily="34" charset="-122"/>
              </a:endParaRPr>
            </a:p>
            <a:p>
              <a:pPr marL="285750" indent="-360000">
                <a:lnSpc>
                  <a:spcPts val="3800"/>
                </a:lnSpc>
                <a:buFont typeface="+mj-lt"/>
                <a:buAutoNum type="arabicPeriod"/>
              </a:pPr>
              <a:r>
                <a:rPr lang="zh-TW" altLang="en-US" sz="2400" b="1" dirty="0">
                  <a:solidFill>
                    <a:srgbClr val="0174AB"/>
                  </a:solidFill>
                  <a:latin typeface="微软雅黑" panose="020B0503020204020204" pitchFamily="34" charset="-122"/>
                  <a:ea typeface="微软雅黑" panose="020B0503020204020204" pitchFamily="34" charset="-122"/>
                </a:rPr>
                <a:t>資訊科技與英文學習是息息相關，從主題分析的結果來看，</a:t>
              </a:r>
              <a:r>
                <a:rPr lang="en-US" altLang="zh-TW" sz="2400" b="1" dirty="0">
                  <a:solidFill>
                    <a:srgbClr val="0174AB"/>
                  </a:solidFill>
                  <a:latin typeface="微软雅黑" panose="020B0503020204020204" pitchFamily="34" charset="-122"/>
                  <a:ea typeface="微软雅黑" panose="020B0503020204020204" pitchFamily="34" charset="-122"/>
                </a:rPr>
                <a:t>2019</a:t>
              </a:r>
              <a:r>
                <a:rPr lang="zh-TW" altLang="en-US" sz="2400" b="1" dirty="0">
                  <a:solidFill>
                    <a:srgbClr val="0174AB"/>
                  </a:solidFill>
                  <a:latin typeface="微软雅黑" panose="020B0503020204020204" pitchFamily="34" charset="-122"/>
                  <a:ea typeface="微软雅黑" panose="020B0503020204020204" pitchFamily="34" charset="-122"/>
                </a:rPr>
                <a:t>年到</a:t>
              </a:r>
              <a:r>
                <a:rPr lang="en-US" altLang="zh-TW" sz="2400" b="1" dirty="0">
                  <a:solidFill>
                    <a:srgbClr val="0174AB"/>
                  </a:solidFill>
                  <a:latin typeface="微软雅黑" panose="020B0503020204020204" pitchFamily="34" charset="-122"/>
                  <a:ea typeface="微软雅黑" panose="020B0503020204020204" pitchFamily="34" charset="-122"/>
                </a:rPr>
                <a:t>2021</a:t>
              </a:r>
              <a:r>
                <a:rPr lang="zh-TW" altLang="en-US" sz="2400" b="1" dirty="0">
                  <a:solidFill>
                    <a:srgbClr val="0174AB"/>
                  </a:solidFill>
                  <a:latin typeface="微软雅黑" panose="020B0503020204020204" pitchFamily="34" charset="-122"/>
                  <a:ea typeface="微软雅黑" panose="020B0503020204020204" pitchFamily="34" charset="-122"/>
                </a:rPr>
                <a:t>年英文仍是許多人討論的焦點。</a:t>
              </a:r>
              <a:endParaRPr lang="en-US" altLang="zh-TW" sz="2400" b="1" dirty="0">
                <a:solidFill>
                  <a:srgbClr val="0174AB"/>
                </a:solidFill>
                <a:latin typeface="微软雅黑" panose="020B0503020204020204" pitchFamily="34" charset="-122"/>
                <a:ea typeface="微软雅黑" panose="020B0503020204020204" pitchFamily="34" charset="-122"/>
              </a:endParaRPr>
            </a:p>
            <a:p>
              <a:pPr marL="285750" indent="-360000">
                <a:lnSpc>
                  <a:spcPts val="3800"/>
                </a:lnSpc>
                <a:buFont typeface="+mj-lt"/>
                <a:buAutoNum type="arabicPeriod"/>
              </a:pPr>
              <a:r>
                <a:rPr lang="zh-TW" altLang="en-US" sz="2400" b="1" dirty="0">
                  <a:solidFill>
                    <a:srgbClr val="0174AB"/>
                  </a:solidFill>
                  <a:latin typeface="微软雅黑" panose="020B0503020204020204" pitchFamily="34" charset="-122"/>
                  <a:ea typeface="微软雅黑" panose="020B0503020204020204" pitchFamily="34" charset="-122"/>
                </a:rPr>
                <a:t>國高中學生對於考試相關科目，仍有課外學習的需要，因此教育業者若能推出促進學習廣度的相關課程，將會受到許多學生和家長的歡迎。</a:t>
              </a:r>
              <a:endParaRPr lang="zh-TW" altLang="en-US" sz="2400" dirty="0">
                <a:solidFill>
                  <a:srgbClr val="0174AB"/>
                </a:solidFill>
              </a:endParaRPr>
            </a:p>
            <a:p>
              <a:pPr marL="285750" indent="-360000">
                <a:lnSpc>
                  <a:spcPts val="3800"/>
                </a:lnSpc>
                <a:buFont typeface="+mj-lt"/>
                <a:buAutoNum type="arabicPeriod"/>
              </a:pPr>
              <a:r>
                <a:rPr lang="zh-TW" altLang="en-US" sz="2400" b="1" dirty="0">
                  <a:solidFill>
                    <a:srgbClr val="0174AB"/>
                  </a:solidFill>
                  <a:latin typeface="微软雅黑" panose="020B0503020204020204" pitchFamily="34" charset="-122"/>
                  <a:ea typeface="微软雅黑" panose="020B0503020204020204" pitchFamily="34" charset="-122"/>
                </a:rPr>
                <a:t>另外，從字詞網路我們看到</a:t>
              </a:r>
              <a:r>
                <a:rPr lang="en-US" altLang="zh-TW" sz="2400" b="1" dirty="0">
                  <a:solidFill>
                    <a:srgbClr val="0174AB"/>
                  </a:solidFill>
                  <a:latin typeface="微软雅黑" panose="020B0503020204020204" pitchFamily="34" charset="-122"/>
                  <a:ea typeface="微软雅黑" panose="020B0503020204020204" pitchFamily="34" charset="-122"/>
                </a:rPr>
                <a:t>“</a:t>
              </a:r>
              <a:r>
                <a:rPr lang="zh-TW" altLang="en-US" sz="2400" b="1" dirty="0">
                  <a:solidFill>
                    <a:srgbClr val="0174AB"/>
                  </a:solidFill>
                  <a:latin typeface="微软雅黑" panose="020B0503020204020204" pitchFamily="34" charset="-122"/>
                  <a:ea typeface="微软雅黑" panose="020B0503020204020204" pitchFamily="34" charset="-122"/>
                </a:rPr>
                <a:t>時間</a:t>
              </a:r>
              <a:r>
                <a:rPr lang="en-US" altLang="zh-TW" sz="2400" b="1" dirty="0">
                  <a:solidFill>
                    <a:srgbClr val="0174AB"/>
                  </a:solidFill>
                  <a:latin typeface="微软雅黑" panose="020B0503020204020204" pitchFamily="34" charset="-122"/>
                  <a:ea typeface="微软雅黑" panose="020B0503020204020204" pitchFamily="34" charset="-122"/>
                </a:rPr>
                <a:t>”</a:t>
              </a:r>
              <a:r>
                <a:rPr lang="zh-TW" altLang="en-US" sz="2400" b="1" dirty="0">
                  <a:solidFill>
                    <a:srgbClr val="0174AB"/>
                  </a:solidFill>
                  <a:latin typeface="微软雅黑" panose="020B0503020204020204" pitchFamily="34" charset="-122"/>
                  <a:ea typeface="微软雅黑" panose="020B0503020204020204" pitchFamily="34" charset="-122"/>
                </a:rPr>
                <a:t>串聯許多的關聯詞，表示民眾對於課程時間的安排有彈性的需求，因此教育業者可以朝線上學習或其他有效率的學習方式進行規劃。</a:t>
              </a:r>
              <a:endParaRPr lang="en-US" altLang="zh-TW" sz="2400" b="1" dirty="0">
                <a:solidFill>
                  <a:srgbClr val="0174AB"/>
                </a:solidFill>
                <a:latin typeface="微软雅黑" panose="020B0503020204020204" pitchFamily="34" charset="-122"/>
                <a:ea typeface="微软雅黑" panose="020B0503020204020204" pitchFamily="34" charset="-122"/>
              </a:endParaRPr>
            </a:p>
            <a:p>
              <a:pPr marL="285750" indent="-360000">
                <a:lnSpc>
                  <a:spcPts val="3800"/>
                </a:lnSpc>
                <a:buFont typeface="+mj-lt"/>
                <a:buAutoNum type="arabicPeriod"/>
              </a:pPr>
              <a:r>
                <a:rPr lang="zh-TW" altLang="en-US" sz="2400" b="1" dirty="0">
                  <a:solidFill>
                    <a:srgbClr val="0174AB"/>
                  </a:solidFill>
                  <a:latin typeface="微软雅黑" panose="020B0503020204020204" pitchFamily="34" charset="-122"/>
                  <a:ea typeface="微软雅黑" panose="020B0503020204020204" pitchFamily="34" charset="-122"/>
                </a:rPr>
                <a:t>最後建議相關業者以鄉民討論熱度最高的議題調整內部營業方向</a:t>
              </a:r>
              <a:r>
                <a:rPr lang="en-US" altLang="zh-TW" sz="2400" b="1" dirty="0">
                  <a:solidFill>
                    <a:srgbClr val="0174AB"/>
                  </a:solidFill>
                  <a:latin typeface="微软雅黑" panose="020B0503020204020204" pitchFamily="34" charset="-122"/>
                  <a:ea typeface="微软雅黑" panose="020B0503020204020204" pitchFamily="34" charset="-122"/>
                </a:rPr>
                <a:t>,</a:t>
              </a:r>
              <a:r>
                <a:rPr lang="zh-TW" altLang="en-US" sz="2400" b="1" dirty="0">
                  <a:solidFill>
                    <a:srgbClr val="0174AB"/>
                  </a:solidFill>
                  <a:latin typeface="微软雅黑" panose="020B0503020204020204" pitchFamily="34" charset="-122"/>
                  <a:ea typeface="微软雅黑" panose="020B0503020204020204" pitchFamily="34" charset="-122"/>
                </a:rPr>
                <a:t>以創新的教學方法吸引學生接受遠距教學</a:t>
              </a:r>
              <a:r>
                <a:rPr lang="en-US" altLang="zh-TW" sz="2400" b="1" dirty="0">
                  <a:solidFill>
                    <a:srgbClr val="0174AB"/>
                  </a:solidFill>
                  <a:latin typeface="微软雅黑" panose="020B0503020204020204" pitchFamily="34" charset="-122"/>
                  <a:ea typeface="微软雅黑" panose="020B0503020204020204" pitchFamily="34" charset="-122"/>
                </a:rPr>
                <a:t>,</a:t>
              </a:r>
              <a:r>
                <a:rPr lang="zh-TW" altLang="en-US" sz="2400" b="1" dirty="0">
                  <a:solidFill>
                    <a:srgbClr val="0174AB"/>
                  </a:solidFill>
                  <a:latin typeface="微软雅黑" panose="020B0503020204020204" pitchFamily="34" charset="-122"/>
                  <a:ea typeface="微软雅黑" panose="020B0503020204020204" pitchFamily="34" charset="-122"/>
                </a:rPr>
                <a:t> 增加營收</a:t>
              </a:r>
              <a:endParaRPr lang="zh-TW" altLang="en-US" sz="2400" dirty="0">
                <a:solidFill>
                  <a:srgbClr val="0174AB"/>
                </a:solidFill>
              </a:endParaRPr>
            </a:p>
            <a:p>
              <a:pPr marL="285750" indent="-360000">
                <a:lnSpc>
                  <a:spcPct val="150000"/>
                </a:lnSpc>
                <a:buFont typeface="Arial" panose="020B0604020202020204" pitchFamily="34" charset="0"/>
                <a:buChar char="•"/>
              </a:pPr>
              <a:endParaRPr lang="zh-TW"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E4A4A79D-894B-47FB-9092-7C8B9957DE4C}"/>
                </a:ext>
              </a:extLst>
            </p:cNvPr>
            <p:cNvSpPr/>
            <p:nvPr/>
          </p:nvSpPr>
          <p:spPr>
            <a:xfrm>
              <a:off x="-519856" y="756645"/>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410935118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8100" y="3744659"/>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b="1" spc="300" dirty="0">
                <a:latin typeface="微软雅黑" panose="020B0503020204020204" pitchFamily="34" charset="-122"/>
                <a:ea typeface="微软雅黑" panose="020B0503020204020204" pitchFamily="34" charset="-122"/>
              </a:rPr>
              <a:t>謝謝老師</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5172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2089809" y="2568507"/>
            <a:ext cx="1922824"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4174519" y="2698527"/>
            <a:ext cx="6967249" cy="1200329"/>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D200F48-FB77-4453-871B-609FE62F9E6A}"/>
              </a:ext>
            </a:extLst>
          </p:cNvPr>
          <p:cNvGrpSpPr/>
          <p:nvPr/>
        </p:nvGrpSpPr>
        <p:grpSpPr>
          <a:xfrm>
            <a:off x="0" y="0"/>
            <a:ext cx="12192000" cy="557154"/>
            <a:chOff x="0" y="0"/>
            <a:chExt cx="12192000" cy="557154"/>
          </a:xfrm>
        </p:grpSpPr>
        <p:sp>
          <p:nvSpPr>
            <p:cNvPr id="12" name="矩形 11"/>
            <p:cNvSpPr/>
            <p:nvPr/>
          </p:nvSpPr>
          <p:spPr>
            <a:xfrm>
              <a:off x="0" y="0"/>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605752" y="126621"/>
              <a:ext cx="2068252"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719782" y="123605"/>
              <a:ext cx="2068252" cy="369332"/>
            </a:xfrm>
            <a:prstGeom prst="rect">
              <a:avLst/>
            </a:prstGeom>
            <a:noFill/>
          </p:spPr>
          <p:txBody>
            <a:bodyPr wrap="square" rtlCol="0">
              <a:spAutoFit/>
            </a:bodyPr>
            <a:lstStyle/>
            <a:p>
              <a:r>
                <a:rPr lang="zh-TW" altLang="en-US" spc="300" dirty="0">
                  <a:solidFill>
                    <a:srgbClr val="666666"/>
                  </a:solidFill>
                  <a:latin typeface="微软雅黑" panose="020B0503020204020204" pitchFamily="34" charset="-122"/>
                  <a:ea typeface="微软雅黑" panose="020B0503020204020204" pitchFamily="34" charset="-122"/>
                </a:rPr>
                <a:t>研究動機及目的</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834681" y="123605"/>
              <a:ext cx="169615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資料集描述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761228" y="93911"/>
              <a:ext cx="89272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10058278" y="5461674"/>
            <a:ext cx="1439862" cy="2215991"/>
          </a:xfrm>
          <a:prstGeom prst="rect">
            <a:avLst/>
          </a:prstGeom>
          <a:noFill/>
        </p:spPr>
        <p:txBody>
          <a:bodyPr wrap="square" rtlCol="0">
            <a:spAutoFit/>
          </a:bodyPr>
          <a:lstStyle/>
          <a:p>
            <a:r>
              <a:rPr lang="zh-TW" altLang="en-US" sz="13800" dirty="0">
                <a:solidFill>
                  <a:srgbClr val="92D14F"/>
                </a:solidFill>
                <a:latin typeface="Adobe 仿宋 Std R" panose="02020400000000000000" pitchFamily="18" charset="-122"/>
                <a:ea typeface="Adobe 仿宋 Std R" panose="02020400000000000000" pitchFamily="18" charset="-122"/>
              </a:rPr>
              <a:t> </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18" name="矩形 17"/>
          <p:cNvSpPr/>
          <p:nvPr/>
        </p:nvSpPr>
        <p:spPr>
          <a:xfrm>
            <a:off x="415616" y="1717389"/>
            <a:ext cx="10999376" cy="1689052"/>
          </a:xfrm>
          <a:prstGeom prst="rect">
            <a:avLst/>
          </a:prstGeom>
        </p:spPr>
        <p:txBody>
          <a:bodyPr wrap="square">
            <a:spAutoFit/>
          </a:bodyPr>
          <a:lstStyle/>
          <a:p>
            <a:pPr lvl="0">
              <a:lnSpc>
                <a:spcPct val="150000"/>
              </a:lnSpc>
            </a:pPr>
            <a:r>
              <a:rPr lang="zh-TW" altLang="en-US" sz="2400" dirty="0">
                <a:solidFill>
                  <a:srgbClr val="666666"/>
                </a:solidFill>
                <a:latin typeface="微软雅黑" panose="020B0503020204020204" pitchFamily="34" charset="-122"/>
                <a:ea typeface="微软雅黑" panose="020B0503020204020204" pitchFamily="34" charset="-122"/>
              </a:rPr>
              <a:t>延續期中報告關於</a:t>
            </a:r>
            <a:r>
              <a:rPr lang="en-US" altLang="zh-TW" sz="2400" dirty="0" err="1">
                <a:solidFill>
                  <a:srgbClr val="666666"/>
                </a:solidFill>
                <a:latin typeface="微软雅黑" panose="020B0503020204020204" pitchFamily="34" charset="-122"/>
                <a:ea typeface="微软雅黑" panose="020B0503020204020204" pitchFamily="34" charset="-122"/>
              </a:rPr>
              <a:t>iGroup</a:t>
            </a:r>
            <a:r>
              <a:rPr lang="zh-TW" altLang="en-US" sz="2400" dirty="0">
                <a:solidFill>
                  <a:srgbClr val="666666"/>
                </a:solidFill>
                <a:latin typeface="微软雅黑" panose="020B0503020204020204" pitchFamily="34" charset="-122"/>
                <a:ea typeface="微软雅黑" panose="020B0503020204020204" pitchFamily="34" charset="-122"/>
              </a:rPr>
              <a:t>對於</a:t>
            </a:r>
            <a:r>
              <a:rPr lang="en-US" altLang="zh-TW" sz="2400" dirty="0">
                <a:solidFill>
                  <a:srgbClr val="666666"/>
                </a:solidFill>
                <a:latin typeface="微软雅黑" panose="020B0503020204020204" pitchFamily="34" charset="-122"/>
                <a:ea typeface="微软雅黑" panose="020B0503020204020204" pitchFamily="34" charset="-122"/>
              </a:rPr>
              <a:t>K12</a:t>
            </a:r>
            <a:r>
              <a:rPr lang="zh-TW" altLang="en-US" sz="2400" dirty="0">
                <a:solidFill>
                  <a:srgbClr val="666666"/>
                </a:solidFill>
                <a:latin typeface="微软雅黑" panose="020B0503020204020204" pitchFamily="34" charset="-122"/>
                <a:ea typeface="微软雅黑" panose="020B0503020204020204" pitchFamily="34" charset="-122"/>
              </a:rPr>
              <a:t>科技教育分析的需求，將範圍擴大到對最近三年</a:t>
            </a:r>
            <a:r>
              <a:rPr lang="en-US" altLang="zh-TW" sz="2400" dirty="0">
                <a:solidFill>
                  <a:srgbClr val="666666"/>
                </a:solidFill>
                <a:latin typeface="微软雅黑" panose="020B0503020204020204" pitchFamily="34" charset="-122"/>
                <a:ea typeface="微软雅黑" panose="020B0503020204020204" pitchFamily="34" charset="-122"/>
              </a:rPr>
              <a:t>(2019~2021)</a:t>
            </a:r>
            <a:r>
              <a:rPr lang="zh-TW" altLang="en-US" sz="2400" dirty="0">
                <a:solidFill>
                  <a:srgbClr val="666666"/>
                </a:solidFill>
                <a:latin typeface="微软雅黑" panose="020B0503020204020204" pitchFamily="34" charset="-122"/>
                <a:ea typeface="微软雅黑" panose="020B0503020204020204" pitchFamily="34" charset="-122"/>
              </a:rPr>
              <a:t>與教育相關的討論，以瞭解除資訊科技教育議題，民眾對教育相關的討論涵蓋哪些議題，又哪些議題討論熱度最高</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384081" y="4669030"/>
            <a:ext cx="11030911" cy="2243050"/>
          </a:xfrm>
          <a:prstGeom prst="rect">
            <a:avLst/>
          </a:prstGeom>
        </p:spPr>
        <p:txBody>
          <a:bodyPr wrap="square">
            <a:spAutoFit/>
          </a:bodyPr>
          <a:lstStyle/>
          <a:p>
            <a:pPr lvl="0">
              <a:lnSpc>
                <a:spcPct val="150000"/>
              </a:lnSpc>
            </a:pP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從網友最喜歡發文和留言的</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PTT</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進行資料蒐集與分析，觀察社會輿論發展的趨勢，包括使用</a:t>
            </a:r>
            <a:r>
              <a:rPr lang="en-US" altLang="zh-TW"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LDA</a:t>
            </a:r>
            <a:r>
              <a:rPr lang="zh-TW" altLang="en-US"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主題模型來區分出幾個主題、繪製字詞網路圖了解關鍵詞彙相關連結、繪製社群網路圖了解教育議題的主要發言者及建立有關教育相關主題的情緒分類器。</a:t>
            </a:r>
            <a:r>
              <a:rPr lang="zh-HK" altLang="zh-HK" sz="2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3CBE18EC-262F-437E-952D-BC61E018663D}"/>
              </a:ext>
            </a:extLst>
          </p:cNvPr>
          <p:cNvSpPr/>
          <p:nvPr/>
        </p:nvSpPr>
        <p:spPr>
          <a:xfrm>
            <a:off x="415617" y="890336"/>
            <a:ext cx="2665447" cy="70388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spc="300" dirty="0">
                <a:latin typeface="微软雅黑" panose="020B0503020204020204" pitchFamily="34" charset="-122"/>
                <a:ea typeface="微软雅黑" panose="020B0503020204020204" pitchFamily="34" charset="-122"/>
              </a:rPr>
              <a:t>研究動機</a:t>
            </a:r>
            <a:endParaRPr lang="zh-HK" altLang="en-US" b="1" spc="30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E606F61-2979-4254-A399-17D2FA14C72B}"/>
              </a:ext>
            </a:extLst>
          </p:cNvPr>
          <p:cNvSpPr/>
          <p:nvPr/>
        </p:nvSpPr>
        <p:spPr>
          <a:xfrm>
            <a:off x="465173" y="3724389"/>
            <a:ext cx="2665447" cy="70388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spc="300" dirty="0">
                <a:latin typeface="微软雅黑" panose="020B0503020204020204" pitchFamily="34" charset="-122"/>
                <a:ea typeface="微软雅黑" panose="020B0503020204020204" pitchFamily="34" charset="-122"/>
              </a:rPr>
              <a:t>研究目的</a:t>
            </a:r>
            <a:endParaRPr lang="zh-HK" altLang="en-US"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23970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2201154" y="2598325"/>
            <a:ext cx="7789691"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資料集描述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606055" y="671795"/>
            <a:ext cx="10919637" cy="5183855"/>
          </a:xfrm>
          <a:prstGeom prst="rect">
            <a:avLst/>
          </a:prstGeom>
        </p:spPr>
        <p:txBody>
          <a:bodyPr wrap="square">
            <a:spAutoFit/>
          </a:bodyPr>
          <a:lstStyle/>
          <a:p>
            <a:pPr lvl="0">
              <a:lnSpc>
                <a:spcPct val="150000"/>
              </a:lnSpc>
            </a:pP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一</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使用工作流程平台</a:t>
            </a:r>
            <a:r>
              <a:rPr lang="en-US" altLang="zh-TW" sz="2800" b="1" dirty="0">
                <a:solidFill>
                  <a:srgbClr val="92D14F"/>
                </a:solidFill>
                <a:latin typeface="微軟正黑體" panose="020B0604030504040204" pitchFamily="34" charset="-120"/>
                <a:ea typeface="微軟正黑體" panose="020B0604030504040204" pitchFamily="34" charset="-120"/>
              </a:rPr>
              <a:t>PTT</a:t>
            </a:r>
            <a:r>
              <a:rPr lang="zh-TW" altLang="en-US" sz="2800" b="1" dirty="0">
                <a:solidFill>
                  <a:srgbClr val="92D14F"/>
                </a:solidFill>
                <a:latin typeface="微軟正黑體" panose="020B0604030504040204" pitchFamily="34" charset="-120"/>
                <a:ea typeface="微軟正黑體" panose="020B0604030504040204" pitchFamily="34" charset="-120"/>
              </a:rPr>
              <a:t>元件爬取</a:t>
            </a:r>
            <a:r>
              <a:rPr lang="en-US" altLang="zh-TW" sz="2800" b="1" dirty="0">
                <a:solidFill>
                  <a:srgbClr val="92D14F"/>
                </a:solidFill>
                <a:latin typeface="微軟正黑體" panose="020B0604030504040204" pitchFamily="34" charset="-120"/>
                <a:ea typeface="微軟正黑體" panose="020B0604030504040204" pitchFamily="34" charset="-120"/>
              </a:rPr>
              <a:t>2019/01/01~2021/12/31</a:t>
            </a:r>
            <a:r>
              <a:rPr lang="zh-TW" altLang="en-US" sz="2800" b="1" dirty="0">
                <a:solidFill>
                  <a:srgbClr val="92D14F"/>
                </a:solidFill>
                <a:latin typeface="微軟正黑體" panose="020B0604030504040204" pitchFamily="34" charset="-120"/>
                <a:ea typeface="微軟正黑體" panose="020B0604030504040204" pitchFamily="34" charset="-120"/>
              </a:rPr>
              <a:t>之自學版</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en-US" altLang="zh-TW" sz="2800" b="1" dirty="0" err="1">
                <a:solidFill>
                  <a:srgbClr val="92D14F"/>
                </a:solidFill>
                <a:latin typeface="微軟正黑體" panose="020B0604030504040204" pitchFamily="34" charset="-120"/>
                <a:ea typeface="微軟正黑體" panose="020B0604030504040204" pitchFamily="34" charset="-120"/>
              </a:rPr>
              <a:t>learnef</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與國高中版</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en-US" altLang="zh-TW" sz="2800" b="1" dirty="0" err="1">
                <a:solidFill>
                  <a:srgbClr val="92D14F"/>
                </a:solidFill>
                <a:latin typeface="微軟正黑體" panose="020B0604030504040204" pitchFamily="34" charset="-120"/>
                <a:ea typeface="微軟正黑體" panose="020B0604030504040204" pitchFamily="34" charset="-120"/>
              </a:rPr>
              <a:t>juniorhigh</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之關鍵字為</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課綱、新課綱、資訊、科技、自學、遠距教學、教育、素養、老師、家長、學校、教育部等字詞，共計</a:t>
            </a:r>
            <a:r>
              <a:rPr lang="en-US" altLang="zh-TW" sz="2800" b="1" dirty="0">
                <a:solidFill>
                  <a:srgbClr val="92D14F"/>
                </a:solidFill>
                <a:latin typeface="微軟正黑體" panose="020B0604030504040204" pitchFamily="34" charset="-120"/>
                <a:ea typeface="微軟正黑體" panose="020B0604030504040204" pitchFamily="34" charset="-120"/>
              </a:rPr>
              <a:t>742</a:t>
            </a:r>
            <a:r>
              <a:rPr lang="zh-TW" altLang="en-US" sz="2800" b="1" dirty="0">
                <a:solidFill>
                  <a:srgbClr val="92D14F"/>
                </a:solidFill>
                <a:latin typeface="微軟正黑體" panose="020B0604030504040204" pitchFamily="34" charset="-120"/>
                <a:ea typeface="微軟正黑體" panose="020B0604030504040204" pitchFamily="34" charset="-120"/>
              </a:rPr>
              <a:t>篇文章。</a:t>
            </a:r>
          </a:p>
          <a:p>
            <a:pPr lvl="0">
              <a:lnSpc>
                <a:spcPct val="150000"/>
              </a:lnSpc>
            </a:pP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二</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將</a:t>
            </a:r>
            <a:r>
              <a:rPr lang="en-US" altLang="zh-TW" sz="2800" b="1" dirty="0">
                <a:solidFill>
                  <a:srgbClr val="92D14F"/>
                </a:solidFill>
                <a:latin typeface="微軟正黑體" panose="020B0604030504040204" pitchFamily="34" charset="-120"/>
                <a:ea typeface="微軟正黑體" panose="020B0604030504040204" pitchFamily="34" charset="-120"/>
              </a:rPr>
              <a:t>PTT </a:t>
            </a:r>
            <a:r>
              <a:rPr lang="zh-TW" altLang="en-US" sz="2800" b="1" dirty="0">
                <a:solidFill>
                  <a:srgbClr val="92D14F"/>
                </a:solidFill>
                <a:latin typeface="微軟正黑體" panose="020B0604030504040204" pitchFamily="34" charset="-120"/>
                <a:ea typeface="微軟正黑體" panose="020B0604030504040204" pitchFamily="34" charset="-120"/>
              </a:rPr>
              <a:t>爬取的</a:t>
            </a:r>
            <a:r>
              <a:rPr lang="en-US" altLang="zh-TW" sz="2800" b="1" dirty="0">
                <a:solidFill>
                  <a:srgbClr val="92D14F"/>
                </a:solidFill>
                <a:latin typeface="微軟正黑體" panose="020B0604030504040204" pitchFamily="34" charset="-120"/>
                <a:ea typeface="微軟正黑體" panose="020B0604030504040204" pitchFamily="34" charset="-120"/>
              </a:rPr>
              <a:t>742</a:t>
            </a:r>
            <a:r>
              <a:rPr lang="zh-TW" altLang="en-US" sz="2800" b="1" dirty="0">
                <a:solidFill>
                  <a:srgbClr val="92D14F"/>
                </a:solidFill>
                <a:latin typeface="微軟正黑體" panose="020B0604030504040204" pitchFamily="34" charset="-120"/>
                <a:ea typeface="微軟正黑體" panose="020B0604030504040204" pitchFamily="34" charset="-120"/>
              </a:rPr>
              <a:t>篇文章進行留言萃取，共計</a:t>
            </a:r>
            <a:r>
              <a:rPr lang="en-US" altLang="zh-TW" sz="2800" b="1" dirty="0">
                <a:solidFill>
                  <a:srgbClr val="92D14F"/>
                </a:solidFill>
                <a:latin typeface="微軟正黑體" panose="020B0604030504040204" pitchFamily="34" charset="-120"/>
                <a:ea typeface="微軟正黑體" panose="020B0604030504040204" pitchFamily="34" charset="-120"/>
              </a:rPr>
              <a:t>1583</a:t>
            </a:r>
            <a:r>
              <a:rPr lang="zh-TW" altLang="en-US" sz="2800" b="1" dirty="0">
                <a:solidFill>
                  <a:srgbClr val="92D14F"/>
                </a:solidFill>
                <a:latin typeface="微軟正黑體" panose="020B0604030504040204" pitchFamily="34" charset="-120"/>
                <a:ea typeface="微軟正黑體" panose="020B0604030504040204" pitchFamily="34" charset="-120"/>
              </a:rPr>
              <a:t>則留言，進行資料清理後，再使用</a:t>
            </a:r>
            <a:r>
              <a:rPr lang="en-US" altLang="zh-TW" sz="2800" b="1" dirty="0" err="1">
                <a:solidFill>
                  <a:srgbClr val="92D14F"/>
                </a:solidFill>
                <a:latin typeface="微軟正黑體" panose="020B0604030504040204" pitchFamily="34" charset="-120"/>
                <a:ea typeface="微軟正黑體" panose="020B0604030504040204" pitchFamily="34" charset="-120"/>
              </a:rPr>
              <a:t>Lexicon_Based</a:t>
            </a:r>
            <a:r>
              <a:rPr lang="zh-TW" altLang="en-US" sz="2800" b="1" dirty="0">
                <a:solidFill>
                  <a:srgbClr val="92D14F"/>
                </a:solidFill>
                <a:latin typeface="微軟正黑體" panose="020B0604030504040204" pitchFamily="34" charset="-120"/>
                <a:ea typeface="微軟正黑體" panose="020B0604030504040204" pitchFamily="34" charset="-120"/>
              </a:rPr>
              <a:t>情緒分析，計算每則留言的情緒值，然後與原始留言合併後匯出</a:t>
            </a:r>
            <a:r>
              <a:rPr lang="en-US" altLang="zh-TW" sz="2800" b="1" dirty="0">
                <a:solidFill>
                  <a:srgbClr val="92D14F"/>
                </a:solidFill>
                <a:latin typeface="微軟正黑體" panose="020B0604030504040204" pitchFamily="34" charset="-120"/>
                <a:ea typeface="微軟正黑體" panose="020B0604030504040204" pitchFamily="34" charset="-120"/>
              </a:rPr>
              <a:t>csv</a:t>
            </a:r>
            <a:r>
              <a:rPr lang="zh-TW" altLang="en-US" sz="2800" b="1" dirty="0">
                <a:solidFill>
                  <a:srgbClr val="92D14F"/>
                </a:solidFill>
                <a:latin typeface="微軟正黑體" panose="020B0604030504040204" pitchFamily="34" charset="-120"/>
                <a:ea typeface="微軟正黑體" panose="020B0604030504040204" pitchFamily="34" charset="-120"/>
              </a:rPr>
              <a:t>檔，在</a:t>
            </a:r>
            <a:r>
              <a:rPr lang="en-US" altLang="zh-TW" sz="2800" b="1" dirty="0">
                <a:solidFill>
                  <a:srgbClr val="92D14F"/>
                </a:solidFill>
                <a:latin typeface="微軟正黑體" panose="020B0604030504040204" pitchFamily="34" charset="-120"/>
                <a:ea typeface="微軟正黑體" panose="020B0604030504040204" pitchFamily="34" charset="-120"/>
              </a:rPr>
              <a:t>excel</a:t>
            </a:r>
            <a:r>
              <a:rPr lang="zh-TW" altLang="en-US" sz="2800" b="1" dirty="0">
                <a:solidFill>
                  <a:srgbClr val="92D14F"/>
                </a:solidFill>
                <a:latin typeface="微軟正黑體" panose="020B0604030504040204" pitchFamily="34" charset="-120"/>
                <a:ea typeface="微軟正黑體" panose="020B0604030504040204" pitchFamily="34" charset="-120"/>
              </a:rPr>
              <a:t>程式中標註每則留言的正面、負面情緒</a:t>
            </a:r>
            <a:r>
              <a:rPr lang="en-US" altLang="zh-TW" sz="2800" b="1" dirty="0">
                <a:solidFill>
                  <a:srgbClr val="92D14F"/>
                </a:solidFill>
                <a:latin typeface="微軟正黑體" panose="020B0604030504040204" pitchFamily="34" charset="-120"/>
                <a:ea typeface="微軟正黑體" panose="020B0604030504040204" pitchFamily="34" charset="-120"/>
              </a:rPr>
              <a:t>(</a:t>
            </a:r>
            <a:r>
              <a:rPr lang="zh-TW" altLang="en-US" sz="2800" b="1" dirty="0">
                <a:solidFill>
                  <a:srgbClr val="92D14F"/>
                </a:solidFill>
                <a:latin typeface="微軟正黑體" panose="020B0604030504040204" pitchFamily="34" charset="-120"/>
                <a:ea typeface="微軟正黑體" panose="020B0604030504040204" pitchFamily="34" charset="-120"/>
              </a:rPr>
              <a:t>當作</a:t>
            </a:r>
            <a:r>
              <a:rPr lang="en-US" altLang="zh-TW" sz="2800" b="1" dirty="0">
                <a:solidFill>
                  <a:srgbClr val="92D14F"/>
                </a:solidFill>
                <a:latin typeface="微軟正黑體" panose="020B0604030504040204" pitchFamily="34" charset="-120"/>
                <a:ea typeface="微軟正黑體" panose="020B0604030504040204" pitchFamily="34" charset="-120"/>
              </a:rPr>
              <a:t>target Y)</a:t>
            </a:r>
            <a:r>
              <a:rPr lang="zh-TW" altLang="en-US" sz="2800" b="1" dirty="0">
                <a:solidFill>
                  <a:srgbClr val="92D14F"/>
                </a:solidFill>
                <a:latin typeface="微軟正黑體" panose="020B0604030504040204" pitchFamily="34" charset="-120"/>
                <a:ea typeface="微軟正黑體" panose="020B0604030504040204" pitchFamily="34" charset="-120"/>
              </a:rPr>
              <a:t>，然後再匯入工作平台中建模。</a:t>
            </a:r>
          </a:p>
        </p:txBody>
      </p:sp>
      <p:sp>
        <p:nvSpPr>
          <p:cNvPr id="28" name="矩形 27"/>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id="{B590CA25-7448-413F-8125-FE1B77459012}"/>
              </a:ext>
            </a:extLst>
          </p:cNvPr>
          <p:cNvGrpSpPr/>
          <p:nvPr/>
        </p:nvGrpSpPr>
        <p:grpSpPr>
          <a:xfrm>
            <a:off x="2329" y="-3685"/>
            <a:ext cx="12192000" cy="557154"/>
            <a:chOff x="2329" y="-9194"/>
            <a:chExt cx="12192000" cy="557154"/>
          </a:xfrm>
        </p:grpSpPr>
        <p:sp>
          <p:nvSpPr>
            <p:cNvPr id="22" name="矩形 21">
              <a:extLst>
                <a:ext uri="{FF2B5EF4-FFF2-40B4-BE49-F238E27FC236}">
                  <a16:creationId xmlns:a16="http://schemas.microsoft.com/office/drawing/2014/main" id="{74A4E8FA-C8D8-4FC4-A84F-B786125ABF13}"/>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3" name="矩形 22">
              <a:extLst>
                <a:ext uri="{FF2B5EF4-FFF2-40B4-BE49-F238E27FC236}">
                  <a16:creationId xmlns:a16="http://schemas.microsoft.com/office/drawing/2014/main" id="{344A40E9-E7C3-47BE-904F-641552CB055A}"/>
                </a:ext>
              </a:extLst>
            </p:cNvPr>
            <p:cNvSpPr/>
            <p:nvPr/>
          </p:nvSpPr>
          <p:spPr>
            <a:xfrm>
              <a:off x="2892957" y="127837"/>
              <a:ext cx="1431235"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4" name="文本框 12">
              <a:extLst>
                <a:ext uri="{FF2B5EF4-FFF2-40B4-BE49-F238E27FC236}">
                  <a16:creationId xmlns:a16="http://schemas.microsoft.com/office/drawing/2014/main" id="{FDD861E4-ECF1-4028-844E-4463D86D0E2C}"/>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18">
              <a:extLst>
                <a:ext uri="{FF2B5EF4-FFF2-40B4-BE49-F238E27FC236}">
                  <a16:creationId xmlns:a16="http://schemas.microsoft.com/office/drawing/2014/main" id="{07A2CA56-11A6-473C-8340-CE60C74A7C71}"/>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3">
              <a:extLst>
                <a:ext uri="{FF2B5EF4-FFF2-40B4-BE49-F238E27FC236}">
                  <a16:creationId xmlns:a16="http://schemas.microsoft.com/office/drawing/2014/main" id="{359C06ED-17D9-43E5-9F7A-82A6061B0D6A}"/>
                </a:ext>
              </a:extLst>
            </p:cNvPr>
            <p:cNvSpPr txBox="1"/>
            <p:nvPr/>
          </p:nvSpPr>
          <p:spPr>
            <a:xfrm>
              <a:off x="2882886" y="118523"/>
              <a:ext cx="1529290"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文本框 24">
              <a:extLst>
                <a:ext uri="{FF2B5EF4-FFF2-40B4-BE49-F238E27FC236}">
                  <a16:creationId xmlns:a16="http://schemas.microsoft.com/office/drawing/2014/main" id="{1CEFB37B-173D-4DC2-972F-2F9C857EBF22}"/>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資料分析過程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id="{12300C36-3BBB-4049-8DB0-46D34010A979}"/>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28">
              <a:extLst>
                <a:ext uri="{FF2B5EF4-FFF2-40B4-BE49-F238E27FC236}">
                  <a16:creationId xmlns:a16="http://schemas.microsoft.com/office/drawing/2014/main" id="{F0C37B5A-5194-4680-AE8B-5A846540F2EF}"/>
                </a:ext>
              </a:extLst>
            </p:cNvPr>
            <p:cNvSpPr txBox="1"/>
            <p:nvPr/>
          </p:nvSpPr>
          <p:spPr>
            <a:xfrm>
              <a:off x="8744910" y="93911"/>
              <a:ext cx="909040" cy="376514"/>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a:extLst>
                <a:ext uri="{FF2B5EF4-FFF2-40B4-BE49-F238E27FC236}">
                  <a16:creationId xmlns:a16="http://schemas.microsoft.com/office/drawing/2014/main" id="{C78C6A2E-CBA8-4070-BCD3-23C41105C038}"/>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id="{584DFEC8-CD8A-462E-9591-526035B19A06}"/>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2">
              <a:extLst>
                <a:ext uri="{FF2B5EF4-FFF2-40B4-BE49-F238E27FC236}">
                  <a16:creationId xmlns:a16="http://schemas.microsoft.com/office/drawing/2014/main" id="{80D194D6-26BD-494C-A716-8E08225232F0}"/>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3">
              <a:extLst>
                <a:ext uri="{FF2B5EF4-FFF2-40B4-BE49-F238E27FC236}">
                  <a16:creationId xmlns:a16="http://schemas.microsoft.com/office/drawing/2014/main" id="{E45682DD-A584-40C8-B7E1-5215343ADC7C}"/>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66322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813528" y="2538691"/>
            <a:ext cx="9119516"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TW" altLang="en-US" sz="7200" b="1" spc="300" dirty="0">
                  <a:solidFill>
                    <a:schemeClr val="bg1"/>
                  </a:solidFill>
                  <a:latin typeface="微软雅黑" panose="020B0503020204020204" pitchFamily="34" charset="-122"/>
                  <a:ea typeface="微软雅黑" panose="020B0503020204020204" pitchFamily="34" charset="-122"/>
                </a:rPr>
                <a:t>資料分析過程</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618248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6579563" y="1989139"/>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22369" y="692569"/>
            <a:ext cx="11213953" cy="1261884"/>
          </a:xfrm>
          <a:prstGeom prst="rect">
            <a:avLst/>
          </a:prstGeom>
        </p:spPr>
        <p:txBody>
          <a:bodyPr wrap="square">
            <a:spAutoFit/>
          </a:bodyPr>
          <a:lstStyle/>
          <a:p>
            <a:pPr marL="457200" lvl="0" indent="-457200" algn="just">
              <a:buFont typeface="Arial" panose="020B0604020202020204" pitchFamily="34" charset="0"/>
              <a:buChar char="•"/>
            </a:pPr>
            <a:r>
              <a:rPr lang="zh-TW" altLang="en-US" sz="2400" b="1" dirty="0">
                <a:solidFill>
                  <a:srgbClr val="92D14F"/>
                </a:solidFill>
                <a:latin typeface="微软雅黑" panose="020B0503020204020204" pitchFamily="34" charset="-122"/>
                <a:ea typeface="微软雅黑" panose="020B0503020204020204" pitchFamily="34" charset="-122"/>
              </a:rPr>
              <a:t>使用工作流程平台</a:t>
            </a:r>
            <a:r>
              <a:rPr lang="en-US" altLang="zh-TW" sz="2400" b="1" dirty="0">
                <a:solidFill>
                  <a:srgbClr val="92D14F"/>
                </a:solidFill>
                <a:latin typeface="微软雅黑" panose="020B0503020204020204" pitchFamily="34" charset="-122"/>
                <a:ea typeface="微软雅黑" panose="020B0503020204020204" pitchFamily="34" charset="-122"/>
              </a:rPr>
              <a:t>PTT</a:t>
            </a:r>
            <a:r>
              <a:rPr lang="zh-TW" altLang="en-US" sz="2400" b="1" dirty="0">
                <a:solidFill>
                  <a:srgbClr val="92D14F"/>
                </a:solidFill>
                <a:latin typeface="微软雅黑" panose="020B0503020204020204" pitchFamily="34" charset="-122"/>
                <a:ea typeface="微软雅黑" panose="020B0503020204020204" pitchFamily="34" charset="-122"/>
              </a:rPr>
              <a:t>元件爬取</a:t>
            </a:r>
            <a:r>
              <a:rPr lang="en-US" altLang="zh-TW" sz="2400" b="1" dirty="0">
                <a:solidFill>
                  <a:srgbClr val="92D14F"/>
                </a:solidFill>
                <a:latin typeface="微软雅黑" panose="020B0503020204020204" pitchFamily="34" charset="-122"/>
                <a:ea typeface="微软雅黑" panose="020B0503020204020204" pitchFamily="34" charset="-122"/>
              </a:rPr>
              <a:t>2019/01/01~2021/12/31</a:t>
            </a:r>
            <a:r>
              <a:rPr lang="zh-TW" altLang="en-US" sz="2400" b="1" dirty="0">
                <a:solidFill>
                  <a:srgbClr val="92D14F"/>
                </a:solidFill>
                <a:latin typeface="微软雅黑" panose="020B0503020204020204" pitchFamily="34" charset="-122"/>
                <a:ea typeface="微软雅黑" panose="020B0503020204020204" pitchFamily="34" charset="-122"/>
              </a:rPr>
              <a:t>之自學版與國高中版之關鍵字為</a:t>
            </a:r>
            <a:r>
              <a:rPr lang="en-US" altLang="zh-TW" sz="2400" b="1" dirty="0">
                <a:solidFill>
                  <a:srgbClr val="92D14F"/>
                </a:solidFill>
                <a:latin typeface="微软雅黑" panose="020B0503020204020204" pitchFamily="34" charset="-122"/>
                <a:ea typeface="微软雅黑" panose="020B0503020204020204" pitchFamily="34" charset="-122"/>
              </a:rPr>
              <a:t>:</a:t>
            </a:r>
            <a:r>
              <a:rPr lang="zh-TW" altLang="en-US" sz="2400" b="1" dirty="0">
                <a:solidFill>
                  <a:srgbClr val="92D14F"/>
                </a:solidFill>
                <a:latin typeface="微软雅黑" panose="020B0503020204020204" pitchFamily="34" charset="-122"/>
                <a:ea typeface="微软雅黑" panose="020B0503020204020204" pitchFamily="34" charset="-122"/>
              </a:rPr>
              <a:t>課綱、新課綱、資訊、科技、自學、遠距教學、教育、素養、老師、家長、學校、教育部等字詞，共計</a:t>
            </a:r>
            <a:r>
              <a:rPr lang="en-US" altLang="zh-TW" sz="2800" b="1" dirty="0">
                <a:solidFill>
                  <a:srgbClr val="FF0000"/>
                </a:solidFill>
                <a:latin typeface="微软雅黑" panose="020B0503020204020204" pitchFamily="34" charset="-122"/>
                <a:ea typeface="微软雅黑" panose="020B0503020204020204" pitchFamily="34" charset="-122"/>
              </a:rPr>
              <a:t>742</a:t>
            </a:r>
            <a:r>
              <a:rPr lang="zh-TW" altLang="en-US" sz="2400" b="1" dirty="0">
                <a:solidFill>
                  <a:srgbClr val="92D14F"/>
                </a:solidFill>
                <a:latin typeface="微软雅黑" panose="020B0503020204020204" pitchFamily="34" charset="-122"/>
                <a:ea typeface="微软雅黑" panose="020B0503020204020204" pitchFamily="34" charset="-122"/>
              </a:rPr>
              <a:t>篇文章。</a:t>
            </a:r>
            <a:endParaRPr lang="zh-HK" altLang="zh-HK" sz="2400" b="1" dirty="0">
              <a:solidFill>
                <a:srgbClr val="92D14F"/>
              </a:solidFill>
              <a:latin typeface="微软雅黑" panose="020B0503020204020204" pitchFamily="34" charset="-122"/>
              <a:ea typeface="微软雅黑" panose="020B0503020204020204" pitchFamily="34" charset="-122"/>
            </a:endParaRPr>
          </a:p>
        </p:txBody>
      </p:sp>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780682" y="93910"/>
              <a:ext cx="873267"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9" name="圖片 58">
            <a:extLst>
              <a:ext uri="{FF2B5EF4-FFF2-40B4-BE49-F238E27FC236}">
                <a16:creationId xmlns:a16="http://schemas.microsoft.com/office/drawing/2014/main" id="{7A09DF32-396C-4E9A-8105-E8233A61515C}"/>
              </a:ext>
            </a:extLst>
          </p:cNvPr>
          <p:cNvPicPr>
            <a:picLocks noChangeAspect="1"/>
          </p:cNvPicPr>
          <p:nvPr/>
        </p:nvPicPr>
        <p:blipFill rotWithShape="1">
          <a:blip r:embed="rId3">
            <a:extLst>
              <a:ext uri="{28A0092B-C50C-407E-A947-70E740481C1C}">
                <a14:useLocalDpi xmlns:a14="http://schemas.microsoft.com/office/drawing/2010/main" val="0"/>
              </a:ext>
            </a:extLst>
          </a:blip>
          <a:srcRect l="937" r="694"/>
          <a:stretch/>
        </p:blipFill>
        <p:spPr>
          <a:xfrm>
            <a:off x="978195" y="1936120"/>
            <a:ext cx="10558127" cy="4827968"/>
          </a:xfrm>
          <a:prstGeom prst="rect">
            <a:avLst/>
          </a:prstGeom>
        </p:spPr>
      </p:pic>
    </p:spTree>
    <p:extLst>
      <p:ext uri="{BB962C8B-B14F-4D97-AF65-F5344CB8AC3E}">
        <p14:creationId xmlns:p14="http://schemas.microsoft.com/office/powerpoint/2010/main" val="696182159"/>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848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F687177-9039-4DEE-8512-6307F90C837A}"/>
              </a:ext>
            </a:extLst>
          </p:cNvPr>
          <p:cNvSpPr/>
          <p:nvPr/>
        </p:nvSpPr>
        <p:spPr>
          <a:xfrm>
            <a:off x="1574801"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 name="直接连接符 39">
            <a:extLst>
              <a:ext uri="{FF2B5EF4-FFF2-40B4-BE49-F238E27FC236}">
                <a16:creationId xmlns:a16="http://schemas.microsoft.com/office/drawing/2014/main" id="{FC6A8DD8-8015-4107-80E6-C9D3400CF343}"/>
              </a:ext>
            </a:extLst>
          </p:cNvPr>
          <p:cNvCxnSpPr/>
          <p:nvPr/>
        </p:nvCxnSpPr>
        <p:spPr>
          <a:xfrm>
            <a:off x="2828751"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1">
            <a:extLst>
              <a:ext uri="{FF2B5EF4-FFF2-40B4-BE49-F238E27FC236}">
                <a16:creationId xmlns:a16="http://schemas.microsoft.com/office/drawing/2014/main" id="{A7B0D6F0-05B5-4FF1-98D7-247C4702EB10}"/>
              </a:ext>
            </a:extLst>
          </p:cNvPr>
          <p:cNvSpPr txBox="1"/>
          <p:nvPr/>
        </p:nvSpPr>
        <p:spPr>
          <a:xfrm>
            <a:off x="4208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42">
            <a:extLst>
              <a:ext uri="{FF2B5EF4-FFF2-40B4-BE49-F238E27FC236}">
                <a16:creationId xmlns:a16="http://schemas.microsoft.com/office/drawing/2014/main" id="{A639BC23-3225-47AF-AD10-AF1BDB3A13B9}"/>
              </a:ext>
            </a:extLst>
          </p:cNvPr>
          <p:cNvSpPr txBox="1"/>
          <p:nvPr/>
        </p:nvSpPr>
        <p:spPr>
          <a:xfrm>
            <a:off x="5567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43">
            <a:extLst>
              <a:ext uri="{FF2B5EF4-FFF2-40B4-BE49-F238E27FC236}">
                <a16:creationId xmlns:a16="http://schemas.microsoft.com/office/drawing/2014/main" id="{A242446E-63A1-488A-BEAD-890408BE583F}"/>
              </a:ext>
            </a:extLst>
          </p:cNvPr>
          <p:cNvSpPr txBox="1"/>
          <p:nvPr/>
        </p:nvSpPr>
        <p:spPr>
          <a:xfrm>
            <a:off x="6927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44">
            <a:extLst>
              <a:ext uri="{FF2B5EF4-FFF2-40B4-BE49-F238E27FC236}">
                <a16:creationId xmlns:a16="http://schemas.microsoft.com/office/drawing/2014/main" id="{95129860-4727-4C1F-B4C5-BB6FE07C6992}"/>
              </a:ext>
            </a:extLst>
          </p:cNvPr>
          <p:cNvSpPr txBox="1"/>
          <p:nvPr/>
        </p:nvSpPr>
        <p:spPr>
          <a:xfrm>
            <a:off x="8286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45">
            <a:extLst>
              <a:ext uri="{FF2B5EF4-FFF2-40B4-BE49-F238E27FC236}">
                <a16:creationId xmlns:a16="http://schemas.microsoft.com/office/drawing/2014/main" id="{F67091D1-D9EA-410E-8304-492C834A8A3E}"/>
              </a:ext>
            </a:extLst>
          </p:cNvPr>
          <p:cNvCxnSpPr/>
          <p:nvPr/>
        </p:nvCxnSpPr>
        <p:spPr>
          <a:xfrm>
            <a:off x="4131196"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46">
            <a:extLst>
              <a:ext uri="{FF2B5EF4-FFF2-40B4-BE49-F238E27FC236}">
                <a16:creationId xmlns:a16="http://schemas.microsoft.com/office/drawing/2014/main" id="{E0A309AE-A343-4179-BD42-62C53DD4C800}"/>
              </a:ext>
            </a:extLst>
          </p:cNvPr>
          <p:cNvCxnSpPr/>
          <p:nvPr/>
        </p:nvCxnSpPr>
        <p:spPr>
          <a:xfrm>
            <a:off x="5503503"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49">
            <a:extLst>
              <a:ext uri="{FF2B5EF4-FFF2-40B4-BE49-F238E27FC236}">
                <a16:creationId xmlns:a16="http://schemas.microsoft.com/office/drawing/2014/main" id="{301BB68A-A391-49F8-AC37-E2E4BC3DD3A7}"/>
              </a:ext>
            </a:extLst>
          </p:cNvPr>
          <p:cNvCxnSpPr/>
          <p:nvPr/>
        </p:nvCxnSpPr>
        <p:spPr>
          <a:xfrm>
            <a:off x="6832762"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50">
            <a:extLst>
              <a:ext uri="{FF2B5EF4-FFF2-40B4-BE49-F238E27FC236}">
                <a16:creationId xmlns:a16="http://schemas.microsoft.com/office/drawing/2014/main" id="{19C599E9-7CAA-4735-A655-50CBF5FC4537}"/>
              </a:ext>
            </a:extLst>
          </p:cNvPr>
          <p:cNvCxnSpPr/>
          <p:nvPr/>
        </p:nvCxnSpPr>
        <p:spPr>
          <a:xfrm>
            <a:off x="8222717" y="939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D69478E3-D77D-4DB7-BAF1-5EC825B8819A}"/>
              </a:ext>
            </a:extLst>
          </p:cNvPr>
          <p:cNvGrpSpPr/>
          <p:nvPr/>
        </p:nvGrpSpPr>
        <p:grpSpPr>
          <a:xfrm>
            <a:off x="2329" y="-3685"/>
            <a:ext cx="12192000" cy="557154"/>
            <a:chOff x="2329" y="-9194"/>
            <a:chExt cx="12192000" cy="557154"/>
          </a:xfrm>
        </p:grpSpPr>
        <p:sp>
          <p:nvSpPr>
            <p:cNvPr id="32" name="矩形 31">
              <a:extLst>
                <a:ext uri="{FF2B5EF4-FFF2-40B4-BE49-F238E27FC236}">
                  <a16:creationId xmlns:a16="http://schemas.microsoft.com/office/drawing/2014/main" id="{E3B4F253-91D5-4CF8-A9F5-0CCA4D6037C4}"/>
                </a:ext>
              </a:extLst>
            </p:cNvPr>
            <p:cNvSpPr/>
            <p:nvPr/>
          </p:nvSpPr>
          <p:spPr>
            <a:xfrm>
              <a:off x="2329" y="-9194"/>
              <a:ext cx="12192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矩形 32">
              <a:extLst>
                <a:ext uri="{FF2B5EF4-FFF2-40B4-BE49-F238E27FC236}">
                  <a16:creationId xmlns:a16="http://schemas.microsoft.com/office/drawing/2014/main" id="{C4CC5AFD-E18F-4656-B1C3-80FF3663D19B}"/>
                </a:ext>
              </a:extLst>
            </p:cNvPr>
            <p:cNvSpPr/>
            <p:nvPr/>
          </p:nvSpPr>
          <p:spPr>
            <a:xfrm>
              <a:off x="4523819" y="97558"/>
              <a:ext cx="1656520" cy="3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4" name="文本框 12">
              <a:extLst>
                <a:ext uri="{FF2B5EF4-FFF2-40B4-BE49-F238E27FC236}">
                  <a16:creationId xmlns:a16="http://schemas.microsoft.com/office/drawing/2014/main" id="{7FF819E6-A172-4AED-B63C-150DA5F13333}"/>
                </a:ext>
              </a:extLst>
            </p:cNvPr>
            <p:cNvSpPr txBox="1"/>
            <p:nvPr/>
          </p:nvSpPr>
          <p:spPr>
            <a:xfrm>
              <a:off x="715775" y="109132"/>
              <a:ext cx="2068252"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研究動機及目的</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18">
              <a:extLst>
                <a:ext uri="{FF2B5EF4-FFF2-40B4-BE49-F238E27FC236}">
                  <a16:creationId xmlns:a16="http://schemas.microsoft.com/office/drawing/2014/main" id="{74D2F130-E399-4FC5-9681-ED98B4786843}"/>
                </a:ext>
              </a:extLst>
            </p:cNvPr>
            <p:cNvCxnSpPr/>
            <p:nvPr/>
          </p:nvCxnSpPr>
          <p:spPr>
            <a:xfrm>
              <a:off x="2810901" y="12990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23">
              <a:extLst>
                <a:ext uri="{FF2B5EF4-FFF2-40B4-BE49-F238E27FC236}">
                  <a16:creationId xmlns:a16="http://schemas.microsoft.com/office/drawing/2014/main" id="{6FF04308-2391-4F69-9FD6-FD3896347656}"/>
                </a:ext>
              </a:extLst>
            </p:cNvPr>
            <p:cNvSpPr txBox="1"/>
            <p:nvPr/>
          </p:nvSpPr>
          <p:spPr>
            <a:xfrm>
              <a:off x="2847113" y="114305"/>
              <a:ext cx="1529290" cy="369332"/>
            </a:xfrm>
            <a:prstGeom prst="rect">
              <a:avLst/>
            </a:prstGeom>
            <a:noFill/>
          </p:spPr>
          <p:txBody>
            <a:bodyPr wrap="square" rtlCol="0">
              <a:spAutoFit/>
            </a:bodyPr>
            <a:lstStyle/>
            <a:p>
              <a:r>
                <a:rPr lang="zh-TW" altLang="en-US" spc="300" dirty="0">
                  <a:solidFill>
                    <a:schemeClr val="bg1">
                      <a:lumMod val="95000"/>
                    </a:schemeClr>
                  </a:solidFill>
                  <a:latin typeface="微软雅黑" panose="020B0503020204020204" pitchFamily="34" charset="-122"/>
                  <a:ea typeface="微软雅黑" panose="020B0503020204020204" pitchFamily="34" charset="-122"/>
                </a:rPr>
                <a:t>資料集描述</a:t>
              </a:r>
              <a:endParaRPr lang="zh-HK" altLang="en-US"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文本框 24">
              <a:extLst>
                <a:ext uri="{FF2B5EF4-FFF2-40B4-BE49-F238E27FC236}">
                  <a16:creationId xmlns:a16="http://schemas.microsoft.com/office/drawing/2014/main" id="{69EE0A83-9223-4870-9DDA-80CC49E7FAB7}"/>
                </a:ext>
              </a:extLst>
            </p:cNvPr>
            <p:cNvSpPr txBox="1"/>
            <p:nvPr/>
          </p:nvSpPr>
          <p:spPr>
            <a:xfrm>
              <a:off x="4467667" y="109132"/>
              <a:ext cx="1879419" cy="369332"/>
            </a:xfrm>
            <a:prstGeom prst="rect">
              <a:avLst/>
            </a:prstGeom>
            <a:noFill/>
          </p:spPr>
          <p:txBody>
            <a:bodyPr wrap="square" rtlCol="0">
              <a:spAutoFit/>
            </a:bodyPr>
            <a:lstStyle/>
            <a:p>
              <a:r>
                <a:rPr lang="zh-TW" altLang="en-US" spc="300" dirty="0">
                  <a:solidFill>
                    <a:schemeClr val="bg2">
                      <a:lumMod val="50000"/>
                    </a:schemeClr>
                  </a:solidFill>
                  <a:latin typeface="微软雅黑" panose="020B0503020204020204" pitchFamily="34" charset="-122"/>
                  <a:ea typeface="微软雅黑" panose="020B0503020204020204" pitchFamily="34" charset="-122"/>
                </a:rPr>
                <a:t>資料分析過程</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25">
              <a:extLst>
                <a:ext uri="{FF2B5EF4-FFF2-40B4-BE49-F238E27FC236}">
                  <a16:creationId xmlns:a16="http://schemas.microsoft.com/office/drawing/2014/main" id="{B3B6EF99-CDEE-41E3-ABCA-DCFCC6F5CD27}"/>
                </a:ext>
              </a:extLst>
            </p:cNvPr>
            <p:cNvSpPr txBox="1"/>
            <p:nvPr/>
          </p:nvSpPr>
          <p:spPr>
            <a:xfrm>
              <a:off x="6293976" y="101093"/>
              <a:ext cx="2155839"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視覺化分析結果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28">
              <a:extLst>
                <a:ext uri="{FF2B5EF4-FFF2-40B4-BE49-F238E27FC236}">
                  <a16:creationId xmlns:a16="http://schemas.microsoft.com/office/drawing/2014/main" id="{1A884BEA-C25B-4549-AB40-257DD3C45637}"/>
                </a:ext>
              </a:extLst>
            </p:cNvPr>
            <p:cNvSpPr txBox="1"/>
            <p:nvPr/>
          </p:nvSpPr>
          <p:spPr>
            <a:xfrm>
              <a:off x="8563452" y="93911"/>
              <a:ext cx="1090498" cy="369332"/>
            </a:xfrm>
            <a:prstGeom prst="rect">
              <a:avLst/>
            </a:prstGeom>
            <a:noFill/>
          </p:spPr>
          <p:txBody>
            <a:bodyPr wrap="square" rtlCol="0">
              <a:spAutoFit/>
            </a:bodyPr>
            <a:lstStyle/>
            <a:p>
              <a:r>
                <a:rPr lang="zh-TW" altLang="en-US" spc="300" dirty="0">
                  <a:solidFill>
                    <a:schemeClr val="bg1"/>
                  </a:solidFill>
                  <a:latin typeface="微软雅黑" panose="020B0503020204020204" pitchFamily="34" charset="-122"/>
                  <a:ea typeface="微软雅黑" panose="020B0503020204020204" pitchFamily="34" charset="-122"/>
                </a:rPr>
                <a:t>結論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30">
              <a:extLst>
                <a:ext uri="{FF2B5EF4-FFF2-40B4-BE49-F238E27FC236}">
                  <a16:creationId xmlns:a16="http://schemas.microsoft.com/office/drawing/2014/main" id="{C4BB7FF6-A575-4DAB-BDA2-C4BBD4B45189}"/>
                </a:ext>
              </a:extLst>
            </p:cNvPr>
            <p:cNvCxnSpPr/>
            <p:nvPr/>
          </p:nvCxnSpPr>
          <p:spPr>
            <a:xfrm>
              <a:off x="4434370" y="10739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1">
              <a:extLst>
                <a:ext uri="{FF2B5EF4-FFF2-40B4-BE49-F238E27FC236}">
                  <a16:creationId xmlns:a16="http://schemas.microsoft.com/office/drawing/2014/main" id="{D5847FFB-4703-4A90-BB45-E8E541B68F48}"/>
                </a:ext>
              </a:extLst>
            </p:cNvPr>
            <p:cNvCxnSpPr/>
            <p:nvPr/>
          </p:nvCxnSpPr>
          <p:spPr>
            <a:xfrm>
              <a:off x="6293976"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32">
              <a:extLst>
                <a:ext uri="{FF2B5EF4-FFF2-40B4-BE49-F238E27FC236}">
                  <a16:creationId xmlns:a16="http://schemas.microsoft.com/office/drawing/2014/main" id="{E6E745D2-434E-4ADC-8ADB-B9023C1FFA35}"/>
                </a:ext>
              </a:extLst>
            </p:cNvPr>
            <p:cNvCxnSpPr/>
            <p:nvPr/>
          </p:nvCxnSpPr>
          <p:spPr>
            <a:xfrm>
              <a:off x="8358550" y="9706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3">
              <a:extLst>
                <a:ext uri="{FF2B5EF4-FFF2-40B4-BE49-F238E27FC236}">
                  <a16:creationId xmlns:a16="http://schemas.microsoft.com/office/drawing/2014/main" id="{2EE5B33A-0985-41A3-9D10-6F45323E134B}"/>
                </a:ext>
              </a:extLst>
            </p:cNvPr>
            <p:cNvCxnSpPr/>
            <p:nvPr/>
          </p:nvCxnSpPr>
          <p:spPr>
            <a:xfrm>
              <a:off x="9743398" y="123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87" name="矩形 86">
            <a:extLst>
              <a:ext uri="{FF2B5EF4-FFF2-40B4-BE49-F238E27FC236}">
                <a16:creationId xmlns:a16="http://schemas.microsoft.com/office/drawing/2014/main" id="{F9F5AB20-90E8-4303-B728-D32F112533E2}"/>
              </a:ext>
            </a:extLst>
          </p:cNvPr>
          <p:cNvSpPr/>
          <p:nvPr/>
        </p:nvSpPr>
        <p:spPr>
          <a:xfrm>
            <a:off x="157715" y="621945"/>
            <a:ext cx="11030531" cy="523220"/>
          </a:xfrm>
          <a:prstGeom prst="rect">
            <a:avLst/>
          </a:prstGeom>
        </p:spPr>
        <p:txBody>
          <a:bodyPr wrap="square">
            <a:spAutoFit/>
          </a:bodyPr>
          <a:lstStyle/>
          <a:p>
            <a:pPr lvl="0" algn="just"/>
            <a:r>
              <a:rPr lang="en-US" altLang="zh-TW" sz="2800" b="1" dirty="0">
                <a:solidFill>
                  <a:srgbClr val="FF0000"/>
                </a:solidFill>
                <a:latin typeface="微软雅黑" panose="020B0503020204020204" pitchFamily="34" charset="-122"/>
                <a:ea typeface="微软雅黑" panose="020B0503020204020204" pitchFamily="34" charset="-122"/>
              </a:rPr>
              <a:t>LDA</a:t>
            </a:r>
            <a:r>
              <a:rPr lang="zh-TW" altLang="en-US" sz="2800" b="1" dirty="0">
                <a:solidFill>
                  <a:srgbClr val="FF0000"/>
                </a:solidFill>
                <a:latin typeface="微软雅黑" panose="020B0503020204020204" pitchFamily="34" charset="-122"/>
                <a:ea typeface="微软雅黑" panose="020B0503020204020204" pitchFamily="34" charset="-122"/>
              </a:rPr>
              <a:t>主題模型</a:t>
            </a:r>
            <a:r>
              <a:rPr lang="en-US" altLang="zh-TW" sz="2800" b="1" dirty="0">
                <a:solidFill>
                  <a:srgbClr val="FF0000"/>
                </a:solidFill>
                <a:latin typeface="微软雅黑" panose="020B0503020204020204" pitchFamily="34" charset="-122"/>
                <a:ea typeface="微软雅黑" panose="020B0503020204020204" pitchFamily="34" charset="-122"/>
              </a:rPr>
              <a:t>:</a:t>
            </a:r>
            <a:r>
              <a:rPr lang="zh-TW" altLang="en-US" sz="2800" b="1" dirty="0">
                <a:solidFill>
                  <a:srgbClr val="FF0000"/>
                </a:solidFill>
                <a:latin typeface="微软雅黑" panose="020B0503020204020204" pitchFamily="34" charset="-122"/>
                <a:ea typeface="微软雅黑" panose="020B0503020204020204" pitchFamily="34" charset="-122"/>
              </a:rPr>
              <a:t>分三個主題</a:t>
            </a:r>
            <a:endParaRPr lang="zh-HK" altLang="zh-HK" sz="2800" b="1" dirty="0">
              <a:solidFill>
                <a:srgbClr val="FF0000"/>
              </a:solidFill>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CA3481D4-15E4-4180-9D08-D85A9941C941}"/>
              </a:ext>
            </a:extLst>
          </p:cNvPr>
          <p:cNvPicPr>
            <a:picLocks noChangeAspect="1"/>
          </p:cNvPicPr>
          <p:nvPr/>
        </p:nvPicPr>
        <p:blipFill rotWithShape="1">
          <a:blip r:embed="rId3">
            <a:extLst>
              <a:ext uri="{28A0092B-C50C-407E-A947-70E740481C1C}">
                <a14:useLocalDpi xmlns:a14="http://schemas.microsoft.com/office/drawing/2010/main" val="0"/>
              </a:ext>
            </a:extLst>
          </a:blip>
          <a:srcRect l="3020" t="12468" r="2890" b="9296"/>
          <a:stretch/>
        </p:blipFill>
        <p:spPr>
          <a:xfrm>
            <a:off x="360218" y="1244843"/>
            <a:ext cx="11471564" cy="5477742"/>
          </a:xfrm>
          <a:prstGeom prst="rect">
            <a:avLst/>
          </a:prstGeom>
        </p:spPr>
      </p:pic>
    </p:spTree>
    <p:extLst>
      <p:ext uri="{BB962C8B-B14F-4D97-AF65-F5344CB8AC3E}">
        <p14:creationId xmlns:p14="http://schemas.microsoft.com/office/powerpoint/2010/main" val="425072243"/>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1426</Words>
  <Application>Microsoft Office PowerPoint</Application>
  <PresentationFormat>寬螢幕</PresentationFormat>
  <Paragraphs>259</Paragraphs>
  <Slides>23</Slides>
  <Notes>18</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23</vt:i4>
      </vt:variant>
    </vt:vector>
  </HeadingPairs>
  <TitlesOfParts>
    <vt:vector size="31" baseType="lpstr">
      <vt:lpstr>Adobe 仿宋 Std R</vt:lpstr>
      <vt:lpstr>微软雅黑</vt:lpstr>
      <vt:lpstr>微軟正黑體</vt:lpstr>
      <vt:lpstr>Arial</vt:lpstr>
      <vt:lpstr>Calibri</vt:lpstr>
      <vt:lpstr>Calibri Light</vt:lpstr>
      <vt:lpstr>Office 主题</vt:lpstr>
      <vt:lpstr>3_Office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user</cp:lastModifiedBy>
  <cp:revision>365</cp:revision>
  <dcterms:created xsi:type="dcterms:W3CDTF">2015-02-19T23:46:49Z</dcterms:created>
  <dcterms:modified xsi:type="dcterms:W3CDTF">2022-01-17T00:22:10Z</dcterms:modified>
</cp:coreProperties>
</file>