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8" r:id="rId8"/>
    <p:sldId id="280" r:id="rId9"/>
    <p:sldId id="281" r:id="rId10"/>
    <p:sldId id="283" r:id="rId11"/>
    <p:sldId id="282" r:id="rId12"/>
    <p:sldId id="284" r:id="rId13"/>
    <p:sldId id="268" r:id="rId14"/>
    <p:sldId id="274" r:id="rId15"/>
    <p:sldId id="276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FEE80F4-476A-D5B0-3CA1-159ACECBFDC5}"/>
              </a:ext>
            </a:extLst>
          </p:cNvPr>
          <p:cNvSpPr>
            <a:spLocks noGrp="1"/>
          </p:cNvSpPr>
          <p:nvPr/>
        </p:nvSpPr>
        <p:spPr>
          <a:xfrm>
            <a:off x="5896595" y="228442"/>
            <a:ext cx="6095844" cy="148954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>
                <a:solidFill>
                  <a:schemeClr val="bg1"/>
                </a:solidFill>
                <a:latin typeface="Microsoft JhengHei"/>
                <a:ea typeface="Microsoft JhengHei"/>
                <a:cs typeface="Angsana New"/>
              </a:rPr>
              <a:t>以PTT八卦版文字分析探討黑暗榮耀引爆之霸凌議</a:t>
            </a:r>
            <a:r>
              <a:rPr lang="zh-TW" altLang="en-US" sz="3300">
                <a:solidFill>
                  <a:schemeClr val="bg1"/>
                </a:solidFill>
                <a:latin typeface="Microsoft JhengHei"/>
                <a:ea typeface="Microsoft JhengHei"/>
                <a:cs typeface="Angsana New"/>
              </a:rPr>
              <a:t>題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02EBB65-B59C-BBFC-D28A-0C09794B438D}"/>
              </a:ext>
            </a:extLst>
          </p:cNvPr>
          <p:cNvSpPr>
            <a:spLocks noGrp="1"/>
          </p:cNvSpPr>
          <p:nvPr/>
        </p:nvSpPr>
        <p:spPr>
          <a:xfrm>
            <a:off x="8378539" y="1939944"/>
            <a:ext cx="2150563" cy="33237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第12組 期末報告</a:t>
            </a:r>
            <a:endParaRPr lang="zh-TW" altLang="en-US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組長：</a:t>
            </a:r>
            <a:endParaRPr lang="zh-TW" altLang="en-US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組員：</a:t>
            </a:r>
            <a:endParaRPr lang="zh-TW" altLang="en-US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  <a:p>
            <a:endParaRPr lang="zh-TW" altLang="en-US" dirty="0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3">
            <a:extLst>
              <a:ext uri="{FF2B5EF4-FFF2-40B4-BE49-F238E27FC236}">
                <a16:creationId xmlns:a16="http://schemas.microsoft.com/office/drawing/2014/main" id="{1D81A502-7D02-DCCD-C535-048CA2C2E918}"/>
              </a:ext>
            </a:extLst>
          </p:cNvPr>
          <p:cNvSpPr txBox="1"/>
          <p:nvPr/>
        </p:nvSpPr>
        <p:spPr>
          <a:xfrm>
            <a:off x="9162619" y="2406884"/>
            <a:ext cx="2743200" cy="18703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N104020027 林欣穎</a:t>
            </a:r>
            <a:endParaRPr lang="zh-TW" altLang="en-US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N104020005 李姿儀</a:t>
            </a:r>
            <a:endParaRPr lang="zh-TW" altLang="en-US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N104020024 林品均</a:t>
            </a:r>
            <a:endParaRPr lang="zh-TW" altLang="en-US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N104020023 林義行</a:t>
            </a:r>
            <a:endParaRPr lang="zh-TW" altLang="en-US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EE734-E31C-AB39-9F0C-D3958CB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1" y="365125"/>
            <a:ext cx="10515600" cy="82482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主題</a:t>
            </a:r>
            <a:r>
              <a:rPr lang="en-US" altLang="zh-TW" sz="2800" dirty="0">
                <a:latin typeface="Microsoft JhengHei"/>
                <a:ea typeface="Microsoft JhengHei"/>
                <a:cs typeface="Calibri Light"/>
              </a:rPr>
              <a:t>3</a:t>
            </a:r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–職場媒體報導</a:t>
            </a:r>
            <a:endParaRPr lang="zh-TW" altLang="en-US" sz="2800" dirty="0">
              <a:latin typeface="Microsoft JhengHei"/>
              <a:ea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BFCEC5-7F27-E49F-99C7-DE11E63D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95" y="1027522"/>
            <a:ext cx="8758131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EE734-E31C-AB39-9F0C-D3958CB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1" y="365125"/>
            <a:ext cx="10515600" cy="82482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主題</a:t>
            </a:r>
            <a:r>
              <a:rPr lang="en-US" altLang="zh-TW" sz="2800" dirty="0">
                <a:latin typeface="Microsoft JhengHei"/>
                <a:ea typeface="Microsoft JhengHei"/>
                <a:cs typeface="Calibri Light"/>
              </a:rPr>
              <a:t>4</a:t>
            </a:r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–國中校園</a:t>
            </a:r>
            <a:endParaRPr lang="zh-TW" altLang="en-US" sz="2800" dirty="0">
              <a:latin typeface="Microsoft JhengHei"/>
              <a:ea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FCAE8F-F4AC-ED41-40D4-B51C76AA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23" y="1055802"/>
            <a:ext cx="8805276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7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EE734-E31C-AB39-9F0C-D3958CB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1" y="365125"/>
            <a:ext cx="10515600" cy="82482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主題</a:t>
            </a:r>
            <a:r>
              <a:rPr lang="en-US" altLang="zh-TW" sz="2800" dirty="0">
                <a:latin typeface="Microsoft JhengHei"/>
                <a:ea typeface="Microsoft JhengHei"/>
                <a:cs typeface="Calibri Light"/>
              </a:rPr>
              <a:t>5</a:t>
            </a:r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–媒體報導</a:t>
            </a:r>
            <a:endParaRPr lang="zh-TW" altLang="en-US" sz="2800" dirty="0">
              <a:latin typeface="Microsoft JhengHei"/>
              <a:ea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6BC4DE-77C2-ACB8-CE9B-2A55B075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813" y="1027522"/>
            <a:ext cx="8788696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 descr="一張含有 圖表 的圖片&#10;&#10;自動產生的描述">
            <a:extLst>
              <a:ext uri="{FF2B5EF4-FFF2-40B4-BE49-F238E27FC236}">
                <a16:creationId xmlns:a16="http://schemas.microsoft.com/office/drawing/2014/main" id="{0772439D-BC30-B1A4-9FBD-1B19D24E9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909" y="1694736"/>
            <a:ext cx="10526486" cy="1615678"/>
          </a:xfr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F66DFF2-2594-E1C4-AD5B-A684967A0517}"/>
              </a:ext>
            </a:extLst>
          </p:cNvPr>
          <p:cNvSpPr>
            <a:spLocks noGrp="1"/>
          </p:cNvSpPr>
          <p:nvPr/>
        </p:nvSpPr>
        <p:spPr>
          <a:xfrm>
            <a:off x="707571" y="70077"/>
            <a:ext cx="3345275" cy="128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Microsoft JhengHei"/>
                <a:ea typeface="Microsoft JhengHei"/>
                <a:cs typeface="Calibri Light"/>
              </a:rPr>
              <a:t>社會網路圖</a:t>
            </a:r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006F78D1-93F7-2A8E-26F9-C4E19FD7B41F}"/>
              </a:ext>
            </a:extLst>
          </p:cNvPr>
          <p:cNvSpPr txBox="1"/>
          <p:nvPr/>
        </p:nvSpPr>
        <p:spPr>
          <a:xfrm>
            <a:off x="1417939" y="4025484"/>
            <a:ext cx="9155191" cy="16004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/>
              <a:buChar char="Ø"/>
            </a:pPr>
            <a:r>
              <a:rPr lang="zh-TW" sz="2000">
                <a:latin typeface="Microsoft JhengHei"/>
                <a:ea typeface="Microsoft JhengHei"/>
                <a:cs typeface="+mn-lt"/>
              </a:rPr>
              <a:t>利用ptt爬蟲功能找出發文者、發文內容</a:t>
            </a:r>
          </a:p>
          <a:p>
            <a:pPr marL="342900" indent="-342900">
              <a:buFont typeface="Wingdings"/>
              <a:buChar char="Ø"/>
            </a:pPr>
            <a:r>
              <a:rPr lang="zh-TW" sz="2000">
                <a:latin typeface="Microsoft JhengHei"/>
                <a:ea typeface="Microsoft JhengHei"/>
                <a:cs typeface="+mn-lt"/>
              </a:rPr>
              <a:t>留言萃取找出留言者、留言內容</a:t>
            </a:r>
          </a:p>
          <a:p>
            <a:pPr marL="342900" indent="-342900">
              <a:buFont typeface="Wingdings"/>
              <a:buChar char="Ø"/>
            </a:pPr>
            <a:r>
              <a:rPr lang="zh-TW" sz="2000">
                <a:latin typeface="Microsoft JhengHei"/>
                <a:ea typeface="Microsoft JhengHei"/>
                <a:cs typeface="+mn-lt"/>
              </a:rPr>
              <a:t>合併</a:t>
            </a:r>
            <a:r>
              <a:rPr lang="zh-TW" altLang="en-US" sz="2000">
                <a:latin typeface="Microsoft JhengHei"/>
                <a:ea typeface="Microsoft JhengHei"/>
                <a:cs typeface="+mn-lt"/>
              </a:rPr>
              <a:t>以上</a:t>
            </a:r>
            <a:r>
              <a:rPr lang="zh-TW" sz="2000">
                <a:latin typeface="Microsoft JhengHei"/>
                <a:ea typeface="Microsoft JhengHei"/>
                <a:cs typeface="+mn-lt"/>
              </a:rPr>
              <a:t>資料並分群匯總</a:t>
            </a:r>
          </a:p>
          <a:p>
            <a:pPr marL="342900" indent="-342900">
              <a:buFont typeface="Wingdings"/>
              <a:buChar char="Ø"/>
            </a:pPr>
            <a:r>
              <a:rPr lang="zh-TW" sz="2000">
                <a:latin typeface="Microsoft JhengHei"/>
                <a:ea typeface="Microsoft JhengHei"/>
                <a:cs typeface="+mn-lt"/>
              </a:rPr>
              <a:t>利用</a:t>
            </a:r>
            <a:r>
              <a:rPr lang="en-US" altLang="zh-TW" sz="2000" err="1">
                <a:latin typeface="Microsoft JhengHei"/>
                <a:ea typeface="+mn-lt"/>
                <a:cs typeface="+mn-lt"/>
              </a:rPr>
              <a:t>sh</a:t>
            </a:r>
            <a:r>
              <a:rPr lang="zh-TW" sz="2000">
                <a:latin typeface="Microsoft JhengHei"/>
                <a:ea typeface="Microsoft JhengHei"/>
                <a:cs typeface="+mn-lt"/>
              </a:rPr>
              <a:t>in</a:t>
            </a:r>
            <a:r>
              <a:rPr lang="en-US" altLang="zh-TW" sz="2000" dirty="0">
                <a:latin typeface="Microsoft JhengHei"/>
                <a:ea typeface="+mn-lt"/>
                <a:cs typeface="+mn-lt"/>
              </a:rPr>
              <a:t>y</a:t>
            </a:r>
            <a:r>
              <a:rPr lang="zh-TW" sz="2000">
                <a:latin typeface="Microsoft JhengHei"/>
                <a:ea typeface="Microsoft JhengHei"/>
                <a:cs typeface="+mn-lt"/>
              </a:rPr>
              <a:t>社會網路圖，看出發文者、文章留言者及留言數量關係</a:t>
            </a:r>
            <a:endParaRPr lang="zh-TW" altLang="en-US" sz="2000" dirty="0">
              <a:latin typeface="Microsoft JhengHei"/>
              <a:ea typeface="Microsoft JhengHei"/>
              <a:cs typeface="+mn-lt"/>
            </a:endParaRPr>
          </a:p>
          <a:p>
            <a:pPr marL="342900" indent="-342900">
              <a:buFont typeface="Wingdings"/>
              <a:buChar char="Ø"/>
            </a:pPr>
            <a:endParaRPr lang="zh-TW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044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8B198E59-491F-0FCD-C998-CC57105C1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/>
          <a:stretch/>
        </p:blipFill>
        <p:spPr>
          <a:xfrm>
            <a:off x="562061" y="216816"/>
            <a:ext cx="11328923" cy="63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70EE1-7824-E466-54FE-146F86BB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11" y="2059434"/>
            <a:ext cx="3898208" cy="907692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Calibri"/>
                <a:ea typeface="新細明體"/>
                <a:cs typeface="Calibri"/>
              </a:rPr>
              <a:t>有多位特定發文者擁有自己的討論圈</a:t>
            </a:r>
            <a:endParaRPr lang="zh-TW" sz="2800" dirty="0">
              <a:latin typeface="Calibri"/>
              <a:ea typeface="新細明體"/>
              <a:cs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C0CBCC-9C3F-76A6-DD23-8695E4F88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3"/>
          <a:stretch/>
        </p:blipFill>
        <p:spPr>
          <a:xfrm>
            <a:off x="4588778" y="248210"/>
            <a:ext cx="7172709" cy="620519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EC3EC7C0-7E81-322F-1F1B-B6D626E9FDE2}"/>
              </a:ext>
            </a:extLst>
          </p:cNvPr>
          <p:cNvSpPr txBox="1">
            <a:spLocks/>
          </p:cNvSpPr>
          <p:nvPr/>
        </p:nvSpPr>
        <p:spPr>
          <a:xfrm>
            <a:off x="430511" y="3539441"/>
            <a:ext cx="3898208" cy="195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Calibri"/>
                <a:ea typeface="新細明體"/>
                <a:cs typeface="Calibri"/>
              </a:rPr>
              <a:t>anly888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這位回文者，除了踴躍回覆 </a:t>
            </a:r>
            <a:r>
              <a:rPr lang="en-US" altLang="zh-TW" sz="2800" dirty="0">
                <a:latin typeface="Calibri"/>
                <a:ea typeface="新細明體"/>
                <a:cs typeface="Calibri"/>
              </a:rPr>
              <a:t>spirit119</a:t>
            </a:r>
            <a:r>
              <a:rPr lang="zh-TW" altLang="en-US" sz="2800" dirty="0">
                <a:latin typeface="Calibri"/>
                <a:ea typeface="新細明體"/>
                <a:cs typeface="Calibri"/>
              </a:rPr>
              <a:t>的文章外，也參與好幾個討論度高的發文者</a:t>
            </a:r>
            <a:endParaRPr lang="zh-TW" sz="2800" dirty="0">
              <a:latin typeface="Calibri"/>
              <a:ea typeface="新細明體"/>
              <a:cs typeface="Calibr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69478CD-07C8-0A6B-F948-64497732B63D}"/>
              </a:ext>
            </a:extLst>
          </p:cNvPr>
          <p:cNvSpPr/>
          <p:nvPr/>
        </p:nvSpPr>
        <p:spPr>
          <a:xfrm>
            <a:off x="8573549" y="3198303"/>
            <a:ext cx="436227" cy="461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05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CD356CA-91D0-C714-7888-C941CDD20D42}"/>
              </a:ext>
            </a:extLst>
          </p:cNvPr>
          <p:cNvSpPr>
            <a:spLocks noGrp="1"/>
          </p:cNvSpPr>
          <p:nvPr/>
        </p:nvSpPr>
        <p:spPr>
          <a:xfrm>
            <a:off x="446314" y="2791506"/>
            <a:ext cx="6516178" cy="128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>
                <a:ea typeface="+mj-lt"/>
                <a:cs typeface="+mj-lt"/>
              </a:rPr>
              <a:t>視覺化工具G</a:t>
            </a:r>
            <a:r>
              <a:rPr lang="en-US" altLang="zh-TW" dirty="0" err="1">
                <a:ea typeface="+mj-lt"/>
                <a:cs typeface="+mj-lt"/>
              </a:rPr>
              <a:t>ephi</a:t>
            </a:r>
            <a:r>
              <a:rPr lang="zh-TW">
                <a:ea typeface="+mj-lt"/>
                <a:cs typeface="+mj-lt"/>
              </a:rPr>
              <a:t>應用</a:t>
            </a:r>
          </a:p>
        </p:txBody>
      </p:sp>
      <p:pic>
        <p:nvPicPr>
          <p:cNvPr id="2" name="圖片 2" descr="一張含有 圖表 的圖片&#10;&#10;自動產生的描述">
            <a:extLst>
              <a:ext uri="{FF2B5EF4-FFF2-40B4-BE49-F238E27FC236}">
                <a16:creationId xmlns:a16="http://schemas.microsoft.com/office/drawing/2014/main" id="{2757AF57-1C5B-35BA-7249-E1EA2849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45" y="360119"/>
            <a:ext cx="6877986" cy="61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B14C2-4485-B0B5-5CAA-8672B328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336"/>
            <a:ext cx="10515600" cy="5125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+mn-lt"/>
              </a:rPr>
              <a:t>在初步探索文章的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主題分類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上，</a:t>
            </a:r>
            <a:r>
              <a:rPr lang="en-US" altLang="zh-TW" dirty="0">
                <a:latin typeface="Microsoft JhengHei"/>
                <a:ea typeface="Microsoft JhengHei"/>
                <a:cs typeface="+mn-lt"/>
              </a:rPr>
              <a:t>LDA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是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一個良好的工具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，可以幫助我們尋找可分析的主題與詞彙。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本次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的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資料來源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由原本的八卦版，再增加了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國中版、軍旅版、憂鬱版、精神疾病</a:t>
            </a:r>
            <a:r>
              <a:rPr lang="zh-TW" altLang="zh-TW" dirty="0">
                <a:latin typeface="Microsoft JhengHei"/>
                <a:ea typeface="Microsoft JhengHei"/>
                <a:cs typeface="+mn-lt"/>
              </a:rPr>
              <a:t>版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、職場版、高中版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這六個看板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欲從這些可能會與霸凌相關的看板做更深入的了解。</a:t>
            </a:r>
            <a:endParaRPr lang="en-US" altLang="zh-TW" dirty="0">
              <a:latin typeface="Microsoft JhengHei"/>
              <a:ea typeface="Microsoft JhengHei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Microsoft JhengHei"/>
              <a:ea typeface="Microsoft JhengHei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+mn-lt"/>
              </a:rPr>
              <a:t>本次以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五個主題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作探討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從這些主題中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可見，霸凌這個社會議題充斥於校園、職場及軍中，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在進行霸凌防制的相關宣導時，因可先行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了解以上場域的霸凌行為成因並提出解決策略，</a:t>
            </a:r>
            <a:r>
              <a:rPr lang="zh-TW" altLang="en-US" dirty="0">
                <a:latin typeface="Microsoft JhengHei"/>
                <a:ea typeface="Microsoft JhengHei"/>
                <a:cs typeface="+mn-lt"/>
              </a:rPr>
              <a:t>這</a:t>
            </a:r>
            <a:r>
              <a:rPr lang="zh-TW" dirty="0">
                <a:latin typeface="Microsoft JhengHei"/>
                <a:ea typeface="Microsoft JhengHei"/>
                <a:cs typeface="+mn-lt"/>
              </a:rPr>
              <a:t>可以提供教育主管機關、勞工、國軍相關申訴單位霸凌防治處理之參考依據。</a:t>
            </a:r>
            <a:endParaRPr lang="zh-TW" altLang="en-US" dirty="0"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DA18C7C-03CD-FB97-A606-4D37DCEA1F40}"/>
              </a:ext>
            </a:extLst>
          </p:cNvPr>
          <p:cNvSpPr>
            <a:spLocks noGrp="1"/>
          </p:cNvSpPr>
          <p:nvPr/>
        </p:nvSpPr>
        <p:spPr>
          <a:xfrm>
            <a:off x="707571" y="70077"/>
            <a:ext cx="6516178" cy="128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結論</a:t>
            </a:r>
            <a:endParaRPr lang="zh-TW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915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AC8D099-1490-74DA-5696-3A141E85F5D2}"/>
              </a:ext>
            </a:extLst>
          </p:cNvPr>
          <p:cNvSpPr>
            <a:spLocks noGrp="1"/>
          </p:cNvSpPr>
          <p:nvPr/>
        </p:nvSpPr>
        <p:spPr bwMode="white"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3C8E6-A2D0-39D8-D6EB-58740B9E5DF0}"/>
              </a:ext>
            </a:extLst>
          </p:cNvPr>
          <p:cNvSpPr>
            <a:spLocks noGrp="1"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  <a:latin typeface="Microsoft JhengHei"/>
                <a:ea typeface="Microsoft JhengHei"/>
              </a:rPr>
              <a:t>議題簡介</a:t>
            </a:r>
            <a:endParaRPr lang="en-US" altLang="zh-TW">
              <a:solidFill>
                <a:schemeClr val="tx2"/>
              </a:solidFill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  <a:latin typeface="Microsoft JhengHei"/>
                <a:ea typeface="Microsoft JhengHei"/>
              </a:rPr>
              <a:t>工作流程</a:t>
            </a:r>
            <a:endParaRPr lang="en-US" altLang="zh-TW">
              <a:solidFill>
                <a:schemeClr val="tx2"/>
              </a:solidFill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  <a:latin typeface="Microsoft JhengHei"/>
                <a:ea typeface="Microsoft JhengHei"/>
              </a:rPr>
              <a:t>資料清理</a:t>
            </a:r>
            <a:endParaRPr lang="en-US" altLang="zh-TW">
              <a:solidFill>
                <a:schemeClr val="tx2"/>
              </a:solidFill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  <a:latin typeface="Microsoft JhengHei"/>
                <a:ea typeface="Microsoft JhengHei"/>
              </a:rPr>
              <a:t>文章主題分析</a:t>
            </a:r>
            <a:endParaRPr lang="en-US" altLang="zh-TW">
              <a:solidFill>
                <a:schemeClr val="tx2"/>
              </a:solidFill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  <a:latin typeface="Microsoft JhengHei"/>
                <a:ea typeface="Microsoft JhengHei"/>
              </a:rPr>
              <a:t>社會網路圖</a:t>
            </a:r>
          </a:p>
          <a:p>
            <a:pPr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  <a:latin typeface="Microsoft JhengHei"/>
                <a:ea typeface="Microsoft JhengHei"/>
              </a:rPr>
              <a:t>視覺化工具</a:t>
            </a:r>
            <a:r>
              <a:rPr lang="en-US" altLang="zh-TW" dirty="0">
                <a:solidFill>
                  <a:schemeClr val="tx2"/>
                </a:solidFill>
                <a:latin typeface="Microsoft JhengHei"/>
                <a:ea typeface="新細明體"/>
              </a:rPr>
              <a:t>Gephi</a:t>
            </a:r>
            <a:r>
              <a:rPr lang="zh-TW" altLang="en-US">
                <a:solidFill>
                  <a:schemeClr val="tx2"/>
                </a:solidFill>
                <a:latin typeface="Microsoft JhengHei"/>
                <a:ea typeface="Microsoft JhengHei"/>
              </a:rPr>
              <a:t>應用</a:t>
            </a:r>
          </a:p>
          <a:p>
            <a:pPr>
              <a:lnSpc>
                <a:spcPct val="90000"/>
              </a:lnSpc>
            </a:pPr>
            <a:r>
              <a:rPr lang="zh-TW" altLang="en-US">
                <a:solidFill>
                  <a:schemeClr val="tx2"/>
                </a:solidFill>
                <a:latin typeface="Microsoft JhengHei"/>
                <a:ea typeface="Microsoft JhengHei"/>
              </a:rPr>
              <a:t>結論</a:t>
            </a:r>
            <a:endParaRPr lang="en-US">
              <a:solidFill>
                <a:schemeClr val="tx2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681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8519D3-4611-E188-AC7A-F6B1E2A7188D}"/>
              </a:ext>
            </a:extLst>
          </p:cNvPr>
          <p:cNvSpPr>
            <a:spLocks noGrp="1"/>
          </p:cNvSpPr>
          <p:nvPr/>
        </p:nvSpPr>
        <p:spPr>
          <a:xfrm>
            <a:off x="6417733" y="490537"/>
            <a:ext cx="5291663" cy="1628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4000">
                <a:latin typeface="Microsoft JhengHei"/>
                <a:ea typeface="Microsoft JhengHei"/>
              </a:rPr>
              <a:t>議題簡介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9991856C-B24B-11E2-98C8-3563A294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4" r="-1" b="-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BC888E9-B14A-354C-0D1D-26D9D28D787B}"/>
              </a:ext>
            </a:extLst>
          </p:cNvPr>
          <p:cNvSpPr>
            <a:spLocks noGrp="1"/>
          </p:cNvSpPr>
          <p:nvPr/>
        </p:nvSpPr>
        <p:spPr>
          <a:xfrm>
            <a:off x="6417734" y="2614612"/>
            <a:ext cx="5291663" cy="3752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</a:pPr>
            <a:r>
              <a:rPr lang="zh-TW" altLang="en-US">
                <a:latin typeface="Calibri Light"/>
                <a:ea typeface="Gulim"/>
                <a:cs typeface="Times New Roman"/>
              </a:rPr>
              <a:t>從校園霸凌到網路霸凌，大大小小的霸凌事件不斷在現實中發生，霸凌不只對受害者當下有深刻身心靈的傷害，對於社會本身也是一種重大的挑戰，例如近日非常火紅 </a:t>
            </a:r>
            <a:r>
              <a:rPr lang="en-US" altLang="zh-TW" err="1">
                <a:latin typeface="Calibri Light"/>
                <a:ea typeface="新細明體"/>
                <a:cs typeface="Times New Roman"/>
              </a:rPr>
              <a:t>Netflex</a:t>
            </a:r>
            <a:r>
              <a:rPr lang="en-US" altLang="zh-TW" dirty="0">
                <a:latin typeface="Calibri Light"/>
                <a:ea typeface="新細明體"/>
                <a:cs typeface="Times New Roman"/>
              </a:rPr>
              <a:t> </a:t>
            </a:r>
            <a:r>
              <a:rPr lang="zh-TW" altLang="en-US">
                <a:latin typeface="Calibri Light"/>
                <a:ea typeface="Gulim"/>
                <a:cs typeface="Times New Roman"/>
              </a:rPr>
              <a:t>原創韓劇</a:t>
            </a:r>
            <a:r>
              <a:rPr lang="en-US" altLang="zh-TW" dirty="0">
                <a:latin typeface="Calibri Light"/>
                <a:ea typeface="新細明體"/>
                <a:cs typeface="Times New Roman"/>
              </a:rPr>
              <a:t>-</a:t>
            </a:r>
            <a:r>
              <a:rPr lang="zh-TW" altLang="en-US">
                <a:latin typeface="Calibri Light"/>
                <a:ea typeface="Gulim"/>
                <a:cs typeface="Times New Roman"/>
              </a:rPr>
              <a:t>黑暗榮耀，就是講述著校園中霸凌的故事。本組期望透過文字分析，獲得一些不論對他人或自我有所啟發的結果。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89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552527-C7A2-BB5E-AA3A-A0A39B9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98773"/>
            <a:ext cx="11130116" cy="977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800" kern="1200">
                <a:latin typeface="Microsoft JhengHei"/>
                <a:ea typeface="Microsoft JhengHei"/>
              </a:rPr>
              <a:t>工作流程圖</a:t>
            </a:r>
            <a:endParaRPr lang="en-US" altLang="zh-TW" sz="2800" kern="1200">
              <a:latin typeface="Microsoft JhengHei"/>
              <a:ea typeface="Microsoft JhengHei"/>
            </a:endParaRPr>
          </a:p>
        </p:txBody>
      </p:sp>
      <p:pic>
        <p:nvPicPr>
          <p:cNvPr id="4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CE9E5104-F42A-89F0-9271-353C12C9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3" y="1083428"/>
            <a:ext cx="11474898" cy="52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1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FF5CAE4-539F-A214-8597-536774334C39}"/>
              </a:ext>
            </a:extLst>
          </p:cNvPr>
          <p:cNvSpPr>
            <a:spLocks noGrp="1"/>
          </p:cNvSpPr>
          <p:nvPr/>
        </p:nvSpPr>
        <p:spPr>
          <a:xfrm>
            <a:off x="1284514" y="309563"/>
            <a:ext cx="3345275" cy="128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latin typeface="Microsoft JhengHei"/>
                <a:ea typeface="Microsoft JhengHei"/>
              </a:rPr>
              <a:t>資料清理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777AE44-5988-A29B-BA85-CFA83E85968B}"/>
              </a:ext>
            </a:extLst>
          </p:cNvPr>
          <p:cNvGrpSpPr/>
          <p:nvPr/>
        </p:nvGrpSpPr>
        <p:grpSpPr>
          <a:xfrm>
            <a:off x="4036046" y="1948542"/>
            <a:ext cx="5766740" cy="837260"/>
            <a:chOff x="4449703" y="2285999"/>
            <a:chExt cx="5766740" cy="837260"/>
          </a:xfrm>
        </p:grpSpPr>
        <p:sp>
          <p:nvSpPr>
            <p:cNvPr id="7" name="箭號: 五邊形 6">
              <a:extLst>
                <a:ext uri="{FF2B5EF4-FFF2-40B4-BE49-F238E27FC236}">
                  <a16:creationId xmlns:a16="http://schemas.microsoft.com/office/drawing/2014/main" id="{C9E12870-0221-6A78-F796-C73C09CF5C30}"/>
                </a:ext>
              </a:extLst>
            </p:cNvPr>
            <p:cNvSpPr/>
            <p:nvPr/>
          </p:nvSpPr>
          <p:spPr>
            <a:xfrm>
              <a:off x="4449703" y="2286000"/>
              <a:ext cx="1909702" cy="837259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" name="文字方塊 4">
              <a:extLst>
                <a:ext uri="{FF2B5EF4-FFF2-40B4-BE49-F238E27FC236}">
                  <a16:creationId xmlns:a16="http://schemas.microsoft.com/office/drawing/2014/main" id="{44F48367-F8D6-6E5C-AF71-1108F1E45190}"/>
                </a:ext>
              </a:extLst>
            </p:cNvPr>
            <p:cNvSpPr txBox="1"/>
            <p:nvPr/>
          </p:nvSpPr>
          <p:spPr>
            <a:xfrm>
              <a:off x="4675481" y="2521185"/>
              <a:ext cx="1110075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>
                  <a:latin typeface="Microsoft JhengHei"/>
                  <a:ea typeface="Microsoft JhengHei"/>
                </a:rPr>
                <a:t>替換字串</a:t>
              </a:r>
              <a:endParaRPr lang="zh-TW" altLang="en-US">
                <a:latin typeface="Microsoft JhengHei"/>
                <a:ea typeface="Microsoft JhengHei"/>
                <a:cs typeface="Calibri"/>
              </a:endParaRPr>
            </a:p>
          </p:txBody>
        </p:sp>
        <p:sp>
          <p:nvSpPr>
            <p:cNvPr id="9" name="箭號: ＞形 8">
              <a:extLst>
                <a:ext uri="{FF2B5EF4-FFF2-40B4-BE49-F238E27FC236}">
                  <a16:creationId xmlns:a16="http://schemas.microsoft.com/office/drawing/2014/main" id="{070017EC-481F-0ED6-CFCF-F1B02EC156E5}"/>
                </a:ext>
              </a:extLst>
            </p:cNvPr>
            <p:cNvSpPr/>
            <p:nvPr/>
          </p:nvSpPr>
          <p:spPr>
            <a:xfrm>
              <a:off x="6039555" y="2285999"/>
              <a:ext cx="2238962" cy="837260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字方塊 6">
              <a:extLst>
                <a:ext uri="{FF2B5EF4-FFF2-40B4-BE49-F238E27FC236}">
                  <a16:creationId xmlns:a16="http://schemas.microsoft.com/office/drawing/2014/main" id="{06BEB7BF-3D74-6CB6-28BB-59A6F562B785}"/>
                </a:ext>
              </a:extLst>
            </p:cNvPr>
            <p:cNvSpPr txBox="1"/>
            <p:nvPr/>
          </p:nvSpPr>
          <p:spPr>
            <a:xfrm>
              <a:off x="6603999" y="2521185"/>
              <a:ext cx="1110075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>
                  <a:latin typeface="Microsoft JhengHei"/>
                  <a:ea typeface="Microsoft JhengHei"/>
                  <a:cs typeface="+mn-lt"/>
                </a:rPr>
                <a:t>中文斷詞</a:t>
              </a:r>
              <a:endParaRPr lang="zh-TW">
                <a:latin typeface="Microsoft JhengHei"/>
                <a:ea typeface="Microsoft JhengHei"/>
              </a:endParaRPr>
            </a:p>
          </p:txBody>
        </p:sp>
        <p:sp>
          <p:nvSpPr>
            <p:cNvPr id="11" name="箭號: ＞形 10">
              <a:extLst>
                <a:ext uri="{FF2B5EF4-FFF2-40B4-BE49-F238E27FC236}">
                  <a16:creationId xmlns:a16="http://schemas.microsoft.com/office/drawing/2014/main" id="{B63AF7B0-2607-0BFF-C69D-EDF632A4BBD6}"/>
                </a:ext>
              </a:extLst>
            </p:cNvPr>
            <p:cNvSpPr/>
            <p:nvPr/>
          </p:nvSpPr>
          <p:spPr>
            <a:xfrm>
              <a:off x="7977481" y="2285999"/>
              <a:ext cx="2238962" cy="837260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字方塊 8">
              <a:extLst>
                <a:ext uri="{FF2B5EF4-FFF2-40B4-BE49-F238E27FC236}">
                  <a16:creationId xmlns:a16="http://schemas.microsoft.com/office/drawing/2014/main" id="{B580406D-F679-58D5-7FE0-60093D6C469E}"/>
                </a:ext>
              </a:extLst>
            </p:cNvPr>
            <p:cNvSpPr txBox="1"/>
            <p:nvPr/>
          </p:nvSpPr>
          <p:spPr>
            <a:xfrm>
              <a:off x="8541925" y="2521185"/>
              <a:ext cx="1373482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>
                  <a:latin typeface="Microsoft JhengHei"/>
                  <a:ea typeface="Microsoft JhengHei"/>
                  <a:cs typeface="+mn-lt"/>
                </a:rPr>
                <a:t>清除停用字</a:t>
              </a:r>
            </a:p>
          </p:txBody>
        </p:sp>
      </p:grpSp>
      <p:sp>
        <p:nvSpPr>
          <p:cNvPr id="6" name="文字方塊 9">
            <a:extLst>
              <a:ext uri="{FF2B5EF4-FFF2-40B4-BE49-F238E27FC236}">
                <a16:creationId xmlns:a16="http://schemas.microsoft.com/office/drawing/2014/main" id="{6E33448E-55D8-9471-037E-01659FBEC6FB}"/>
              </a:ext>
            </a:extLst>
          </p:cNvPr>
          <p:cNvSpPr txBox="1"/>
          <p:nvPr/>
        </p:nvSpPr>
        <p:spPr>
          <a:xfrm>
            <a:off x="4035777" y="2980805"/>
            <a:ext cx="6561934" cy="31393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/>
              <a:buChar char="Ø"/>
            </a:pPr>
            <a:r>
              <a:rPr lang="zh-TW" altLang="en-US">
                <a:latin typeface="Microsoft JhengHei"/>
                <a:ea typeface="Microsoft JhengHei"/>
              </a:rPr>
              <a:t>透過替換字串清理文章內的雜訊，例如 Html 符號、網址以及從何種裝置發送的字詞</a:t>
            </a:r>
            <a:endParaRPr lang="zh-TW">
              <a:latin typeface="Microsoft JhengHei"/>
              <a:ea typeface="Microsoft JhengHei"/>
            </a:endParaRPr>
          </a:p>
          <a:p>
            <a:pPr marL="342900" indent="-342900">
              <a:buFont typeface="Wingdings"/>
              <a:buChar char="Ø"/>
            </a:pPr>
            <a:r>
              <a:rPr lang="zh-TW" altLang="en-US">
                <a:latin typeface="Microsoft JhengHei"/>
                <a:ea typeface="Microsoft JhengHei"/>
              </a:rPr>
              <a:t>進行中文斷詞，為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網路</a:t>
            </a:r>
            <a:r>
              <a:rPr lang="zh-TW">
                <a:latin typeface="Microsoft JhengHei"/>
                <a:ea typeface="Microsoft JhengHei"/>
                <a:cs typeface="+mn-lt"/>
              </a:rPr>
              <a:t>霸凌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、言語霸凌、體罰等字詞設定權重</a:t>
            </a:r>
            <a:endParaRPr lang="zh-TW">
              <a:latin typeface="Microsoft JhengHei"/>
              <a:ea typeface="Microsoft JhengHei"/>
            </a:endParaRPr>
          </a:p>
          <a:p>
            <a:pPr marL="342900" indent="-342900">
              <a:buFont typeface="Wingdings"/>
              <a:buChar char="Ø"/>
            </a:pPr>
            <a:r>
              <a:rPr lang="zh-TW" altLang="en-US">
                <a:latin typeface="Microsoft JhengHei"/>
                <a:ea typeface="Microsoft JhengHei"/>
              </a:rPr>
              <a:t>斷詞後的結果透過 ngram 計算詞頻，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用來</a:t>
            </a:r>
            <a:r>
              <a:rPr lang="zh-TW">
                <a:latin typeface="Microsoft JhengHei"/>
                <a:ea typeface="Microsoft JhengHei"/>
                <a:cs typeface="+mn-lt"/>
              </a:rPr>
              <a:t>預測後面通常接哪些詞彙，並依此放入自訂斷詞裡</a:t>
            </a:r>
            <a:r>
              <a:rPr lang="zh-TW" altLang="en-US">
                <a:latin typeface="Microsoft JhengHei"/>
                <a:ea typeface="Microsoft JhengHei"/>
              </a:rPr>
              <a:t>，進行詞彙定義的權重，或是放入自定義的停用詞裡</a:t>
            </a:r>
          </a:p>
          <a:p>
            <a:pPr marL="342900" indent="-342900">
              <a:buFont typeface="Wingdings"/>
              <a:buChar char="Ø"/>
            </a:pPr>
            <a:r>
              <a:rPr lang="zh-TW">
                <a:latin typeface="Microsoft JhengHei"/>
                <a:ea typeface="Microsoft JhengHei"/>
                <a:cs typeface="+mn-lt"/>
              </a:rPr>
              <a:t>討論度較高的字詞，即為相對重要的參數。同時也對應並改善我們定義的字典詞彙，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因此</a:t>
            </a:r>
            <a:r>
              <a:rPr lang="zh-TW">
                <a:latin typeface="Microsoft JhengHei"/>
                <a:ea typeface="Microsoft JhengHei"/>
                <a:cs typeface="+mn-lt"/>
              </a:rPr>
              <a:t>我們選取出現頻率最高的前200個詞組來產生文字雲。</a:t>
            </a:r>
            <a:endParaRPr lang="zh-TW" altLang="en-US" dirty="0">
              <a:latin typeface="Microsoft JhengHei"/>
              <a:ea typeface="Microsoft JhengHei"/>
              <a:cs typeface="+mn-lt"/>
            </a:endParaRPr>
          </a:p>
          <a:p>
            <a:pPr marL="342900" indent="-342900">
              <a:buFont typeface="Wingdings"/>
              <a:buChar char="Ø"/>
            </a:pPr>
            <a:endParaRPr lang="zh-TW" altLang="en-US">
              <a:cs typeface="Calibri" panose="020F0502020204030204"/>
            </a:endParaRPr>
          </a:p>
        </p:txBody>
      </p:sp>
      <p:pic>
        <p:nvPicPr>
          <p:cNvPr id="13" name="圖片 13" descr="一張含有 圖表 的圖片&#10;&#10;自動產生的描述">
            <a:extLst>
              <a:ext uri="{FF2B5EF4-FFF2-40B4-BE49-F238E27FC236}">
                <a16:creationId xmlns:a16="http://schemas.microsoft.com/office/drawing/2014/main" id="{C62E9F47-0D2A-8EAF-ABED-7ED37636F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1928795"/>
            <a:ext cx="3015342" cy="3729752"/>
          </a:xfrm>
          <a:prstGeom prst="rect">
            <a:avLst/>
          </a:prstGeom>
        </p:spPr>
      </p:pic>
      <p:sp>
        <p:nvSpPr>
          <p:cNvPr id="3" name="箭號: ＞形 2">
            <a:extLst>
              <a:ext uri="{FF2B5EF4-FFF2-40B4-BE49-F238E27FC236}">
                <a16:creationId xmlns:a16="http://schemas.microsoft.com/office/drawing/2014/main" id="{1ED93C3A-3E9B-C1EF-00B0-C72821A649EA}"/>
              </a:ext>
            </a:extLst>
          </p:cNvPr>
          <p:cNvSpPr/>
          <p:nvPr/>
        </p:nvSpPr>
        <p:spPr>
          <a:xfrm>
            <a:off x="9468824" y="1948542"/>
            <a:ext cx="2238962" cy="83726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6">
            <a:extLst>
              <a:ext uri="{FF2B5EF4-FFF2-40B4-BE49-F238E27FC236}">
                <a16:creationId xmlns:a16="http://schemas.microsoft.com/office/drawing/2014/main" id="{491F4B48-C435-67D5-6902-53744317BE39}"/>
              </a:ext>
            </a:extLst>
          </p:cNvPr>
          <p:cNvSpPr txBox="1"/>
          <p:nvPr/>
        </p:nvSpPr>
        <p:spPr>
          <a:xfrm>
            <a:off x="10043885" y="2183728"/>
            <a:ext cx="111007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>
                <a:latin typeface="Microsoft JhengHei"/>
                <a:ea typeface="Microsoft JhengHei"/>
                <a:cs typeface="Calibri"/>
              </a:rPr>
              <a:t>詞頻分析</a:t>
            </a:r>
            <a:endParaRPr lang="zh-TW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99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2545E40-C3B9-B634-FBB8-55A7304D8B7D}"/>
              </a:ext>
            </a:extLst>
          </p:cNvPr>
          <p:cNvSpPr txBox="1"/>
          <p:nvPr/>
        </p:nvSpPr>
        <p:spPr>
          <a:xfrm>
            <a:off x="239486" y="283029"/>
            <a:ext cx="63572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latin typeface="Microsoft JhengHei"/>
                <a:ea typeface="Microsoft JhengHei"/>
              </a:rPr>
              <a:t>出現頻率最高的前200個字詞之文字雲</a:t>
            </a:r>
            <a:endParaRPr lang="zh-TW" altLang="en-US" sz="2800">
              <a:latin typeface="Microsoft JhengHei"/>
              <a:ea typeface="Microsoft JhengHei"/>
              <a:cs typeface="Calibr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F7066B-F56E-FB66-0938-35E321133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9"/>
          <a:stretch/>
        </p:blipFill>
        <p:spPr>
          <a:xfrm>
            <a:off x="2006636" y="980076"/>
            <a:ext cx="8607945" cy="54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AA29062-F97C-59FB-CAF7-DBCD29E9EDA0}"/>
              </a:ext>
            </a:extLst>
          </p:cNvPr>
          <p:cNvSpPr>
            <a:spLocks noGrp="1"/>
          </p:cNvSpPr>
          <p:nvPr/>
        </p:nvSpPr>
        <p:spPr>
          <a:xfrm>
            <a:off x="653142" y="4763"/>
            <a:ext cx="2757446" cy="791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all" spc="5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Microsoft JhengHei"/>
                <a:cs typeface="Calibri Light"/>
              </a:rPr>
              <a:t>文章主題分析</a:t>
            </a: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5BE6EF77-CFCC-72AD-FB15-1B3AFE7D2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523" y="1150009"/>
            <a:ext cx="9602953" cy="4351338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15AE2-561B-C5C2-343C-743F7F39E25A}"/>
              </a:ext>
            </a:extLst>
          </p:cNvPr>
          <p:cNvSpPr txBox="1"/>
          <p:nvPr/>
        </p:nvSpPr>
        <p:spPr>
          <a:xfrm>
            <a:off x="1300843" y="794658"/>
            <a:ext cx="86976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Microsoft JhengHei"/>
                <a:cs typeface="Calibri"/>
              </a:rPr>
              <a:t>主題數參數設定為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Microsoft JhengHei"/>
                <a:cs typeface="Calibri"/>
              </a:rPr>
              <a:t>5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AB17B3-1F00-906A-406F-AA59D276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23" y="4867138"/>
            <a:ext cx="9601199" cy="17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EE734-E31C-AB39-9F0C-D3958CB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1" y="365125"/>
            <a:ext cx="10515600" cy="82482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主題1–高中校園</a:t>
            </a:r>
            <a:endParaRPr lang="zh-TW" altLang="en-US" sz="2800" dirty="0">
              <a:latin typeface="Microsoft JhengHei"/>
              <a:ea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94E329-2076-D230-C507-821C6ACB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75" y="931691"/>
            <a:ext cx="8872650" cy="55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EE734-E31C-AB39-9F0C-D3958CB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1" y="365125"/>
            <a:ext cx="10515600" cy="82482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主題</a:t>
            </a:r>
            <a:r>
              <a:rPr lang="en-US" altLang="zh-TW" sz="2800" dirty="0">
                <a:latin typeface="Microsoft JhengHei"/>
                <a:ea typeface="Microsoft JhengHei"/>
                <a:cs typeface="Calibri Light"/>
              </a:rPr>
              <a:t>2</a:t>
            </a:r>
            <a:r>
              <a:rPr lang="zh-TW" altLang="en-US" sz="2800" dirty="0">
                <a:latin typeface="Microsoft JhengHei"/>
                <a:ea typeface="Microsoft JhengHei"/>
                <a:cs typeface="Calibri Light"/>
              </a:rPr>
              <a:t>–國家</a:t>
            </a:r>
            <a:endParaRPr lang="zh-TW" altLang="en-US" sz="2800" dirty="0">
              <a:latin typeface="Microsoft JhengHei"/>
              <a:ea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E34406-2039-C511-ACAE-2D62F69E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59" y="930875"/>
            <a:ext cx="8765481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584</Words>
  <Application>Microsoft Office PowerPoint</Application>
  <PresentationFormat>寬螢幕</PresentationFormat>
  <Paragraphs>48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工作流程圖</vt:lpstr>
      <vt:lpstr>PowerPoint 簡報</vt:lpstr>
      <vt:lpstr>PowerPoint 簡報</vt:lpstr>
      <vt:lpstr>PowerPoint 簡報</vt:lpstr>
      <vt:lpstr>主題1–高中校園</vt:lpstr>
      <vt:lpstr>主題2–國家</vt:lpstr>
      <vt:lpstr>主題3–職場媒體報導</vt:lpstr>
      <vt:lpstr>主題4–國中校園</vt:lpstr>
      <vt:lpstr>主題5–媒體報導</vt:lpstr>
      <vt:lpstr>PowerPoint 簡報</vt:lpstr>
      <vt:lpstr>PowerPoint 簡報</vt:lpstr>
      <vt:lpstr>有多位特定發文者擁有自己的討論圈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N104020027</cp:lastModifiedBy>
  <cp:revision>335</cp:revision>
  <dcterms:created xsi:type="dcterms:W3CDTF">2023-06-05T12:14:55Z</dcterms:created>
  <dcterms:modified xsi:type="dcterms:W3CDTF">2023-06-11T10:36:25Z</dcterms:modified>
</cp:coreProperties>
</file>