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Delius Swash Caps"/>
      <p:regular r:id="rId29"/>
    </p:embeddedFont>
    <p:embeddedFont>
      <p:font typeface="Cairo"/>
      <p:regular r:id="rId30"/>
      <p:bold r:id="rId31"/>
    </p:embeddedFont>
    <p:embeddedFont>
      <p:font typeface="Bebas Neue"/>
      <p:regular r:id="rId32"/>
    </p:embeddedFont>
    <p:embeddedFont>
      <p:font typeface="Electroliz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eliusSwashCap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iro-bold.fntdata"/><Relationship Id="rId30" Type="http://schemas.openxmlformats.org/officeDocument/2006/relationships/font" Target="fonts/Cairo-regular.fntdata"/><Relationship Id="rId11" Type="http://schemas.openxmlformats.org/officeDocument/2006/relationships/slide" Target="slides/slide7.xml"/><Relationship Id="rId33" Type="http://schemas.openxmlformats.org/officeDocument/2006/relationships/font" Target="fonts/Electrolize-regular.fntdata"/><Relationship Id="rId10" Type="http://schemas.openxmlformats.org/officeDocument/2006/relationships/slide" Target="slides/slide6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前30名相關詞彙，佔了該主題總詞彙的42.3%；其中相較於其他主題，主題一特有的詞彙為：「應用」、「GPU」、「ChatGPT」、「生成」、「AI」、「遊戲」、「模型」、「軟體」、「平台」等等；而來源文章之關鍵字為nvidia相關，因此推測主題一為「nvidia產品/技術應用」。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04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前30名相關詞彙，佔了該主題總詞彙的31.3%；其中相較於其他主題，主題二特有的詞彙為：「製程」、「台積電」、「半導體」、「英特爾」、「生產」、「代工」、「晶圓」、「先進」、「超微」、等等；而來源文章之關鍵字為nvidia相關，因此推測主題二為「nvidia產品/技術開發」。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04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前30名相關詞彙，佔了該主題總詞彙的26.3%；其中相較於其他主題，主題三特有的詞彙為：「台大」、「黃仁勳」、「演講」、「創辦人」、「指數」、「大漲」等等；而來源文章之關鍵字為黃仁勳相關，因此推測主題三為「黃仁勳台大演講」。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048c6379e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5048c6379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第一次點擊顯示以AI為主的相關詞彙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</a:rPr>
              <a:t>第二次點擊顯示以晶片為主的相關詞彙</a:t>
            </a:r>
            <a:endParaRPr sz="1000">
              <a:solidFill>
                <a:schemeClr val="dk1"/>
              </a:solidFill>
            </a:endParaRPr>
          </a:p>
          <a:p>
            <a:pPr indent="0" lvl="0" marL="304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關係強度最強的是「晶片」、「人工智慧」、「GPU」等。以晶片來看，關係強度最高的有「台積電」、「輝達」等半導體公司。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048c6379e_1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5048c6379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04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以「GPU」這個詞彙為中心，相關連的字詞有計算、架構、Google、英偉達(同nvidia，中國大陸譯為英偉達)、網路、訓練等等；GPU為nvidia之核心產品，而上述詞彙皆與nvidia在AI人工智慧、雲端運算、機器學習等領域之應用相關，上述字詞反映了近期網友討論關於「GPU」相關應用領域。以「台大」這個詞彙為中心，發散出相關連的字詞有畢業典禮，本組認為是因黃仁勳於台灣大學的畢業典禮上擔任致詞嘉賓，黃仁勳的致詞內容引起網友廣泛討論，連帶使得此次台大畢業典禮受到大家關注。</a:t>
            </a:r>
            <a:endParaRPr sz="10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5048c6379e_1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5048c6379e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04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關聯式文字雲可以反映個別字詞之出現次數，而字詞間之距離及顏色反映共同出現之頻率，以「台積電」為例，出現頻率高，其最為相近的字詞為「製程」、「奈米」及「訂單」等，反映了NVIDIA是台積電的大客戶，因此相關文章中經常連帶討論台積電之製程，及訂單量之變化；而「輝達」出現頻率也高，其最為相近的字詞為「股價」及「市值」，反映了近期AI的相關發展及應用，及NVIDIA超乎預期的財測，使得NVIDIA股價的市值變化引起網友的廣泛討論。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048c6379e_1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5048c6379e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04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有六筆文章被高度討論，其中最高的是”[新聞] 黃仁勳太忙沒逛夜市讚蔡英文「她太棒了！」”，從留言區可看到許多網友是偏向負面的角度在回應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6ec17654f2d394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66ec17654f2d394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本組本次使用課程提供之文字探勘工作流程設計平台（Tarflow）進行文字探勘，預計分別針對內文及留言進行資料處理、主題模型及留言之相關分析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1"/>
          <p:cNvPicPr preferRelativeResize="0"/>
          <p:nvPr/>
        </p:nvPicPr>
        <p:blipFill rotWithShape="1">
          <a:blip r:embed="rId2">
            <a:alphaModFix/>
          </a:blip>
          <a:srcRect b="6361" l="5891" r="6833" t="636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720000" y="2764950"/>
            <a:ext cx="23364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2" type="subTitle"/>
          </p:nvPr>
        </p:nvSpPr>
        <p:spPr>
          <a:xfrm>
            <a:off x="720000" y="3086058"/>
            <a:ext cx="23364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3" type="subTitle"/>
          </p:nvPr>
        </p:nvSpPr>
        <p:spPr>
          <a:xfrm>
            <a:off x="3403800" y="3086058"/>
            <a:ext cx="23364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4" type="subTitle"/>
          </p:nvPr>
        </p:nvSpPr>
        <p:spPr>
          <a:xfrm>
            <a:off x="6087600" y="3086058"/>
            <a:ext cx="23364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5" type="subTitle"/>
          </p:nvPr>
        </p:nvSpPr>
        <p:spPr>
          <a:xfrm>
            <a:off x="3403800" y="2764950"/>
            <a:ext cx="23364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6" type="subTitle"/>
          </p:nvPr>
        </p:nvSpPr>
        <p:spPr>
          <a:xfrm>
            <a:off x="6087600" y="2764950"/>
            <a:ext cx="23364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2">
            <a:alphaModFix/>
          </a:blip>
          <a:srcRect b="3623" l="0" r="10722" t="7097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5629350" y="1860225"/>
            <a:ext cx="21879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2" type="subTitle"/>
          </p:nvPr>
        </p:nvSpPr>
        <p:spPr>
          <a:xfrm>
            <a:off x="5629375" y="1495900"/>
            <a:ext cx="21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3" type="subTitle"/>
          </p:nvPr>
        </p:nvSpPr>
        <p:spPr>
          <a:xfrm>
            <a:off x="1997500" y="1860225"/>
            <a:ext cx="21879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4" type="subTitle"/>
          </p:nvPr>
        </p:nvSpPr>
        <p:spPr>
          <a:xfrm>
            <a:off x="1997500" y="1495900"/>
            <a:ext cx="21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5" type="subTitle"/>
          </p:nvPr>
        </p:nvSpPr>
        <p:spPr>
          <a:xfrm>
            <a:off x="1997500" y="3633375"/>
            <a:ext cx="21879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6" type="subTitle"/>
          </p:nvPr>
        </p:nvSpPr>
        <p:spPr>
          <a:xfrm>
            <a:off x="1997500" y="3264250"/>
            <a:ext cx="21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7" type="subTitle"/>
          </p:nvPr>
        </p:nvSpPr>
        <p:spPr>
          <a:xfrm>
            <a:off x="5629350" y="3633375"/>
            <a:ext cx="21879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8" type="subTitle"/>
          </p:nvPr>
        </p:nvSpPr>
        <p:spPr>
          <a:xfrm>
            <a:off x="5629375" y="3264250"/>
            <a:ext cx="21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_1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>
            <p:ph type="title"/>
          </p:nvPr>
        </p:nvSpPr>
        <p:spPr>
          <a:xfrm>
            <a:off x="1610850" y="1732150"/>
            <a:ext cx="5922300" cy="15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1610850" y="3121850"/>
            <a:ext cx="59223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4"/>
          <p:cNvPicPr preferRelativeResize="0"/>
          <p:nvPr/>
        </p:nvPicPr>
        <p:blipFill rotWithShape="1">
          <a:blip r:embed="rId2">
            <a:alphaModFix/>
          </a:blip>
          <a:srcRect b="310" l="4680" r="3727" t="809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854400" y="3106595"/>
            <a:ext cx="2202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2" type="subTitle"/>
          </p:nvPr>
        </p:nvSpPr>
        <p:spPr>
          <a:xfrm>
            <a:off x="854400" y="3427702"/>
            <a:ext cx="22020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3" type="subTitle"/>
          </p:nvPr>
        </p:nvSpPr>
        <p:spPr>
          <a:xfrm>
            <a:off x="3471000" y="3427702"/>
            <a:ext cx="22020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4" type="subTitle"/>
          </p:nvPr>
        </p:nvSpPr>
        <p:spPr>
          <a:xfrm>
            <a:off x="6087600" y="3427702"/>
            <a:ext cx="22020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5" type="subTitle"/>
          </p:nvPr>
        </p:nvSpPr>
        <p:spPr>
          <a:xfrm>
            <a:off x="3471000" y="3106595"/>
            <a:ext cx="2202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6" type="subTitle"/>
          </p:nvPr>
        </p:nvSpPr>
        <p:spPr>
          <a:xfrm>
            <a:off x="6087600" y="3106595"/>
            <a:ext cx="2202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7" type="subTitle"/>
          </p:nvPr>
        </p:nvSpPr>
        <p:spPr>
          <a:xfrm>
            <a:off x="854400" y="1554100"/>
            <a:ext cx="2202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8" type="subTitle"/>
          </p:nvPr>
        </p:nvSpPr>
        <p:spPr>
          <a:xfrm>
            <a:off x="854400" y="1875207"/>
            <a:ext cx="22020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9" type="subTitle"/>
          </p:nvPr>
        </p:nvSpPr>
        <p:spPr>
          <a:xfrm>
            <a:off x="3471000" y="1875207"/>
            <a:ext cx="22020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3" type="subTitle"/>
          </p:nvPr>
        </p:nvSpPr>
        <p:spPr>
          <a:xfrm>
            <a:off x="6087600" y="1875207"/>
            <a:ext cx="22020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4" type="subTitle"/>
          </p:nvPr>
        </p:nvSpPr>
        <p:spPr>
          <a:xfrm>
            <a:off x="3471000" y="1554100"/>
            <a:ext cx="2202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5" type="subTitle"/>
          </p:nvPr>
        </p:nvSpPr>
        <p:spPr>
          <a:xfrm>
            <a:off x="6087600" y="1554100"/>
            <a:ext cx="2202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1388100" y="1370725"/>
            <a:ext cx="66180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2">
            <a:alphaModFix/>
          </a:blip>
          <a:srcRect b="0" l="0" r="2161" t="21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280750" y="535000"/>
            <a:ext cx="4993800" cy="127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2">
            <a:alphaModFix/>
          </a:blip>
          <a:srcRect b="26776" l="10309" r="24894" t="0"/>
          <a:stretch/>
        </p:blipFill>
        <p:spPr>
          <a:xfrm>
            <a:off x="7658650" y="3456725"/>
            <a:ext cx="1485350" cy="168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2">
            <a:alphaModFix/>
          </a:blip>
          <a:srcRect b="7443" l="7797" r="67602" t="1555"/>
          <a:stretch/>
        </p:blipFill>
        <p:spPr>
          <a:xfrm rot="10800000">
            <a:off x="-27575" y="1357524"/>
            <a:ext cx="563899" cy="209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2">
            <a:alphaModFix/>
          </a:blip>
          <a:srcRect b="6361" l="5891" r="6833" t="636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type="title"/>
          </p:nvPr>
        </p:nvSpPr>
        <p:spPr>
          <a:xfrm>
            <a:off x="5111075" y="1046550"/>
            <a:ext cx="3317700" cy="23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5111075" y="3331525"/>
            <a:ext cx="33177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/>
          <p:nvPr>
            <p:ph idx="2" type="pic"/>
          </p:nvPr>
        </p:nvSpPr>
        <p:spPr>
          <a:xfrm>
            <a:off x="715100" y="768750"/>
            <a:ext cx="4016400" cy="360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hasCustomPrompt="1" type="title"/>
          </p:nvPr>
        </p:nvSpPr>
        <p:spPr>
          <a:xfrm>
            <a:off x="1284900" y="1558475"/>
            <a:ext cx="65742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6" name="Google Shape;116;p19"/>
          <p:cNvSpPr txBox="1"/>
          <p:nvPr>
            <p:ph idx="1" type="subTitle"/>
          </p:nvPr>
        </p:nvSpPr>
        <p:spPr>
          <a:xfrm>
            <a:off x="1284900" y="3069575"/>
            <a:ext cx="65742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2290350" y="702525"/>
            <a:ext cx="45633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0" name="Google Shape;120;p20"/>
          <p:cNvSpPr txBox="1"/>
          <p:nvPr>
            <p:ph idx="1" type="subTitle"/>
          </p:nvPr>
        </p:nvSpPr>
        <p:spPr>
          <a:xfrm>
            <a:off x="2290350" y="1462375"/>
            <a:ext cx="456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2" type="title"/>
          </p:nvPr>
        </p:nvSpPr>
        <p:spPr>
          <a:xfrm>
            <a:off x="2290350" y="2087050"/>
            <a:ext cx="45633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2" name="Google Shape;122;p20"/>
          <p:cNvSpPr txBox="1"/>
          <p:nvPr>
            <p:ph idx="3" type="subTitle"/>
          </p:nvPr>
        </p:nvSpPr>
        <p:spPr>
          <a:xfrm>
            <a:off x="2290350" y="2846101"/>
            <a:ext cx="456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4" type="title"/>
          </p:nvPr>
        </p:nvSpPr>
        <p:spPr>
          <a:xfrm>
            <a:off x="2290350" y="3468563"/>
            <a:ext cx="45633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4" name="Google Shape;124;p20"/>
          <p:cNvSpPr txBox="1"/>
          <p:nvPr>
            <p:ph idx="5" type="subTitle"/>
          </p:nvPr>
        </p:nvSpPr>
        <p:spPr>
          <a:xfrm>
            <a:off x="2290350" y="4229800"/>
            <a:ext cx="456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2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14636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4" type="title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6092500" y="314636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6" type="subTitle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8" type="subTitle"/>
          </p:nvPr>
        </p:nvSpPr>
        <p:spPr>
          <a:xfrm>
            <a:off x="6087600" y="2796838"/>
            <a:ext cx="23364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9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 rotWithShape="1">
          <a:blip r:embed="rId2">
            <a:alphaModFix/>
          </a:blip>
          <a:srcRect b="300" l="0" r="0" t="-300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type="title"/>
          </p:nvPr>
        </p:nvSpPr>
        <p:spPr>
          <a:xfrm>
            <a:off x="5747650" y="2596950"/>
            <a:ext cx="230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1" type="subTitle"/>
          </p:nvPr>
        </p:nvSpPr>
        <p:spPr>
          <a:xfrm>
            <a:off x="5747650" y="3066725"/>
            <a:ext cx="2301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2" type="title"/>
          </p:nvPr>
        </p:nvSpPr>
        <p:spPr>
          <a:xfrm>
            <a:off x="1084400" y="2596950"/>
            <a:ext cx="2322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3" type="subTitle"/>
          </p:nvPr>
        </p:nvSpPr>
        <p:spPr>
          <a:xfrm>
            <a:off x="1084400" y="3066725"/>
            <a:ext cx="2322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4" type="title"/>
          </p:nvPr>
        </p:nvSpPr>
        <p:spPr>
          <a:xfrm>
            <a:off x="3421500" y="3582500"/>
            <a:ext cx="230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5" type="subTitle"/>
          </p:nvPr>
        </p:nvSpPr>
        <p:spPr>
          <a:xfrm>
            <a:off x="3421500" y="4048873"/>
            <a:ext cx="2301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6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5353575" y="2642075"/>
            <a:ext cx="26163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5353575" y="1476475"/>
            <a:ext cx="26163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_1_2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" type="subTitle"/>
          </p:nvPr>
        </p:nvSpPr>
        <p:spPr>
          <a:xfrm>
            <a:off x="967725" y="2641475"/>
            <a:ext cx="28173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967875" y="1328100"/>
            <a:ext cx="28173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2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2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 rotWithShape="1">
          <a:blip r:embed="rId2">
            <a:alphaModFix/>
          </a:blip>
          <a:srcRect b="6361" l="5891" r="6833" t="636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5089825" y="3915325"/>
            <a:ext cx="233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2" type="subTitle"/>
          </p:nvPr>
        </p:nvSpPr>
        <p:spPr>
          <a:xfrm>
            <a:off x="1723475" y="3915325"/>
            <a:ext cx="233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3" type="subTitle"/>
          </p:nvPr>
        </p:nvSpPr>
        <p:spPr>
          <a:xfrm>
            <a:off x="1723475" y="3528000"/>
            <a:ext cx="2330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4" type="subTitle"/>
          </p:nvPr>
        </p:nvSpPr>
        <p:spPr>
          <a:xfrm>
            <a:off x="5089825" y="3528000"/>
            <a:ext cx="2330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2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 rotWithShape="1">
          <a:blip r:embed="rId2">
            <a:alphaModFix/>
          </a:blip>
          <a:srcRect b="2732" l="2733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>
            <p:ph idx="1" type="subTitle"/>
          </p:nvPr>
        </p:nvSpPr>
        <p:spPr>
          <a:xfrm>
            <a:off x="6144466" y="2161776"/>
            <a:ext cx="2096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2" type="subTitle"/>
          </p:nvPr>
        </p:nvSpPr>
        <p:spPr>
          <a:xfrm>
            <a:off x="6144450" y="1788600"/>
            <a:ext cx="20961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3" type="subTitle"/>
          </p:nvPr>
        </p:nvSpPr>
        <p:spPr>
          <a:xfrm>
            <a:off x="3523959" y="2161776"/>
            <a:ext cx="2096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4" type="subTitle"/>
          </p:nvPr>
        </p:nvSpPr>
        <p:spPr>
          <a:xfrm>
            <a:off x="3523949" y="1788600"/>
            <a:ext cx="20961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5" type="subTitle"/>
          </p:nvPr>
        </p:nvSpPr>
        <p:spPr>
          <a:xfrm>
            <a:off x="2213706" y="3812481"/>
            <a:ext cx="2096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6" type="subTitle"/>
          </p:nvPr>
        </p:nvSpPr>
        <p:spPr>
          <a:xfrm>
            <a:off x="2213698" y="3439300"/>
            <a:ext cx="20961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7" type="subTitle"/>
          </p:nvPr>
        </p:nvSpPr>
        <p:spPr>
          <a:xfrm>
            <a:off x="4834213" y="3812481"/>
            <a:ext cx="2096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8" type="subTitle"/>
          </p:nvPr>
        </p:nvSpPr>
        <p:spPr>
          <a:xfrm>
            <a:off x="4834200" y="3439300"/>
            <a:ext cx="20961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9" type="subTitle"/>
          </p:nvPr>
        </p:nvSpPr>
        <p:spPr>
          <a:xfrm>
            <a:off x="903453" y="2161776"/>
            <a:ext cx="20961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13" type="subTitle"/>
          </p:nvPr>
        </p:nvSpPr>
        <p:spPr>
          <a:xfrm>
            <a:off x="903447" y="1788600"/>
            <a:ext cx="20961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_1_1_2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idx="1" type="subTitle"/>
          </p:nvPr>
        </p:nvSpPr>
        <p:spPr>
          <a:xfrm>
            <a:off x="949550" y="2184713"/>
            <a:ext cx="28173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925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>
            <p:ph idx="1" type="subTitle"/>
          </p:nvPr>
        </p:nvSpPr>
        <p:spPr>
          <a:xfrm>
            <a:off x="4951450" y="1328200"/>
            <a:ext cx="30444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2" type="subTitle"/>
          </p:nvPr>
        </p:nvSpPr>
        <p:spPr>
          <a:xfrm>
            <a:off x="4951450" y="1649300"/>
            <a:ext cx="304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3" type="subTitle"/>
          </p:nvPr>
        </p:nvSpPr>
        <p:spPr>
          <a:xfrm>
            <a:off x="4951450" y="2744600"/>
            <a:ext cx="304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4" type="subTitle"/>
          </p:nvPr>
        </p:nvSpPr>
        <p:spPr>
          <a:xfrm>
            <a:off x="4951450" y="3839900"/>
            <a:ext cx="304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5" type="subTitle"/>
          </p:nvPr>
        </p:nvSpPr>
        <p:spPr>
          <a:xfrm>
            <a:off x="4951450" y="2423500"/>
            <a:ext cx="30444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idx="6" type="subTitle"/>
          </p:nvPr>
        </p:nvSpPr>
        <p:spPr>
          <a:xfrm>
            <a:off x="4951450" y="3518800"/>
            <a:ext cx="30444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>
            <p:ph idx="1" type="subTitle"/>
          </p:nvPr>
        </p:nvSpPr>
        <p:spPr>
          <a:xfrm>
            <a:off x="1944900" y="1470200"/>
            <a:ext cx="5254200" cy="26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b="1"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b="1"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b="1"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b="1"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b="1"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b="1"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b="1"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b="1" sz="2000"/>
            </a:lvl9pPr>
          </a:lstStyle>
          <a:p/>
        </p:txBody>
      </p:sp>
      <p:sp>
        <p:nvSpPr>
          <p:cNvPr id="184" name="Google Shape;184;p3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4"/>
          <p:cNvSpPr txBox="1"/>
          <p:nvPr>
            <p:ph idx="2" type="title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3859250" y="3221850"/>
            <a:ext cx="4360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721125" y="1202800"/>
            <a:ext cx="3759300" cy="3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31"/>
          <p:cNvSpPr txBox="1"/>
          <p:nvPr>
            <p:ph idx="2" type="body"/>
          </p:nvPr>
        </p:nvSpPr>
        <p:spPr>
          <a:xfrm>
            <a:off x="4663650" y="1754475"/>
            <a:ext cx="3759300" cy="28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500">
                <a:latin typeface="Electrolize"/>
                <a:ea typeface="Electrolize"/>
                <a:cs typeface="Electrolize"/>
                <a:sym typeface="Electrolize"/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3"/>
          <p:cNvPicPr preferRelativeResize="0"/>
          <p:nvPr/>
        </p:nvPicPr>
        <p:blipFill rotWithShape="1">
          <a:blip r:embed="rId2">
            <a:alphaModFix/>
          </a:blip>
          <a:srcRect b="3623" l="0" r="10722" t="7097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type="title"/>
          </p:nvPr>
        </p:nvSpPr>
        <p:spPr>
          <a:xfrm>
            <a:off x="858800" y="1594300"/>
            <a:ext cx="39102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58850" y="2312600"/>
            <a:ext cx="39102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 flipH="1">
            <a:off x="715100" y="1999775"/>
            <a:ext cx="17241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title"/>
          </p:nvPr>
        </p:nvSpPr>
        <p:spPr>
          <a:xfrm>
            <a:off x="2448525" y="1907332"/>
            <a:ext cx="25716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2448525" y="2675675"/>
            <a:ext cx="2571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2717850" y="1537475"/>
            <a:ext cx="37083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2717850" y="3491975"/>
            <a:ext cx="370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/>
              </a:rPr>
              <a:t>Flaticon</a:t>
            </a:r>
            <a:r>
              <a:rPr b="1" i="0" lang="en" sz="12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and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5"/>
              </a:rPr>
              <a:t>Freepik</a:t>
            </a:r>
            <a:endParaRPr b="1" i="0" sz="1200" u="none" cap="none" strike="noStrike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2717825" y="4289500"/>
            <a:ext cx="3708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type="ctrTitle"/>
          </p:nvPr>
        </p:nvSpPr>
        <p:spPr>
          <a:xfrm>
            <a:off x="2717850" y="701750"/>
            <a:ext cx="37083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7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/>
          <p:nvPr>
            <p:ph type="title"/>
          </p:nvPr>
        </p:nvSpPr>
        <p:spPr>
          <a:xfrm>
            <a:off x="1458150" y="2881475"/>
            <a:ext cx="62277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1458150" y="1515000"/>
            <a:ext cx="62277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>
            <p:ph idx="1" type="body"/>
          </p:nvPr>
        </p:nvSpPr>
        <p:spPr>
          <a:xfrm>
            <a:off x="2215050" y="1531850"/>
            <a:ext cx="47139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 sz="1400"/>
            </a:lvl9pPr>
          </a:lstStyle>
          <a:p/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0"/>
          <p:cNvPicPr preferRelativeResize="0"/>
          <p:nvPr/>
        </p:nvPicPr>
        <p:blipFill rotWithShape="1">
          <a:blip r:embed="rId2">
            <a:alphaModFix/>
          </a:blip>
          <a:srcRect b="2732" l="2733" r="0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5032675" y="3209974"/>
            <a:ext cx="2190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2" type="subTitle"/>
          </p:nvPr>
        </p:nvSpPr>
        <p:spPr>
          <a:xfrm>
            <a:off x="5032675" y="2876175"/>
            <a:ext cx="21900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3" type="subTitle"/>
          </p:nvPr>
        </p:nvSpPr>
        <p:spPr>
          <a:xfrm>
            <a:off x="1921300" y="3209974"/>
            <a:ext cx="2190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4" type="subTitle"/>
          </p:nvPr>
        </p:nvSpPr>
        <p:spPr>
          <a:xfrm>
            <a:off x="1921300" y="2876175"/>
            <a:ext cx="21900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b="0" i="0" sz="3500" u="none" cap="none" strike="noStrik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b="0" i="0" sz="3500" u="none" cap="none" strike="noStrik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b="0" i="0" sz="3500" u="none" cap="none" strike="noStrik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b="0" i="0" sz="3500" u="none" cap="none" strike="noStrik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b="0" i="0" sz="3500" u="none" cap="none" strike="noStrik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b="0" i="0" sz="3500" u="none" cap="none" strike="noStrik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b="0" i="0" sz="3500" u="none" cap="none" strike="noStrik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b="0" i="0" sz="3500" u="none" cap="none" strike="noStrik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b="0" i="0" sz="3500" u="none" cap="none" strike="noStrik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 b="0" i="0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 b="0" i="0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 b="0" i="0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 b="0" i="0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 b="0" i="0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 b="0" i="0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 b="0" i="0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 b="0" i="0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 b="0" i="0" sz="1400" u="none" cap="none" strike="noStrik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watch?v=WZlicVNKBF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ctrTitle"/>
          </p:nvPr>
        </p:nvSpPr>
        <p:spPr>
          <a:xfrm>
            <a:off x="3535125" y="323275"/>
            <a:ext cx="5744400" cy="26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期末專案報告_黃仁勳</a:t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33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0" name="Google Shape;200;p35"/>
          <p:cNvSpPr txBox="1"/>
          <p:nvPr>
            <p:ph idx="1" type="subTitle"/>
          </p:nvPr>
        </p:nvSpPr>
        <p:spPr>
          <a:xfrm>
            <a:off x="3880875" y="3810450"/>
            <a:ext cx="50529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latin typeface="Microsoft JhengHei"/>
                <a:ea typeface="Microsoft JhengHei"/>
                <a:cs typeface="Microsoft JhengHei"/>
                <a:sym typeface="Microsoft JhengHei"/>
              </a:rPr>
              <a:t>第15組</a:t>
            </a:r>
            <a:endParaRPr b="1"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latin typeface="Microsoft JhengHei"/>
                <a:ea typeface="Microsoft JhengHei"/>
                <a:cs typeface="Microsoft JhengHei"/>
                <a:sym typeface="Microsoft JhengHei"/>
              </a:rPr>
              <a:t>N104020016 楊世華   N104020008 游淑媛</a:t>
            </a:r>
            <a:endParaRPr b="1"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latin typeface="Microsoft JhengHei"/>
                <a:ea typeface="Microsoft JhengHei"/>
                <a:cs typeface="Microsoft JhengHei"/>
                <a:sym typeface="Microsoft JhengHei"/>
              </a:rPr>
              <a:t>N104020029 陳勇任   B096060020 黃湘安</a:t>
            </a:r>
            <a:endParaRPr b="1"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01" name="Google Shape;201;p35"/>
          <p:cNvPicPr preferRelativeResize="0"/>
          <p:nvPr/>
        </p:nvPicPr>
        <p:blipFill rotWithShape="1">
          <a:blip r:embed="rId3">
            <a:alphaModFix/>
          </a:blip>
          <a:srcRect b="6005" l="13663" r="23252" t="5544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5"/>
          <p:cNvSpPr txBox="1"/>
          <p:nvPr/>
        </p:nvSpPr>
        <p:spPr>
          <a:xfrm>
            <a:off x="4569825" y="2413200"/>
            <a:ext cx="367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指導教授 : 黃三益</a:t>
            </a:r>
            <a:endParaRPr b="0" i="0" sz="600" u="none" cap="none" strike="noStrike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03" name="Google Shape;203;p35"/>
          <p:cNvCxnSpPr/>
          <p:nvPr/>
        </p:nvCxnSpPr>
        <p:spPr>
          <a:xfrm>
            <a:off x="4702575" y="4224375"/>
            <a:ext cx="34095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1513557" y="1418834"/>
            <a:ext cx="6704755" cy="235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目的：過濾掉無實際含意或非分析主體等之詞彙，以利後續分析。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定義詞彙：使用預設停止詞且轉換小寫英文，並清除換行符號、html tag、數字、特殊標點符號，除了系統設定外，亦加入自定義停止詞，內容包括較無意義的語助詞、轉貼新聞報導的詞彙，停用149個詞彙，清除 126,197筆。</a:t>
            </a:r>
            <a:endParaRPr/>
          </a:p>
        </p:txBody>
      </p:sp>
      <p:sp>
        <p:nvSpPr>
          <p:cNvPr id="267" name="Google Shape;267;p44"/>
          <p:cNvSpPr txBox="1"/>
          <p:nvPr>
            <p:ph type="title"/>
          </p:nvPr>
        </p:nvSpPr>
        <p:spPr>
          <a:xfrm>
            <a:off x="1637733" y="616850"/>
            <a:ext cx="6320933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資料前處理-清除停用詞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https://lh6.googleusercontent.com/QofWA5Qx_H4igF3ad_8HQlOhbPyQcCnbS3pJJilubzZTZmdgK1cCjfSC3yuPFcVfN-duXkkbP76nQSAuK67hCxYul9lBQfoDajGbdXh8mPOB7msNx-3TJq6zwqlg11W9Df0axyEpV6qgw6ckDBGDg9ruJQNZ6qwu" id="268" name="Google Shape;26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0208" y="3502024"/>
            <a:ext cx="51911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856406" y="2955783"/>
            <a:ext cx="436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分析結果</a:t>
            </a:r>
            <a:endParaRPr/>
          </a:p>
        </p:txBody>
      </p:sp>
      <p:sp>
        <p:nvSpPr>
          <p:cNvPr id="274" name="Google Shape;274;p45"/>
          <p:cNvSpPr txBox="1"/>
          <p:nvPr>
            <p:ph idx="2" type="title"/>
          </p:nvPr>
        </p:nvSpPr>
        <p:spPr>
          <a:xfrm>
            <a:off x="856406" y="1638058"/>
            <a:ext cx="43602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75" name="Google Shape;275;p45"/>
          <p:cNvPicPr preferRelativeResize="0"/>
          <p:nvPr/>
        </p:nvPicPr>
        <p:blipFill rotWithShape="1">
          <a:blip r:embed="rId3">
            <a:alphaModFix/>
          </a:blip>
          <a:srcRect b="661" l="19458" r="18553" t="19631"/>
          <a:stretch/>
        </p:blipFill>
        <p:spPr>
          <a:xfrm>
            <a:off x="5081225" y="624725"/>
            <a:ext cx="3083025" cy="39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1637733" y="616850"/>
            <a:ext cx="7675599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LDA主題分析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https://lh6.googleusercontent.com/ck1m_Ach5fghm6FZp4L4R_E_pBrgKfXFa2-jj8ZY41ySA2Wrz9-c336nWFqylZRqKnrfsGZ16ZeSeQ3i1f-4BrgACNXngiE2Aw6arUpRt--biqV1dpMPiOu_CcSu1UZCmXX2wv4XA218VA4uUmegZ9wthXddLIxQ" id="281" name="Google Shape;28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734" y="1397415"/>
            <a:ext cx="6851510" cy="312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6"/>
          <p:cNvSpPr/>
          <p:nvPr/>
        </p:nvSpPr>
        <p:spPr>
          <a:xfrm>
            <a:off x="2537325" y="1652600"/>
            <a:ext cx="4455000" cy="521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1872000" y="288000"/>
            <a:ext cx="7675599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主題1:nvidia產品/技術應用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88" name="Google Shape;28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509" y="1049332"/>
            <a:ext cx="6358031" cy="38061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47"/>
          <p:cNvGrpSpPr/>
          <p:nvPr/>
        </p:nvGrpSpPr>
        <p:grpSpPr>
          <a:xfrm>
            <a:off x="2138225" y="2988051"/>
            <a:ext cx="5808600" cy="1994700"/>
            <a:chOff x="1738500" y="3040201"/>
            <a:chExt cx="5808600" cy="1994700"/>
          </a:xfrm>
        </p:grpSpPr>
        <p:sp>
          <p:nvSpPr>
            <p:cNvPr id="290" name="Google Shape;290;p47"/>
            <p:cNvSpPr/>
            <p:nvPr/>
          </p:nvSpPr>
          <p:spPr>
            <a:xfrm>
              <a:off x="1738500" y="3040201"/>
              <a:ext cx="5808600" cy="1994700"/>
            </a:xfrm>
            <a:prstGeom prst="wedgeRectCallout">
              <a:avLst>
                <a:gd fmla="val 20690" name="adj1"/>
                <a:gd fmla="val -67261" name="adj2"/>
              </a:avLst>
            </a:prstGeom>
            <a:solidFill>
              <a:schemeClr val="accent6"/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1" name="Google Shape;291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90125" y="3152075"/>
              <a:ext cx="5505450" cy="1809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1872000" y="300761"/>
            <a:ext cx="7675599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主題2:nvidia產品/技術開發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97" name="Google Shape;29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801" y="1051200"/>
            <a:ext cx="6481952" cy="3880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48"/>
          <p:cNvGrpSpPr/>
          <p:nvPr/>
        </p:nvGrpSpPr>
        <p:grpSpPr>
          <a:xfrm>
            <a:off x="1964268" y="3450019"/>
            <a:ext cx="5808702" cy="1481533"/>
            <a:chOff x="1964268" y="3450019"/>
            <a:chExt cx="5808702" cy="1481533"/>
          </a:xfrm>
        </p:grpSpPr>
        <p:sp>
          <p:nvSpPr>
            <p:cNvPr id="299" name="Google Shape;299;p48"/>
            <p:cNvSpPr/>
            <p:nvPr/>
          </p:nvSpPr>
          <p:spPr>
            <a:xfrm>
              <a:off x="1964268" y="3450019"/>
              <a:ext cx="5808702" cy="1481533"/>
            </a:xfrm>
            <a:prstGeom prst="wedgeRectCallout">
              <a:avLst>
                <a:gd fmla="val 18976" name="adj1"/>
                <a:gd fmla="val -92535" name="adj2"/>
              </a:avLst>
            </a:prstGeom>
            <a:solidFill>
              <a:schemeClr val="accent6"/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0" name="Google Shape;300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58984" y="3580954"/>
              <a:ext cx="5277587" cy="12003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667" y="1055291"/>
            <a:ext cx="6482700" cy="38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9"/>
          <p:cNvSpPr txBox="1"/>
          <p:nvPr>
            <p:ph type="title"/>
          </p:nvPr>
        </p:nvSpPr>
        <p:spPr>
          <a:xfrm>
            <a:off x="1872000" y="302400"/>
            <a:ext cx="7675599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主題3:黃仁勳台大演講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307" name="Google Shape;307;p49"/>
          <p:cNvGrpSpPr/>
          <p:nvPr/>
        </p:nvGrpSpPr>
        <p:grpSpPr>
          <a:xfrm>
            <a:off x="3351100" y="3092300"/>
            <a:ext cx="4413300" cy="1843800"/>
            <a:chOff x="3351100" y="3092300"/>
            <a:chExt cx="4413300" cy="1843800"/>
          </a:xfrm>
        </p:grpSpPr>
        <p:sp>
          <p:nvSpPr>
            <p:cNvPr id="308" name="Google Shape;308;p49"/>
            <p:cNvSpPr/>
            <p:nvPr/>
          </p:nvSpPr>
          <p:spPr>
            <a:xfrm>
              <a:off x="3351100" y="3092300"/>
              <a:ext cx="4413300" cy="1843800"/>
            </a:xfrm>
            <a:prstGeom prst="wedgeRectCallout">
              <a:avLst>
                <a:gd fmla="val 18320" name="adj1"/>
                <a:gd fmla="val -81847" name="adj2"/>
              </a:avLst>
            </a:prstGeom>
            <a:solidFill>
              <a:schemeClr val="accent6"/>
            </a:solidFill>
            <a:ln cap="flat" cmpd="sng" w="25400">
              <a:solidFill>
                <a:srgbClr val="0070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9" name="Google Shape;309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89212" y="3180750"/>
              <a:ext cx="3581275" cy="1666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1637733" y="616850"/>
            <a:ext cx="7675599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視覺化分析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https://lh6.googleusercontent.com/ck1m_Ach5fghm6FZp4L4R_E_pBrgKfXFa2-jj8ZY41ySA2Wrz9-c336nWFqylZRqKnrfsGZ16ZeSeQ3i1f-4BrgACNXngiE2Aw6arUpRt--biqV1dpMPiOu_CcSu1UZCmXX2wv4XA218VA4uUmegZ9wthXddLIxQ" id="315" name="Google Shape;31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734" y="1397415"/>
            <a:ext cx="6851510" cy="312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0"/>
          <p:cNvSpPr/>
          <p:nvPr/>
        </p:nvSpPr>
        <p:spPr>
          <a:xfrm>
            <a:off x="2537325" y="2205550"/>
            <a:ext cx="5425200" cy="2264100"/>
          </a:xfrm>
          <a:prstGeom prst="roundRect">
            <a:avLst>
              <a:gd fmla="val 9439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1872000" y="288000"/>
            <a:ext cx="76755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單中心網路圖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22" name="Google Shape;3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75" y="1223200"/>
            <a:ext cx="8514450" cy="34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0774" y="1037449"/>
            <a:ext cx="5787150" cy="38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0775" y="1037450"/>
            <a:ext cx="5740476" cy="380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2"/>
          <p:cNvSpPr txBox="1"/>
          <p:nvPr>
            <p:ph type="title"/>
          </p:nvPr>
        </p:nvSpPr>
        <p:spPr>
          <a:xfrm>
            <a:off x="1872000" y="288000"/>
            <a:ext cx="76755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字詞</a:t>
            </a: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網路圖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601" y="987350"/>
            <a:ext cx="6499551" cy="40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1872000" y="288000"/>
            <a:ext cx="76755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關聯式文字雲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36" name="Google Shape;33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675" y="1118850"/>
            <a:ext cx="7029322" cy="37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3"/>
          <p:cNvSpPr/>
          <p:nvPr/>
        </p:nvSpPr>
        <p:spPr>
          <a:xfrm>
            <a:off x="4905625" y="1663025"/>
            <a:ext cx="678300" cy="42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3"/>
          <p:cNvSpPr/>
          <p:nvPr/>
        </p:nvSpPr>
        <p:spPr>
          <a:xfrm>
            <a:off x="2199375" y="3609900"/>
            <a:ext cx="755400" cy="483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idx="7" type="subTitle"/>
          </p:nvPr>
        </p:nvSpPr>
        <p:spPr>
          <a:xfrm>
            <a:off x="4157600" y="2441194"/>
            <a:ext cx="23364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資料蒐集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9" name="Google Shape;209;p36"/>
          <p:cNvSpPr txBox="1"/>
          <p:nvPr>
            <p:ph idx="8" type="subTitle"/>
          </p:nvPr>
        </p:nvSpPr>
        <p:spPr>
          <a:xfrm>
            <a:off x="2825112" y="3915019"/>
            <a:ext cx="23364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分析結果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0" name="Google Shape;210;p36"/>
          <p:cNvSpPr txBox="1"/>
          <p:nvPr>
            <p:ph idx="2" type="title"/>
          </p:nvPr>
        </p:nvSpPr>
        <p:spPr>
          <a:xfrm>
            <a:off x="4688150" y="1430244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36"/>
          <p:cNvSpPr txBox="1"/>
          <p:nvPr>
            <p:ph idx="4" type="title"/>
          </p:nvPr>
        </p:nvSpPr>
        <p:spPr>
          <a:xfrm>
            <a:off x="3355662" y="2904044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2" name="Google Shape;212;p36"/>
          <p:cNvSpPr txBox="1"/>
          <p:nvPr>
            <p:ph idx="9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en">
                <a:latin typeface="Microsoft JhengHei"/>
                <a:ea typeface="Microsoft JhengHei"/>
                <a:cs typeface="Microsoft JhengHei"/>
                <a:sym typeface="Microsoft JhengHei"/>
              </a:rPr>
              <a:t>大綱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3" name="Google Shape;213;p36"/>
          <p:cNvSpPr txBox="1"/>
          <p:nvPr/>
        </p:nvSpPr>
        <p:spPr>
          <a:xfrm>
            <a:off x="5494933" y="3950687"/>
            <a:ext cx="23364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0" i="0" lang="en" sz="23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結論</a:t>
            </a:r>
            <a:endParaRPr/>
          </a:p>
        </p:txBody>
      </p:sp>
      <p:sp>
        <p:nvSpPr>
          <p:cNvPr id="214" name="Google Shape;214;p36"/>
          <p:cNvSpPr txBox="1"/>
          <p:nvPr/>
        </p:nvSpPr>
        <p:spPr>
          <a:xfrm>
            <a:off x="5934583" y="2939700"/>
            <a:ext cx="14571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</a:pPr>
            <a:r>
              <a:rPr b="1" i="0" lang="en" sz="6000" u="none" cap="none" strike="noStrik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04</a:t>
            </a:r>
            <a:endParaRPr/>
          </a:p>
        </p:txBody>
      </p:sp>
      <p:sp>
        <p:nvSpPr>
          <p:cNvPr id="215" name="Google Shape;215;p36"/>
          <p:cNvSpPr txBox="1"/>
          <p:nvPr>
            <p:ph idx="6" type="subTitle"/>
          </p:nvPr>
        </p:nvSpPr>
        <p:spPr>
          <a:xfrm>
            <a:off x="1471350" y="2441194"/>
            <a:ext cx="23364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動機與目標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6" name="Google Shape;216;p36"/>
          <p:cNvSpPr txBox="1"/>
          <p:nvPr>
            <p:ph type="title"/>
          </p:nvPr>
        </p:nvSpPr>
        <p:spPr>
          <a:xfrm>
            <a:off x="2001900" y="1430244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>
            <p:ph type="title"/>
          </p:nvPr>
        </p:nvSpPr>
        <p:spPr>
          <a:xfrm>
            <a:off x="1872000" y="288000"/>
            <a:ext cx="76755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社會</a:t>
            </a: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網路圖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344" name="Google Shape;344;p54"/>
          <p:cNvPicPr preferRelativeResize="0"/>
          <p:nvPr/>
        </p:nvPicPr>
        <p:blipFill rotWithShape="1">
          <a:blip r:embed="rId3">
            <a:alphaModFix/>
          </a:blip>
          <a:srcRect b="3479" l="25684" r="8810" t="11442"/>
          <a:stretch/>
        </p:blipFill>
        <p:spPr>
          <a:xfrm>
            <a:off x="1859400" y="1039500"/>
            <a:ext cx="5659474" cy="38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4"/>
          <p:cNvSpPr/>
          <p:nvPr/>
        </p:nvSpPr>
        <p:spPr>
          <a:xfrm>
            <a:off x="6481025" y="2674700"/>
            <a:ext cx="2577000" cy="751500"/>
          </a:xfrm>
          <a:prstGeom prst="roundRect">
            <a:avLst>
              <a:gd fmla="val 9918" name="adj"/>
            </a:avLst>
          </a:prstGeom>
          <a:solidFill>
            <a:schemeClr val="dk1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1C23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[新聞] 黃仁勳太忙沒逛夜市讚蔡英文「她太棒了！」</a:t>
            </a:r>
            <a:endParaRPr b="1" sz="1500">
              <a:solidFill>
                <a:srgbClr val="F1C23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346" name="Google Shape;346;p54"/>
          <p:cNvCxnSpPr>
            <a:stCxn id="345" idx="1"/>
          </p:cNvCxnSpPr>
          <p:nvPr/>
        </p:nvCxnSpPr>
        <p:spPr>
          <a:xfrm flipH="1">
            <a:off x="5834225" y="3050450"/>
            <a:ext cx="646800" cy="573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idx="2" type="title"/>
          </p:nvPr>
        </p:nvSpPr>
        <p:spPr>
          <a:xfrm>
            <a:off x="2527547" y="2268275"/>
            <a:ext cx="25716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結論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2" name="Google Shape;352;p55"/>
          <p:cNvSpPr txBox="1"/>
          <p:nvPr>
            <p:ph type="title"/>
          </p:nvPr>
        </p:nvSpPr>
        <p:spPr>
          <a:xfrm flipH="1">
            <a:off x="715100" y="1999775"/>
            <a:ext cx="17241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353" name="Google Shape;35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750" y="831549"/>
            <a:ext cx="3566276" cy="35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1379250" y="1105625"/>
            <a:ext cx="7292700" cy="3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25D7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2023年，AI應用如雨後春筍般在各項產業中蓬勃發展，關鍵晶片的製造廠－輝達，以及其臺裔美籍的創辦者－黃仁勳，在PTT論壇中獲得廣大討論。</a:t>
            </a:r>
            <a:endParaRPr b="1" sz="1400">
              <a:solidFill>
                <a:srgbClr val="325D7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79"/>
              </a:buClr>
              <a:buSzPts val="1400"/>
              <a:buFont typeface="Microsoft JhengHei"/>
              <a:buAutoNum type="arabicPeriod"/>
            </a:pPr>
            <a:r>
              <a:rPr b="1" lang="en" sz="1400">
                <a:solidFill>
                  <a:srgbClr val="325D7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主題模型分析:</a:t>
            </a:r>
            <a:br>
              <a:rPr b="1" lang="en" sz="1400">
                <a:solidFill>
                  <a:srgbClr val="325D7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400">
                <a:solidFill>
                  <a:srgbClr val="325D7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nvidia產品／技術應用、技術開發與黃仁勳至台大演講三大面。</a:t>
            </a:r>
            <a:br>
              <a:rPr b="1" lang="en" sz="1400">
                <a:solidFill>
                  <a:srgbClr val="325D7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b="1" lang="en" sz="1400">
                <a:solidFill>
                  <a:srgbClr val="325D7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細究各主題關鍵字發現雖每個主題有「晶片」、「AI」、「輝達」、「市場」等字詞重疊，但仍可輕易判讀出模型生成的差異之處。另外，LDA模型結果的主題連貫性（PMI）為 -0.304，混淆度為74.59，也顯示此模型結果能顯著區分留言內容與其指向的議題。</a:t>
            </a:r>
            <a:endParaRPr b="1" sz="1400">
              <a:solidFill>
                <a:srgbClr val="325D7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5D79"/>
              </a:buClr>
              <a:buSzPts val="1400"/>
              <a:buFont typeface="Microsoft JhengHei"/>
              <a:buAutoNum type="arabicPeriod"/>
            </a:pPr>
            <a:r>
              <a:rPr b="1" lang="en" sz="1400">
                <a:solidFill>
                  <a:srgbClr val="325D7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視覺化分析:</a:t>
            </a:r>
            <a:endParaRPr b="1" sz="1400">
              <a:solidFill>
                <a:srgbClr val="325D7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25D79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透過視覺化結果能夠比數據更清楚的擷取到重點，以文字雲可以看出詞頻及相關性、以社會網路圖可以看出討論度高的文章及留言者互動的狀態。</a:t>
            </a:r>
            <a:endParaRPr b="1" sz="1400">
              <a:solidFill>
                <a:srgbClr val="325D79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Microsoft JhengHei"/>
                <a:ea typeface="Microsoft JhengHei"/>
                <a:cs typeface="Microsoft JhengHei"/>
                <a:sym typeface="Microsoft JhengHei"/>
              </a:rPr>
              <a:t>『 </a:t>
            </a:r>
            <a:r>
              <a:rPr b="1" lang="en" sz="1500">
                <a:latin typeface="Microsoft JhengHei"/>
                <a:ea typeface="Microsoft JhengHei"/>
                <a:cs typeface="Microsoft JhengHei"/>
                <a:sym typeface="Microsoft JhengHei"/>
              </a:rPr>
              <a:t>本組最後認為根據黃仁勳近期旋風來台，也造成的許多轟動，不只除了AI科技相關的討論，如晶片、gpu等等，還有關台大的畢業演講、逛夜市等的時事，另外還有衍生許多有關台積電設廠、輝達聯手台積電...等事件都引起熱烈討論。 』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59" name="Google Shape;359;p56"/>
          <p:cNvSpPr txBox="1"/>
          <p:nvPr>
            <p:ph type="title"/>
          </p:nvPr>
        </p:nvSpPr>
        <p:spPr>
          <a:xfrm>
            <a:off x="1874520" y="283464"/>
            <a:ext cx="39102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結論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/>
        </p:nvSpPr>
        <p:spPr>
          <a:xfrm>
            <a:off x="1518975" y="2010275"/>
            <a:ext cx="58356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</a:pPr>
            <a:r>
              <a:rPr lang="en" sz="19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影片連結:</a:t>
            </a:r>
            <a:r>
              <a:rPr lang="en" sz="1900" u="sng">
                <a:solidFill>
                  <a:schemeClr val="hlink"/>
                </a:solidFill>
                <a:latin typeface="Electrolize"/>
                <a:ea typeface="Electrolize"/>
                <a:cs typeface="Electrolize"/>
                <a:sym typeface="Electrolize"/>
                <a:hlinkClick r:id="rId3"/>
              </a:rPr>
              <a:t>https://www.youtube.com/watch?v=WZlicVNKBFY</a:t>
            </a:r>
            <a:endParaRPr b="0" i="0" sz="1900" u="none" cap="none" strike="noStrike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/>
        </p:nvSpPr>
        <p:spPr>
          <a:xfrm>
            <a:off x="2717850" y="2070450"/>
            <a:ext cx="37083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</a:pPr>
            <a:r>
              <a:rPr b="0" i="0" lang="en" sz="6400" u="none" cap="none" strike="noStrik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THANKS!</a:t>
            </a:r>
            <a:endParaRPr b="0" i="0" sz="6400" u="none" cap="none" strike="noStrike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816849" y="3000939"/>
            <a:ext cx="436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動機與目標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2" name="Google Shape;222;p37"/>
          <p:cNvSpPr txBox="1"/>
          <p:nvPr>
            <p:ph idx="2" type="title"/>
          </p:nvPr>
        </p:nvSpPr>
        <p:spPr>
          <a:xfrm>
            <a:off x="3816849" y="1683214"/>
            <a:ext cx="43602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 rotWithShape="1">
          <a:blip r:embed="rId3">
            <a:alphaModFix/>
          </a:blip>
          <a:srcRect b="0" l="14335" r="14341" t="0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402450" y="1006900"/>
            <a:ext cx="86496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048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2023年全球AI產業爆發性的百花齊放，自然語言模型ChatGPT、AI繪圖等被廣為使用，食衣住行育樂各個產業也紛紛投入AI應用之中，物聯網產業的發展重心也從硬體轉移至軟硬整合的系統與應用服務，對於大量計算、高效能的晶片的需求倍增。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3048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3048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2023年5月30開始的台北國際電腦展（COMPUTEX），作為一年一度科技產業盛事，除了國內外大廠比拚最新技術，今年另一大矚目焦點，人工智慧教父、輝達(Nvidia)執行長黃仁勳也親自來台演講，掀起一波AI狂潮，並帶動近期台股走高，電子股又再度成為盤面重心。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3048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3048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故本組希望透過主題模型將相關文本提取出主題關鍵字，除了了解大家對於輝達或AI等關鍵字的看法，並透過社會網路圖來探討網民對於相關關鍵字的留言走向。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9" name="Google Shape;229;p38"/>
          <p:cNvSpPr txBox="1"/>
          <p:nvPr>
            <p:ph type="title"/>
          </p:nvPr>
        </p:nvSpPr>
        <p:spPr>
          <a:xfrm>
            <a:off x="1637734" y="235850"/>
            <a:ext cx="39102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主題選定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1637733" y="616850"/>
            <a:ext cx="7675599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Tarflow 工作流程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https://lh6.googleusercontent.com/ck1m_Ach5fghm6FZp4L4R_E_pBrgKfXFa2-jj8ZY41ySA2Wrz9-c336nWFqylZRqKnrfsGZ16ZeSeQ3i1f-4BrgACNXngiE2Aw6arUpRt--biqV1dpMPiOu_CcSu1UZCmXX2wv4XA218VA4uUmegZ9wthXddLIxQ" id="235" name="Google Shape;23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734" y="1397415"/>
            <a:ext cx="6851510" cy="3129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idx="2" type="title"/>
          </p:nvPr>
        </p:nvSpPr>
        <p:spPr>
          <a:xfrm>
            <a:off x="2439200" y="2268275"/>
            <a:ext cx="25716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資料蒐集</a:t>
            </a:r>
            <a:endParaRPr/>
          </a:p>
        </p:txBody>
      </p:sp>
      <p:sp>
        <p:nvSpPr>
          <p:cNvPr id="241" name="Google Shape;241;p40"/>
          <p:cNvSpPr txBox="1"/>
          <p:nvPr>
            <p:ph type="title"/>
          </p:nvPr>
        </p:nvSpPr>
        <p:spPr>
          <a:xfrm flipH="1">
            <a:off x="715100" y="1999775"/>
            <a:ext cx="17241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750" y="831549"/>
            <a:ext cx="3566276" cy="35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1513557" y="1418834"/>
            <a:ext cx="6704755" cy="3232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抓取資料區間：2023年1月1日~2023年6月5日，共639筆。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目的：獲取分析標的。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資料抓取標的：PTT金融業、外匯、保險、貸款、期權、軟體工作、股票、科技工作和八卦板，共9個。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搜尋關鍵字：黃仁勳、NVIDIA和輝達。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排除關鍵字：無。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留言萃取：抓取每筆文章底下之留言，共取得28,332筆留言，平均每篇53.26文章有留言</a:t>
            </a:r>
            <a:endParaRPr/>
          </a:p>
        </p:txBody>
      </p:sp>
      <p:sp>
        <p:nvSpPr>
          <p:cNvPr id="248" name="Google Shape;248;p41"/>
          <p:cNvSpPr txBox="1"/>
          <p:nvPr>
            <p:ph type="title"/>
          </p:nvPr>
        </p:nvSpPr>
        <p:spPr>
          <a:xfrm>
            <a:off x="1637734" y="616850"/>
            <a:ext cx="6366088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資料前處理-爬蟲&amp;留言萃取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1513557" y="1418834"/>
            <a:ext cx="6704755" cy="235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目的：將特殊符號或特定字串替換，以利後續分析。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替換字串設定：去除標點符號、特殊字元及超連結，共6種符號變化需替換為空白，並將產品名稱格式統一</a:t>
            </a:r>
            <a:endParaRPr/>
          </a:p>
        </p:txBody>
      </p:sp>
      <p:sp>
        <p:nvSpPr>
          <p:cNvPr id="254" name="Google Shape;254;p42"/>
          <p:cNvSpPr txBox="1"/>
          <p:nvPr>
            <p:ph type="title"/>
          </p:nvPr>
        </p:nvSpPr>
        <p:spPr>
          <a:xfrm>
            <a:off x="1637733" y="616850"/>
            <a:ext cx="6320933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資料前處理-替代文字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1513557" y="1418834"/>
            <a:ext cx="6704755" cy="235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目的：將句子進一步切割成適當詞語，以利後續分析。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Microsoft JhengHei"/>
                <a:ea typeface="Microsoft JhengHei"/>
                <a:cs typeface="Microsoft JhengHei"/>
                <a:sym typeface="Microsoft JhengHei"/>
              </a:rPr>
              <a:t>定義詞彙：將具相關性詞語進行權重設定…等10個詞彙。</a:t>
            </a:r>
            <a:endParaRPr/>
          </a:p>
        </p:txBody>
      </p:sp>
      <p:sp>
        <p:nvSpPr>
          <p:cNvPr id="260" name="Google Shape;260;p43"/>
          <p:cNvSpPr txBox="1"/>
          <p:nvPr>
            <p:ph type="title"/>
          </p:nvPr>
        </p:nvSpPr>
        <p:spPr>
          <a:xfrm>
            <a:off x="1637733" y="616850"/>
            <a:ext cx="6320933" cy="7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>
                <a:latin typeface="Microsoft JhengHei"/>
                <a:ea typeface="Microsoft JhengHei"/>
                <a:cs typeface="Microsoft JhengHei"/>
                <a:sym typeface="Microsoft JhengHei"/>
              </a:rPr>
              <a:t>資料前處理-中文斷詞</a:t>
            </a:r>
            <a:endParaRPr sz="3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134" y="2596992"/>
            <a:ext cx="6913599" cy="17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