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4"/>
      <p:bold r:id="rId25"/>
    </p:embeddedFont>
    <p:embeddedFont>
      <p:font typeface="Barlow" pitchFamily="2" charset="0"/>
      <p:regular r:id="rId26"/>
      <p:bold r:id="rId27"/>
      <p:italic r:id="rId28"/>
      <p:boldItalic r:id="rId29"/>
    </p:embeddedFont>
    <p:embeddedFont>
      <p:font typeface="Barlow Light" panose="020F0302020204030204" pitchFamily="34" charset="0"/>
      <p:regular r:id="rId30"/>
      <p:bold r:id="rId31"/>
      <p:italic r:id="rId32"/>
      <p:boldItalic r:id="rId33"/>
    </p:embeddedFont>
    <p:embeddedFont>
      <p:font typeface="Barlow SemiBold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9a08ff1d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9a08ff1d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a5206e26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a5206e26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a5206e26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a5206e26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a5206e26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a5206e26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a5206e26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a5206e26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a5206e26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a5206e26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a5206e26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0a5206e26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a5206e2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a5206e26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1F46"/>
                </a:solidFill>
                <a:latin typeface="Barlow Light"/>
                <a:ea typeface="Barlow Light"/>
                <a:cs typeface="Barlow Light"/>
                <a:sym typeface="Barlow Light"/>
              </a:rPr>
              <a:t>洞察消費者的意見、反饋和投訴有助於企業了解產品或服務的優勢和改進的需求。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a5206e26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a5206e26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1F46"/>
                </a:solidFill>
                <a:latin typeface="Barlow Light"/>
                <a:ea typeface="Barlow Light"/>
                <a:cs typeface="Barlow Light"/>
                <a:sym typeface="Barlow Light"/>
              </a:rPr>
              <a:t>揭示消費者對於不同品牌的知識水平、品牌形象和聲譽的看法。這可以幫助企業了解其品牌在市場中的地位，並根據需要進行品牌管理和塑造。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a5206e26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0a5206e26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1F46"/>
                </a:solidFill>
                <a:latin typeface="Barlow Light"/>
                <a:ea typeface="Barlow Light"/>
                <a:cs typeface="Barlow Light"/>
                <a:sym typeface="Barlow Light"/>
              </a:rPr>
              <a:t>洞察消費者的意見、反饋和投訴有助於企業了解產品或服務的優勢和改進的需求。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a5206e26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a5206e26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1F46"/>
                </a:solidFill>
                <a:latin typeface="Barlow Light"/>
                <a:ea typeface="Barlow Light"/>
                <a:cs typeface="Barlow Light"/>
                <a:sym typeface="Barlow Light"/>
              </a:rPr>
              <a:t>此外，在Gephi繪製的主題回覆關係圖中，帳號「miocake」的發文有高回應率。這篇文章涉及消費者購買保養品的消費爭議，引起了眾多人的共鳴。因此，企業應在員工培訓時注意這種情況可能對品牌形象帶來負面影響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9a08ff1de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9a08ff1de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0a5206e26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0a5206e26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6c81f7742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6c81f7742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001F46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1F46"/>
                </a:solidFill>
                <a:latin typeface="Barlow Light"/>
                <a:ea typeface="Barlow Light"/>
                <a:cs typeface="Barlow Light"/>
                <a:sym typeface="Barlow Light"/>
              </a:rPr>
              <a:t>透過本學期的學習，我們利用黃三益教授lab提供的文字分析平臺，可以將提取資料變得簡單，同時利用開源的gaphi軟體畫出更漂亮豐富的分析圖，使得結果的呈現更加立體，也幫助我們在有興趣的議題及產業，挖掘更多的機會，創造更多的可能。</a:t>
            </a:r>
            <a:endParaRPr sz="1500">
              <a:solidFill>
                <a:srgbClr val="001F46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1F46"/>
                </a:solidFill>
                <a:latin typeface="Barlow Light"/>
                <a:ea typeface="Barlow Light"/>
                <a:cs typeface="Barlow Light"/>
                <a:sym typeface="Barlow Light"/>
              </a:rPr>
              <a:t>最後非常感謝黃三益教授以及諸位助教一個學期的帶領跟指導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001F46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1F46"/>
                </a:solidFill>
                <a:latin typeface="Barlow Light"/>
                <a:ea typeface="Barlow Light"/>
                <a:cs typeface="Barlow Light"/>
                <a:sym typeface="Barlow Light"/>
              </a:rPr>
              <a:t>透過本學期的學習，我們利用黃三益教授lab提供的文字分析平臺，可以將提取資料變得簡單，同時利用開源的gaphi軟體畫出更漂亮豐富的分析圖，使得結果的呈現更加立體，也幫助我們在有興趣的議題及產業，挖掘更多的機會，創造更多的可能。</a:t>
            </a:r>
            <a:endParaRPr sz="1500">
              <a:solidFill>
                <a:srgbClr val="001F46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1F46"/>
                </a:solidFill>
                <a:latin typeface="Barlow Light"/>
                <a:ea typeface="Barlow Light"/>
                <a:cs typeface="Barlow Light"/>
                <a:sym typeface="Barlow Light"/>
              </a:rPr>
              <a:t>最後非常感謝黃教授以及諸位助教一個學期的帶領跟指導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a18ffec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a18ffec5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6c81f774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6c81f774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ce2fd284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bce2fd284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a5206e26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a5206e26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a5206e2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a5206e2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a5206e26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a5206e26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a5206e2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a5206e2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  <a:alpha val="46370"/>
                </a:srgbClr>
              </a:gs>
              <a:gs pos="50000">
                <a:srgbClr val="FFFFFF">
                  <a:alpha val="0"/>
                  <a:alpha val="46370"/>
                </a:srgbClr>
              </a:gs>
              <a:gs pos="100000">
                <a:schemeClr val="lt1">
                  <a:alpha val="4637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341403" y="3124853"/>
            <a:ext cx="8801751" cy="2018725"/>
            <a:chOff x="-4395163" y="751996"/>
            <a:chExt cx="13539073" cy="3105254"/>
          </a:xfrm>
        </p:grpSpPr>
        <p:sp>
          <p:nvSpPr>
            <p:cNvPr id="12" name="Google Shape;12;p2"/>
            <p:cNvSpPr/>
            <p:nvPr/>
          </p:nvSpPr>
          <p:spPr>
            <a:xfrm>
              <a:off x="5833150" y="752100"/>
              <a:ext cx="743025" cy="3102950"/>
            </a:xfrm>
            <a:custGeom>
              <a:avLst/>
              <a:gdLst/>
              <a:ahLst/>
              <a:cxnLst/>
              <a:rect l="l" t="t" r="r" b="b"/>
              <a:pathLst>
                <a:path w="29721" h="124118" extrusionOk="0">
                  <a:moveTo>
                    <a:pt x="29559" y="0"/>
                  </a:moveTo>
                  <a:lnTo>
                    <a:pt x="0" y="21343"/>
                  </a:lnTo>
                  <a:lnTo>
                    <a:pt x="0" y="124118"/>
                  </a:lnTo>
                  <a:lnTo>
                    <a:pt x="29721" y="102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6572309" y="752088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395163" y="1285649"/>
              <a:ext cx="10228800" cy="2571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33500" y="751996"/>
              <a:ext cx="738775" cy="745525"/>
            </a:xfrm>
            <a:custGeom>
              <a:avLst/>
              <a:gdLst/>
              <a:ahLst/>
              <a:cxnLst/>
              <a:rect l="l" t="t" r="r" b="b"/>
              <a:pathLst>
                <a:path w="29551" h="29821" extrusionOk="0">
                  <a:moveTo>
                    <a:pt x="29397" y="0"/>
                  </a:moveTo>
                  <a:lnTo>
                    <a:pt x="64" y="21385"/>
                  </a:lnTo>
                  <a:lnTo>
                    <a:pt x="0" y="29821"/>
                  </a:lnTo>
                  <a:lnTo>
                    <a:pt x="29551" y="8625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6572284" y="752119"/>
              <a:ext cx="2571600" cy="2115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395163" y="1285742"/>
              <a:ext cx="10228800" cy="2118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14975" y="3124850"/>
            <a:ext cx="6058800" cy="153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34" name="Google Shape;134;p11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1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37" name="Google Shape;137;p11"/>
          <p:cNvGrpSpPr/>
          <p:nvPr/>
        </p:nvGrpSpPr>
        <p:grpSpPr>
          <a:xfrm rot="10800000">
            <a:off x="125800" y="4"/>
            <a:ext cx="9018200" cy="468805"/>
            <a:chOff x="8" y="4674804"/>
            <a:chExt cx="9018200" cy="468805"/>
          </a:xfrm>
        </p:grpSpPr>
        <p:sp>
          <p:nvSpPr>
            <p:cNvPr id="138" name="Google Shape;138;p11"/>
            <p:cNvSpPr/>
            <p:nvPr/>
          </p:nvSpPr>
          <p:spPr>
            <a:xfrm rot="10800000">
              <a:off x="8" y="4766509"/>
              <a:ext cx="377100" cy="377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rot="10800000">
              <a:off x="375687" y="4674804"/>
              <a:ext cx="258249" cy="468685"/>
            </a:xfrm>
            <a:custGeom>
              <a:avLst/>
              <a:gdLst/>
              <a:ahLst/>
              <a:cxnLst/>
              <a:rect l="l" t="t" r="r" b="b"/>
              <a:pathLst>
                <a:path w="23660" h="52411" extrusionOk="0">
                  <a:moveTo>
                    <a:pt x="23655" y="0"/>
                  </a:moveTo>
                  <a:lnTo>
                    <a:pt x="0" y="15445"/>
                  </a:lnTo>
                  <a:lnTo>
                    <a:pt x="14" y="52411"/>
                  </a:lnTo>
                  <a:lnTo>
                    <a:pt x="23660" y="421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0" name="Google Shape;140;p11"/>
            <p:cNvSpPr/>
            <p:nvPr/>
          </p:nvSpPr>
          <p:spPr>
            <a:xfrm rot="10800000">
              <a:off x="633808" y="4674838"/>
              <a:ext cx="8384400" cy="331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ribbon">
  <p:cSld name="BLANK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2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43" name="Google Shape;143;p12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2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46" name="Google Shape;146;p12"/>
          <p:cNvGrpSpPr/>
          <p:nvPr/>
        </p:nvGrpSpPr>
        <p:grpSpPr>
          <a:xfrm rot="10800000">
            <a:off x="0" y="-47"/>
            <a:ext cx="9144000" cy="5157522"/>
            <a:chOff x="8" y="-13862"/>
            <a:chExt cx="9144000" cy="5157522"/>
          </a:xfrm>
        </p:grpSpPr>
        <p:sp>
          <p:nvSpPr>
            <p:cNvPr id="147" name="Google Shape;147;p12"/>
            <p:cNvSpPr/>
            <p:nvPr/>
          </p:nvSpPr>
          <p:spPr>
            <a:xfrm rot="10800000">
              <a:off x="8" y="160"/>
              <a:ext cx="377100" cy="514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366508" y="-13862"/>
              <a:ext cx="267425" cy="5157350"/>
            </a:xfrm>
            <a:custGeom>
              <a:avLst/>
              <a:gdLst/>
              <a:ahLst/>
              <a:cxnLst/>
              <a:rect l="l" t="t" r="r" b="b"/>
              <a:pathLst>
                <a:path w="10697" h="206294" extrusionOk="0">
                  <a:moveTo>
                    <a:pt x="369" y="206294"/>
                  </a:moveTo>
                  <a:lnTo>
                    <a:pt x="10697" y="190844"/>
                  </a:lnTo>
                  <a:lnTo>
                    <a:pt x="10623" y="15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9" name="Google Shape;149;p12"/>
            <p:cNvSpPr/>
            <p:nvPr/>
          </p:nvSpPr>
          <p:spPr>
            <a:xfrm rot="10800000">
              <a:off x="633908" y="382913"/>
              <a:ext cx="8510100" cy="4376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6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81000" y="752088"/>
            <a:ext cx="8762909" cy="3105763"/>
            <a:chOff x="381000" y="752088"/>
            <a:chExt cx="8762909" cy="3105763"/>
          </a:xfrm>
        </p:grpSpPr>
        <p:sp>
          <p:nvSpPr>
            <p:cNvPr id="21" name="Google Shape;21;p3"/>
            <p:cNvSpPr/>
            <p:nvPr/>
          </p:nvSpPr>
          <p:spPr>
            <a:xfrm>
              <a:off x="5833150" y="752100"/>
              <a:ext cx="743025" cy="3102950"/>
            </a:xfrm>
            <a:custGeom>
              <a:avLst/>
              <a:gdLst/>
              <a:ahLst/>
              <a:cxnLst/>
              <a:rect l="l" t="t" r="r" b="b"/>
              <a:pathLst>
                <a:path w="29721" h="124118" extrusionOk="0">
                  <a:moveTo>
                    <a:pt x="29559" y="0"/>
                  </a:moveTo>
                  <a:lnTo>
                    <a:pt x="0" y="21343"/>
                  </a:lnTo>
                  <a:lnTo>
                    <a:pt x="0" y="124118"/>
                  </a:lnTo>
                  <a:lnTo>
                    <a:pt x="29721" y="102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2" name="Google Shape;22;p3"/>
            <p:cNvSpPr/>
            <p:nvPr/>
          </p:nvSpPr>
          <p:spPr>
            <a:xfrm>
              <a:off x="6572309" y="752088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81000" y="1285650"/>
              <a:ext cx="5452500" cy="2571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833500" y="3112325"/>
              <a:ext cx="738775" cy="745525"/>
            </a:xfrm>
            <a:custGeom>
              <a:avLst/>
              <a:gdLst/>
              <a:ahLst/>
              <a:cxnLst/>
              <a:rect l="l" t="t" r="r" b="b"/>
              <a:pathLst>
                <a:path w="29551" h="29821" extrusionOk="0">
                  <a:moveTo>
                    <a:pt x="29397" y="0"/>
                  </a:moveTo>
                  <a:lnTo>
                    <a:pt x="64" y="21385"/>
                  </a:lnTo>
                  <a:lnTo>
                    <a:pt x="0" y="29821"/>
                  </a:lnTo>
                  <a:lnTo>
                    <a:pt x="29551" y="8625"/>
                  </a:lnTo>
                  <a:close/>
                </a:path>
              </a:pathLst>
            </a:custGeom>
            <a:solidFill>
              <a:srgbClr val="001F46">
                <a:alpha val="20110"/>
              </a:srgbClr>
            </a:solidFill>
            <a:ln>
              <a:noFill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6572284" y="3112333"/>
              <a:ext cx="2571600" cy="2115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81000" y="3645900"/>
              <a:ext cx="5452500" cy="2118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614975" y="2026650"/>
            <a:ext cx="4969500" cy="56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614975" y="2611075"/>
            <a:ext cx="49695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381000" y="380950"/>
            <a:ext cx="8762909" cy="4384250"/>
            <a:chOff x="381000" y="380950"/>
            <a:chExt cx="8762909" cy="4384250"/>
          </a:xfrm>
        </p:grpSpPr>
        <p:sp>
          <p:nvSpPr>
            <p:cNvPr id="31" name="Google Shape;31;p4"/>
            <p:cNvSpPr/>
            <p:nvPr/>
          </p:nvSpPr>
          <p:spPr>
            <a:xfrm>
              <a:off x="5829300" y="380950"/>
              <a:ext cx="746875" cy="4382725"/>
            </a:xfrm>
            <a:custGeom>
              <a:avLst/>
              <a:gdLst/>
              <a:ahLst/>
              <a:cxnLst/>
              <a:rect l="l" t="t" r="r" b="b"/>
              <a:pathLst>
                <a:path w="29875" h="175309" extrusionOk="0">
                  <a:moveTo>
                    <a:pt x="29713" y="25517"/>
                  </a:moveTo>
                  <a:lnTo>
                    <a:pt x="0" y="0"/>
                  </a:lnTo>
                  <a:lnTo>
                    <a:pt x="100" y="175309"/>
                  </a:lnTo>
                  <a:lnTo>
                    <a:pt x="29875" y="1283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2" name="Google Shape;32;p4"/>
            <p:cNvSpPr/>
            <p:nvPr/>
          </p:nvSpPr>
          <p:spPr>
            <a:xfrm>
              <a:off x="5830600" y="3379100"/>
              <a:ext cx="741675" cy="1384575"/>
            </a:xfrm>
            <a:custGeom>
              <a:avLst/>
              <a:gdLst/>
              <a:ahLst/>
              <a:cxnLst/>
              <a:rect l="l" t="t" r="r" b="b"/>
              <a:pathLst>
                <a:path w="29667" h="55383" extrusionOk="0">
                  <a:moveTo>
                    <a:pt x="29513" y="0"/>
                  </a:moveTo>
                  <a:lnTo>
                    <a:pt x="0" y="46895"/>
                  </a:lnTo>
                  <a:lnTo>
                    <a:pt x="0" y="55383"/>
                  </a:lnTo>
                  <a:lnTo>
                    <a:pt x="29667" y="8625"/>
                  </a:lnTo>
                  <a:close/>
                </a:path>
              </a:pathLst>
            </a:custGeom>
            <a:solidFill>
              <a:srgbClr val="001F46">
                <a:alpha val="20110"/>
              </a:srgbClr>
            </a:solidFill>
            <a:ln>
              <a:noFill/>
            </a:ln>
          </p:spPr>
        </p:sp>
        <p:sp>
          <p:nvSpPr>
            <p:cNvPr id="33" name="Google Shape;33;p4"/>
            <p:cNvSpPr/>
            <p:nvPr/>
          </p:nvSpPr>
          <p:spPr>
            <a:xfrm rot="10800000">
              <a:off x="6572309" y="1017613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381000" y="381000"/>
              <a:ext cx="5452500" cy="4384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572284" y="3377858"/>
              <a:ext cx="2571600" cy="2115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81000" y="4550600"/>
              <a:ext cx="5452500" cy="2118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38" name="Google Shape;38;p4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1105629" y="1039525"/>
            <a:ext cx="4055100" cy="29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▸"/>
              <a:defRPr sz="3000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▹"/>
              <a:defRPr sz="3000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/>
          <p:nvPr/>
        </p:nvSpPr>
        <p:spPr>
          <a:xfrm>
            <a:off x="723450" y="720725"/>
            <a:ext cx="38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“</a:t>
            </a:r>
            <a:endParaRPr sz="9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45" name="Google Shape;45;p5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48" name="Google Shape;48;p5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52411" extrusionOk="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50" name="Google Shape;50;p5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avLst/>
                <a:gdLst/>
                <a:ahLst/>
                <a:cxnLst/>
                <a:rect l="l" t="t" r="r" b="b"/>
                <a:pathLst>
                  <a:path w="28792" h="23019" extrusionOk="0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54" name="Google Shape;54;p5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61" name="Google Shape;61;p6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3613200" cy="91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14975" y="1476575"/>
            <a:ext cx="36132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 rot="10800000">
            <a:off x="4572000" y="-47"/>
            <a:ext cx="4572000" cy="5157522"/>
            <a:chOff x="8" y="-13862"/>
            <a:chExt cx="4572000" cy="5157522"/>
          </a:xfrm>
        </p:grpSpPr>
        <p:sp>
          <p:nvSpPr>
            <p:cNvPr id="67" name="Google Shape;67;p6"/>
            <p:cNvSpPr/>
            <p:nvPr/>
          </p:nvSpPr>
          <p:spPr>
            <a:xfrm rot="10800000">
              <a:off x="8" y="160"/>
              <a:ext cx="377100" cy="514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66508" y="-13862"/>
              <a:ext cx="267425" cy="5157350"/>
            </a:xfrm>
            <a:custGeom>
              <a:avLst/>
              <a:gdLst/>
              <a:ahLst/>
              <a:cxnLst/>
              <a:rect l="l" t="t" r="r" b="b"/>
              <a:pathLst>
                <a:path w="10697" h="206294" extrusionOk="0">
                  <a:moveTo>
                    <a:pt x="369" y="206294"/>
                  </a:moveTo>
                  <a:lnTo>
                    <a:pt x="10697" y="190844"/>
                  </a:lnTo>
                  <a:lnTo>
                    <a:pt x="10623" y="15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" name="Google Shape;69;p6"/>
            <p:cNvSpPr/>
            <p:nvPr/>
          </p:nvSpPr>
          <p:spPr>
            <a:xfrm rot="10800000">
              <a:off x="633908" y="382913"/>
              <a:ext cx="3938100" cy="4376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72" name="Google Shape;72;p7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52411" extrusionOk="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77" name="Google Shape;77;p7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7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80" name="Google Shape;80;p7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avLst/>
                <a:gdLst/>
                <a:ahLst/>
                <a:cxnLst/>
                <a:rect l="l" t="t" r="r" b="b"/>
                <a:pathLst>
                  <a:path w="28792" h="23019" extrusionOk="0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81" name="Google Shape;81;p7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604000" y="1705175"/>
            <a:ext cx="3185400" cy="27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▸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▹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2"/>
          </p:nvPr>
        </p:nvSpPr>
        <p:spPr>
          <a:xfrm>
            <a:off x="4187378" y="1705175"/>
            <a:ext cx="3185400" cy="27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▸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▹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8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89" name="Google Shape;89;p8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92" name="Google Shape;92;p8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93" name="Google Shape;93;p8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52411" extrusionOk="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94" name="Google Shape;94;p8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8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97" name="Google Shape;97;p8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avLst/>
                <a:gdLst/>
                <a:ahLst/>
                <a:cxnLst/>
                <a:rect l="l" t="t" r="r" b="b"/>
                <a:pathLst>
                  <a:path w="28792" h="23019" extrusionOk="0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98" name="Google Shape;98;p8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614975" y="1705175"/>
            <a:ext cx="2088600" cy="27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2"/>
          </p:nvPr>
        </p:nvSpPr>
        <p:spPr>
          <a:xfrm>
            <a:off x="2949570" y="1705175"/>
            <a:ext cx="2088600" cy="27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3"/>
          </p:nvPr>
        </p:nvSpPr>
        <p:spPr>
          <a:xfrm>
            <a:off x="5284165" y="1705175"/>
            <a:ext cx="2088600" cy="27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9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07" name="Google Shape;107;p9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9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110" name="Google Shape;110;p9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111" name="Google Shape;111;p9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52411" extrusionOk="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" name="Google Shape;112;p9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9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avLst/>
                <a:gdLst/>
                <a:ahLst/>
                <a:cxnLst/>
                <a:rect l="l" t="t" r="r" b="b"/>
                <a:pathLst>
                  <a:path w="28792" h="23019" extrusionOk="0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116" name="Google Shape;116;p9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 rot="10800000">
            <a:off x="7365397" y="75"/>
            <a:ext cx="724800" cy="1055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0"/>
          <p:cNvGrpSpPr/>
          <p:nvPr/>
        </p:nvGrpSpPr>
        <p:grpSpPr>
          <a:xfrm>
            <a:off x="8" y="4674804"/>
            <a:ext cx="8088217" cy="468805"/>
            <a:chOff x="8" y="4674804"/>
            <a:chExt cx="8088217" cy="468805"/>
          </a:xfrm>
        </p:grpSpPr>
        <p:sp>
          <p:nvSpPr>
            <p:cNvPr id="123" name="Google Shape;123;p10"/>
            <p:cNvSpPr/>
            <p:nvPr/>
          </p:nvSpPr>
          <p:spPr>
            <a:xfrm>
              <a:off x="8" y="4766509"/>
              <a:ext cx="377100" cy="3771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 rot="10800000">
              <a:off x="375687" y="4674804"/>
              <a:ext cx="258249" cy="468685"/>
            </a:xfrm>
            <a:custGeom>
              <a:avLst/>
              <a:gdLst/>
              <a:ahLst/>
              <a:cxnLst/>
              <a:rect l="l" t="t" r="r" b="b"/>
              <a:pathLst>
                <a:path w="23660" h="52411" extrusionOk="0">
                  <a:moveTo>
                    <a:pt x="23655" y="0"/>
                  </a:moveTo>
                  <a:lnTo>
                    <a:pt x="0" y="15445"/>
                  </a:lnTo>
                  <a:lnTo>
                    <a:pt x="14" y="52411"/>
                  </a:lnTo>
                  <a:lnTo>
                    <a:pt x="23660" y="4217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25" name="Google Shape;125;p10"/>
            <p:cNvSpPr/>
            <p:nvPr/>
          </p:nvSpPr>
          <p:spPr>
            <a:xfrm rot="10800000">
              <a:off x="633825" y="4674850"/>
              <a:ext cx="7454400" cy="3312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73000">
                  <a:schemeClr val="accent6"/>
                </a:gs>
                <a:gs pos="100000">
                  <a:srgbClr val="C3CFD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0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27" name="Google Shape;127;p10"/>
          <p:cNvGrpSpPr/>
          <p:nvPr/>
        </p:nvGrpSpPr>
        <p:grpSpPr>
          <a:xfrm>
            <a:off x="8090200" y="0"/>
            <a:ext cx="1053910" cy="1053917"/>
            <a:chOff x="8090200" y="0"/>
            <a:chExt cx="1053910" cy="1053917"/>
          </a:xfrm>
        </p:grpSpPr>
        <p:sp>
          <p:nvSpPr>
            <p:cNvPr id="128" name="Google Shape;128;p10"/>
            <p:cNvSpPr/>
            <p:nvPr/>
          </p:nvSpPr>
          <p:spPr>
            <a:xfrm>
              <a:off x="8090211" y="0"/>
              <a:ext cx="1053900" cy="1053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090200" y="967217"/>
              <a:ext cx="1053900" cy="867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0"/>
          <p:cNvSpPr txBox="1">
            <a:spLocks noGrp="1"/>
          </p:cNvSpPr>
          <p:nvPr>
            <p:ph type="body" idx="1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7366400" y="0"/>
            <a:ext cx="723250" cy="1051175"/>
          </a:xfrm>
          <a:custGeom>
            <a:avLst/>
            <a:gdLst/>
            <a:ahLst/>
            <a:cxnLst/>
            <a:rect l="l" t="t" r="r" b="b"/>
            <a:pathLst>
              <a:path w="28930" h="42047" extrusionOk="0">
                <a:moveTo>
                  <a:pt x="0" y="0"/>
                </a:moveTo>
                <a:lnTo>
                  <a:pt x="28930" y="42047"/>
                </a:lnTo>
                <a:lnTo>
                  <a:pt x="28930" y="38739"/>
                </a:lnTo>
                <a:lnTo>
                  <a:pt x="2908" y="74"/>
                </a:lnTo>
                <a:close/>
              </a:path>
            </a:pathLst>
          </a:custGeom>
          <a:solidFill>
            <a:srgbClr val="001F46">
              <a:alpha val="2011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0" y="4762400"/>
            <a:ext cx="381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algn="ctr" rtl="0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mOoWdrv3_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12.xml.rels><?xml version="1.0" encoding="UTF-8" standalone="yes" ?><Relationships xmlns="http://schemas.openxmlformats.org/package/2006/relationships"><Relationship Id="rId3" Target="../media/image11.jp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9.xml" Type="http://schemas.openxmlformats.org/officeDocument/2006/relationships/slideLayout"/><Relationship Id="rId4" Target="../media/image12.jpeg" Type="http://schemas.openxmlformats.org/officeDocument/2006/relationships/image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 ?><Relationships xmlns="http://schemas.openxmlformats.org/package/2006/relationships"><Relationship Id="rId3" Target="../media/image14.jpe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 ?><Relationships xmlns="http://schemas.openxmlformats.org/package/2006/relationships"><Relationship Id="rId3" Target="../media/image15.jpe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7.xml.rels><?xml version="1.0" encoding="UTF-8" standalone="yes" ?><Relationships xmlns="http://schemas.openxmlformats.org/package/2006/relationships"><Relationship Id="rId3" Target="../media/image16.jpeg" Type="http://schemas.openxmlformats.org/officeDocument/2006/relationships/image"/><Relationship Id="rId2" Target="../notesSlides/notesSlide17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8.xml.rels><?xml version="1.0" encoding="UTF-8" standalone="yes" ?><Relationships xmlns="http://schemas.openxmlformats.org/package/2006/relationships"><Relationship Id="rId3" Target="../media/image17.jpeg" Type="http://schemas.openxmlformats.org/officeDocument/2006/relationships/image"/><Relationship Id="rId2" Target="../notesSlides/notesSlide18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 ?><Relationships xmlns="http://schemas.openxmlformats.org/package/2006/relationships"><Relationship Id="rId3" Target="../media/image22.jpeg" Type="http://schemas.openxmlformats.org/officeDocument/2006/relationships/image"/><Relationship Id="rId2" Target="../notesSlides/notesSlide20.xml" Type="http://schemas.openxmlformats.org/officeDocument/2006/relationships/notesSlide"/><Relationship Id="rId1" Target="../slideLayouts/slideLayout4.xml" Type="http://schemas.openxmlformats.org/officeDocument/2006/relationships/slideLayout"/><Relationship Id="rId5" Target="../media/image24.jpe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mOoWdrv3_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ctrTitle"/>
          </p:nvPr>
        </p:nvSpPr>
        <p:spPr>
          <a:xfrm>
            <a:off x="334554" y="3124850"/>
            <a:ext cx="6581999" cy="153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化妝保養品之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PTT消費者洞察</a:t>
            </a:r>
            <a:endParaRPr sz="47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6304650" y="3124850"/>
            <a:ext cx="2186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20</a:t>
            </a:r>
            <a:endParaRPr sz="34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454400" y="3488325"/>
            <a:ext cx="1761162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</a:t>
            </a:r>
            <a:endParaRPr sz="1200" b="1" dirty="0">
              <a:solidFill>
                <a:schemeClr val="l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N104220025 姜翰良</a:t>
            </a:r>
            <a:endParaRPr sz="1200" b="1" dirty="0">
              <a:solidFill>
                <a:schemeClr val="l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N104220006 吳孟恬 </a:t>
            </a:r>
            <a:endParaRPr sz="1200" b="1" dirty="0">
              <a:solidFill>
                <a:schemeClr val="l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N104220012 寧家榮 </a:t>
            </a:r>
            <a:endParaRPr sz="1200" b="1" dirty="0">
              <a:solidFill>
                <a:schemeClr val="l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N104220019 許佳薇 </a:t>
            </a:r>
            <a:endParaRPr sz="1200" b="1" dirty="0">
              <a:solidFill>
                <a:schemeClr val="l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7454400" y="4656950"/>
            <a:ext cx="159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sna2023sPro_20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361825" y="4750425"/>
            <a:ext cx="42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https://youtu.be/NmOoWdrv3_k</a:t>
            </a:r>
            <a:r>
              <a:rPr lang="zh-TW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zh-TW"/>
              <a:t>點連結觀看影片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15505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6849375" y="1246925"/>
            <a:ext cx="2056800" cy="267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主題 </a:t>
            </a:r>
            <a:r>
              <a:rPr lang="zh-TW" sz="1800">
                <a:solidFill>
                  <a:srgbClr val="980000"/>
                </a:solidFill>
              </a:rPr>
              <a:t>4 </a:t>
            </a:r>
            <a:r>
              <a:rPr lang="zh-TW" sz="1200">
                <a:solidFill>
                  <a:srgbClr val="374151"/>
                </a:solidFill>
              </a:rPr>
              <a:t>前10關鍵詞</a:t>
            </a:r>
            <a:r>
              <a:rPr lang="zh-TW" sz="1800">
                <a:solidFill>
                  <a:srgbClr val="980000"/>
                </a:solidFill>
              </a:rPr>
              <a:t> </a:t>
            </a:r>
            <a:endParaRPr sz="18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80000"/>
                </a:solidFill>
              </a:rPr>
              <a:t>面膜 痘痘 化妝水 粉刺 回購 舒緩 精華液 推薦 濕敷 穩定</a:t>
            </a: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涉及到護膚品的選擇、肌膚問題的處理、保濕舒緩、抗老與美白等多個護膚相關的主題。討論的內容可能包括產品推薦、使用心得、肌膚問題的解決方法以及護膚品的功效等。</a:t>
            </a: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idx="1" type="body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anchor="ctr" anchorCtr="0" bIns="0" lIns="0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20388" r="64855"/>
          <a:stretch/>
        </p:blipFill>
        <p:spPr>
          <a:xfrm>
            <a:off x="0" y="0"/>
            <a:ext cx="2083251" cy="34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l="47657" r="103" t="10233"/>
          <a:stretch/>
        </p:blipFill>
        <p:spPr>
          <a:xfrm>
            <a:off x="1204475" y="0"/>
            <a:ext cx="3096449" cy="39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 rotWithShape="1">
          <a:blip r:embed="rId4">
            <a:alphaModFix/>
          </a:blip>
          <a:srcRect b="4951" l="51" r="73229"/>
          <a:stretch/>
        </p:blipFill>
        <p:spPr>
          <a:xfrm>
            <a:off x="4409475" y="1261975"/>
            <a:ext cx="1422550" cy="344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 rotWithShape="1">
          <a:blip r:embed="rId4">
            <a:alphaModFix/>
          </a:blip>
          <a:srcRect l="40121" r="52" t="10706"/>
          <a:stretch/>
        </p:blipFill>
        <p:spPr>
          <a:xfrm>
            <a:off x="5393575" y="1489400"/>
            <a:ext cx="3533876" cy="35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/>
        </p:nvSpPr>
        <p:spPr>
          <a:xfrm>
            <a:off x="6132125" y="709325"/>
            <a:ext cx="2293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參數設定影響 </a:t>
            </a:r>
            <a:r>
              <a:rPr lang="zh-TW" sz="1800">
                <a:solidFill>
                  <a:srgbClr val="980000"/>
                </a:solidFill>
              </a:rPr>
              <a:t>字詞網路圖 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2553650" y="672025"/>
            <a:ext cx="1059600" cy="115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5992275" y="2770775"/>
            <a:ext cx="1110300" cy="101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350" y="1537450"/>
            <a:ext cx="3035125" cy="244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4">
            <a:alphaModFix/>
          </a:blip>
          <a:srcRect r="-2469"/>
          <a:stretch/>
        </p:blipFill>
        <p:spPr>
          <a:xfrm>
            <a:off x="307500" y="0"/>
            <a:ext cx="5534851" cy="45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6132125" y="709325"/>
            <a:ext cx="2443800" cy="64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LDA主題模型的</a:t>
            </a:r>
            <a:r>
              <a:rPr lang="zh-TW" sz="1800">
                <a:solidFill>
                  <a:srgbClr val="980000"/>
                </a:solidFill>
              </a:rPr>
              <a:t>社會網路圖</a:t>
            </a:r>
            <a:endParaRPr sz="180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與 Gephi的主題討論可相互印證</a:t>
            </a:r>
            <a:endParaRPr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61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/>
          <p:nvPr/>
        </p:nvSpPr>
        <p:spPr>
          <a:xfrm>
            <a:off x="6947600" y="704175"/>
            <a:ext cx="1617900" cy="461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980000"/>
                </a:solidFill>
              </a:rPr>
              <a:t>關聯式文字雲</a:t>
            </a:r>
            <a:endParaRPr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body" idx="1"/>
          </p:nvPr>
        </p:nvSpPr>
        <p:spPr>
          <a:xfrm>
            <a:off x="465050" y="1705175"/>
            <a:ext cx="48594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揭示消費者對於特定產品或服務的需求，包括喜好、偏好、期望和挑戰。幫助企業了解如何調整其產品或服務以滿足市場需求。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從PPT爬蟲的詞頻可以看出，從產品用途上看：保濕、精華、乳霜、防曬等字詞有較高的討論度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從使用感受上，更多地提到過敏、有感、舒服、清爽、味道等關鍵詞。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從成分上更多地提到：凡士林、水楊酸、玫瑰、等重要字詞。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總結:洞察市場需求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225" y="1980400"/>
            <a:ext cx="3514751" cy="1797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body" idx="1"/>
          </p:nvPr>
        </p:nvSpPr>
        <p:spPr>
          <a:xfrm>
            <a:off x="465050" y="1705175"/>
            <a:ext cx="48594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提供消費者行為的深入洞察，包括購買習慣、購買動機、購買決策過程和購買準則。幫助企業制定更有效的銷售和行銷策略。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主題模型中的第二個主題，提到味道，回購，品牌、香味、活動，可以發現消費者對於保養品本身的品牌，香味等有比較多的在意，同時活動這個詞也比較多的提到，可見品牌活動是促進保養品回購的重要手段。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因此，應該適時變換產品的促銷手段及方法，有多種的活動使消費者能夠參與。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總結:洞察消費者行為</a:t>
            </a: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 rotWithShape="1">
          <a:blip r:embed="rId3">
            <a:alphaModFix/>
          </a:blip>
          <a:srcRect l="50236" t="7141" r="-4522" b="9141"/>
          <a:stretch/>
        </p:blipFill>
        <p:spPr>
          <a:xfrm>
            <a:off x="5448525" y="542775"/>
            <a:ext cx="3716176" cy="43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總結:洞察影響力和意見領袖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465050" y="1705175"/>
            <a:ext cx="48594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從社會網路圖以及Gephi的圖中可以看到，社群中有不少的意見領袖對於每一個主題的參與度都有。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726" y="1365487"/>
            <a:ext cx="3638275" cy="350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="ctr" anchorCtr="0" bIns="0" lIns="0" rIns="0" spcFirstLastPara="1" tIns="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zh-TW">
                <a:latin charset="-120" panose="020B0604030504040204" pitchFamily="34" typeface="Microsoft JhengHei"/>
                <a:ea charset="-120" panose="020B0604030504040204" pitchFamily="34" typeface="Microsoft JhengHei"/>
              </a:rPr>
              <a:t>總結:洞察品牌知識和形象</a:t>
            </a:r>
            <a:endParaRPr dirty="0"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idx="1" type="body"/>
          </p:nvPr>
        </p:nvSpPr>
        <p:spPr>
          <a:xfrm>
            <a:off x="451050" y="1424025"/>
            <a:ext cx="3000000" cy="2503500"/>
          </a:xfrm>
          <a:prstGeom prst="rect">
            <a:avLst/>
          </a:prstGeom>
        </p:spPr>
        <p:txBody>
          <a:bodyPr anchor="t" anchorCtr="0" bIns="0" lIns="0" rIns="0" spcFirstLastPara="1" tIns="0" wrap="square">
            <a:noAutofit/>
          </a:bodyPr>
          <a:lstStyle/>
          <a:p>
            <a:pPr algn="l"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>
                <a:latin charset="-120" panose="020B0604030504040204" pitchFamily="34" typeface="Microsoft JhengHei"/>
                <a:ea charset="-120" panose="020B0604030504040204" pitchFamily="34" typeface="Microsoft JhengHei"/>
              </a:rPr>
              <a:t>從Gephi繪出的另一幅社群討論文章與回復者狀況圖可以看出，雪花秀緊膚精萃以及雪花秀臻雪丹乳霜，還有嬌蘭平衡油、HR赫蓮娜的黑繃帶都占有比較大的權重，因此可見這些品牌具有熱烈的討論度。</a:t>
            </a:r>
            <a:endParaRPr sz="1800"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  <a:p>
            <a:pPr algn="l"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800">
                <a:latin charset="-120" panose="020B0604030504040204" pitchFamily="34" typeface="Microsoft JhengHei"/>
                <a:ea charset="-120" panose="020B0604030504040204" pitchFamily="34" typeface="Microsoft JhengHei"/>
              </a:rPr>
              <a:t>另外從詞頻上看：克蘭詩，蘭蔻，寶拉，雅漾，cerave,薇姿等品牌有較高的出現機率，都屬于消費者比較關注的品牌</a:t>
            </a:r>
            <a:endParaRPr sz="1800"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  <a:p>
            <a:pPr algn="l" indent="0" lvl="0" marL="0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  <a:p>
            <a:pPr algn="l" indent="0" lvl="0" marL="0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50" l="80" r="18" t="32"/>
          <a:stretch/>
        </p:blipFill>
        <p:spPr>
          <a:xfrm>
            <a:off x="3717300" y="1310850"/>
            <a:ext cx="5426701" cy="37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="ctr" anchorCtr="0" bIns="0" lIns="0" rIns="0" spcFirstLastPara="1" tIns="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charset="-120" panose="020B0604030504040204" pitchFamily="34" typeface="Microsoft JhengHei"/>
                <a:ea charset="-120" panose="020B0604030504040204" pitchFamily="34" typeface="Microsoft JhengHei"/>
              </a:rPr>
              <a:t>總結:洞察意見反饋和投訴</a:t>
            </a:r>
            <a:endParaRPr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84" name="Google Shape;284;p31"/>
          <p:cNvSpPr txBox="1">
            <a:spLocks noGrp="1"/>
          </p:cNvSpPr>
          <p:nvPr>
            <p:ph idx="1" type="body"/>
          </p:nvPr>
        </p:nvSpPr>
        <p:spPr>
          <a:xfrm>
            <a:off x="465050" y="1705175"/>
            <a:ext cx="4859400" cy="2826600"/>
          </a:xfrm>
          <a:prstGeom prst="rect">
            <a:avLst/>
          </a:prstGeom>
        </p:spPr>
        <p:txBody>
          <a:bodyPr anchor="t" anchorCtr="0" bIns="0" lIns="0" rIns="0" spcFirstLastPara="1" tIns="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 sz="1800"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dirty="0" lang="zh-TW" sz="1800">
                <a:latin charset="-120" panose="020B0604030504040204" pitchFamily="34" typeface="Microsoft JhengHei"/>
                <a:ea charset="-120" panose="020B0604030504040204" pitchFamily="34" typeface="Microsoft JhengHei"/>
              </a:rPr>
              <a:t>據爬蟲情緒字典分析，消費者對於保養品的使用感受更加注重正面情緒，如喜歡、穩定、適合、改善、便宜、有效、有用、舒服、明顯、方便。品牌商應根據自身客群設計適合的品牌配方，在銷售時區分目標消費者，以避免引起負面情緒，如敏感、沒用、刺激、刺痛、浪費、可怕等。</a:t>
            </a:r>
            <a:endParaRPr dirty="0" sz="1800"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 sz="1800"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 sz="1800"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3">
            <a:alphaModFix/>
          </a:blip>
          <a:srcRect l="51" t="58"/>
          <a:stretch/>
        </p:blipFill>
        <p:spPr>
          <a:xfrm>
            <a:off x="5944750" y="1395700"/>
            <a:ext cx="2579501" cy="344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496" y="681725"/>
            <a:ext cx="2511279" cy="174308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91" name="Google Shape;291;p32"/>
          <p:cNvPicPr preferRelativeResize="0"/>
          <p:nvPr/>
        </p:nvPicPr>
        <p:blipFill rotWithShape="1">
          <a:blip r:embed="rId4">
            <a:alphaModFix/>
          </a:blip>
          <a:srcRect l="33" r="134" t="174"/>
          <a:stretch/>
        </p:blipFill>
        <p:spPr>
          <a:xfrm>
            <a:off x="6364507" y="2479157"/>
            <a:ext cx="2511268" cy="172811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92" name="Google Shape;2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1763" y="238913"/>
            <a:ext cx="4829175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1950" y="1495836"/>
            <a:ext cx="2424529" cy="22464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type="none" w="sm"/>
            <a:tailEnd len="sm" type="none" w="sm"/>
          </a:ln>
        </p:spPr>
      </p:pic>
      <p:sp>
        <p:nvSpPr>
          <p:cNvPr id="294" name="Google Shape;294;p32"/>
          <p:cNvSpPr txBox="1"/>
          <p:nvPr/>
        </p:nvSpPr>
        <p:spPr>
          <a:xfrm>
            <a:off x="5790950" y="238925"/>
            <a:ext cx="2443800" cy="36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可找出迴響最大的文章內容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idx="1" type="body"/>
          </p:nvPr>
        </p:nvSpPr>
        <p:spPr>
          <a:xfrm>
            <a:off x="814200" y="4269875"/>
            <a:ext cx="8232300" cy="731700"/>
          </a:xfrm>
          <a:prstGeom prst="rect">
            <a:avLst/>
          </a:prstGeom>
          <a:solidFill>
            <a:srgbClr val="FFFFFF"/>
          </a:solidFill>
        </p:spPr>
        <p:txBody>
          <a:bodyPr anchor="ctr" anchorCtr="0" bIns="0" lIns="0" rIns="0" spcFirstLastPara="1" tIns="0" wrap="square">
            <a:noAutofit/>
          </a:bodyPr>
          <a:lstStyle/>
          <a:p>
            <a:pPr algn="l"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dirty="0" lang="zh-TW" sz="1800">
                <a:latin charset="-120" panose="020B0604030504040204" pitchFamily="34" typeface="Microsoft JhengHei"/>
                <a:ea charset="-120" panose="020B0604030504040204" pitchFamily="34" typeface="Microsoft JhengHei"/>
              </a:rPr>
              <a:t>在Gephi繪製的主題回覆關係圖中，帳號「miocake」的發文有高回應率。這篇文章涉及消費者購買保養品的消費爭議，引起了眾多人的共鳴。因此，企業應在員工培訓時注意避免引起消費爭議的狀況，以及可能對品牌形象帶來的負面影響。</a:t>
            </a:r>
            <a:endParaRPr dirty="0"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研究動機&amp;目的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614975" y="1593375"/>
            <a:ext cx="39570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幫助化妝保養品品牌和企業瞭解消費者對於化妝保養品的看法、需求和偏好。</a:t>
            </a: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透過分析社群網站上的用戶討論、評論和意見，可以獲取關於產品的反饋、建議和消費者的體驗。</a:t>
            </a: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300" y="1338975"/>
            <a:ext cx="4470675" cy="355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="ctr" anchorCtr="0" bIns="0" lIns="0" rIns="0" spcFirstLastPara="1" tIns="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zh-TW">
                <a:latin charset="-120" panose="020B0604030504040204" pitchFamily="34" typeface="Microsoft JhengHei"/>
                <a:ea charset="-120" panose="020B0604030504040204" pitchFamily="34" typeface="Microsoft JhengHei"/>
              </a:rPr>
              <a:t>總結：學期心得</a:t>
            </a:r>
            <a:endParaRPr dirty="0" sz="1800">
              <a:solidFill>
                <a:schemeClr val="dk1"/>
              </a:solidFill>
              <a:latin charset="-120" panose="020B0604030504040204" pitchFamily="34" typeface="Microsoft JhengHei"/>
              <a:ea charset="-120" panose="020B0604030504040204" pitchFamily="34" typeface="Microsoft JhengHei"/>
              <a:cs typeface="Barlow Light"/>
              <a:sym typeface="Barlow Light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 l="107" r="64" t="148"/>
          <a:stretch/>
        </p:blipFill>
        <p:spPr>
          <a:xfrm>
            <a:off x="5542300" y="1493950"/>
            <a:ext cx="3783401" cy="33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65" y="1576165"/>
            <a:ext cx="3675924" cy="2450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03" name="Google Shape;3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9100" y="1576177"/>
            <a:ext cx="1868225" cy="124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sp>
        <p:nvSpPr>
          <p:cNvPr id="304" name="Google Shape;304;p33"/>
          <p:cNvSpPr txBox="1"/>
          <p:nvPr/>
        </p:nvSpPr>
        <p:spPr>
          <a:xfrm>
            <a:off x="237600" y="4137150"/>
            <a:ext cx="5506800" cy="95407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dirty="0" lang="zh-TW" sz="1500">
                <a:solidFill>
                  <a:schemeClr val="dk1"/>
                </a:solidFill>
                <a:latin charset="-120" panose="020B0604030504040204" pitchFamily="34" typeface="Microsoft JhengHei"/>
                <a:ea charset="-120" panose="020B0604030504040204" pitchFamily="34" typeface="Microsoft JhengHei"/>
                <a:cs typeface="Barlow Light"/>
                <a:sym typeface="Barlow Light"/>
              </a:rPr>
              <a:t>社群分析可以洞悉市場機會和趨勢，例如新興需求、新的消費者行為模式、新的市場結構等。幫助企業預測未來的發展方向，並制定相應的策略。</a:t>
            </a:r>
            <a:endParaRPr dirty="0">
              <a:latin charset="-120" panose="020B0604030504040204" pitchFamily="34" typeface="Microsoft JhengHei"/>
              <a:ea charset="-120" panose="020B0604030504040204" pitchFamily="34"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致謝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1818600" y="2194350"/>
            <a:ext cx="55068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470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Barlow Light"/>
                <a:sym typeface="Barlow Light"/>
              </a:rPr>
              <a:t>THANK YOU</a:t>
            </a:r>
            <a:endParaRPr sz="46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6052250" y="3716500"/>
            <a:ext cx="28791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9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Barlow Light"/>
                <a:sym typeface="Barlow Light"/>
              </a:rPr>
              <a:t>2023.06</a:t>
            </a:r>
            <a:endParaRPr sz="2900" dirty="0">
              <a:solidFill>
                <a:schemeClr val="dk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9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Barlow Light"/>
                <a:sym typeface="Barlow Light"/>
              </a:rPr>
              <a:t>第20組全體同學</a:t>
            </a:r>
            <a:endParaRPr sz="2900" dirty="0">
              <a:solidFill>
                <a:schemeClr val="dk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Barlow Light"/>
              <a:sym typeface="Barlow Light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5020200" y="4743300"/>
            <a:ext cx="41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https://youtu.be/NmOoWdrv3_k</a:t>
            </a:r>
            <a:r>
              <a:rPr lang="zh-TW"/>
              <a:t> 點連結觀看影片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資料集的描述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614975" y="1705175"/>
            <a:ext cx="78576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資料來源：PTT美容保養版</a:t>
            </a: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流程名稱：保養品研究（期末）</a:t>
            </a: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資料範圍：2022/4/1~2023/4/1</a:t>
            </a: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   鍵  字：</a:t>
            </a:r>
            <a:r>
              <a:rPr lang="zh-TW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保養品</a:t>
            </a:r>
            <a:endParaRPr sz="36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資料筆數：1,001篇文章（從文章及留言取資料進行分析）</a:t>
            </a: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斷詞詞典：0315.txt</a:t>
            </a: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工具的使用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1" name="Google Shape;181;p17"/>
          <p:cNvSpPr txBox="1">
            <a:spLocks noGrp="1"/>
          </p:cNvSpPr>
          <p:nvPr>
            <p:ph type="body" idx="1"/>
          </p:nvPr>
        </p:nvSpPr>
        <p:spPr>
          <a:xfrm>
            <a:off x="614975" y="1705175"/>
            <a:ext cx="7857600" cy="282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資料整理：文字分析工作流程</a:t>
            </a: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資料繪圖：gaphi</a:t>
            </a: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保養品研究的工作流程</a:t>
            </a:r>
            <a:endParaRPr/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3">
            <a:alphaModFix/>
          </a:blip>
          <a:srcRect b="1806"/>
          <a:stretch/>
        </p:blipFill>
        <p:spPr>
          <a:xfrm>
            <a:off x="31000" y="0"/>
            <a:ext cx="8048350" cy="45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0" y="0"/>
            <a:ext cx="7155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6849375" y="1246925"/>
            <a:ext cx="2056800" cy="738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使用</a:t>
            </a:r>
            <a:r>
              <a:rPr lang="zh-TW" sz="1800">
                <a:solidFill>
                  <a:srgbClr val="980000"/>
                </a:solidFill>
              </a:rPr>
              <a:t>LDA</a:t>
            </a:r>
            <a:endParaRPr sz="18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並分為 </a:t>
            </a:r>
            <a:r>
              <a:rPr lang="zh-TW" sz="1800">
                <a:solidFill>
                  <a:srgbClr val="980000"/>
                </a:solidFill>
              </a:rPr>
              <a:t>4 </a:t>
            </a:r>
            <a:r>
              <a:rPr lang="zh-TW" sz="1200">
                <a:solidFill>
                  <a:srgbClr val="374151"/>
                </a:solidFill>
              </a:rPr>
              <a:t>主題</a:t>
            </a:r>
            <a:endParaRPr sz="12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body" idx="1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15505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6849375" y="1246925"/>
            <a:ext cx="2056800" cy="2308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主題 </a:t>
            </a:r>
            <a:r>
              <a:rPr lang="zh-TW" sz="1800">
                <a:solidFill>
                  <a:srgbClr val="980000"/>
                </a:solidFill>
              </a:rPr>
              <a:t>1 </a:t>
            </a:r>
            <a:r>
              <a:rPr lang="zh-TW" sz="1200">
                <a:solidFill>
                  <a:srgbClr val="374151"/>
                </a:solidFill>
              </a:rPr>
              <a:t>前10關鍵詞</a:t>
            </a:r>
            <a:endParaRPr sz="18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80000"/>
                </a:solidFill>
              </a:rPr>
              <a:t>防曬 a醇 抗老 膚況 穩定 肌膚 乳霜 脫皮 美白 乳液</a:t>
            </a: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防曬、抗老化、膚況改善、乳霜和乳液的選擇和使用等與護膚相關的話題。這些討論可以提供有關肌膚保護、修復和改善的信息和建議。</a:t>
            </a:r>
            <a:endParaRPr sz="1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15505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6849375" y="1246925"/>
            <a:ext cx="2056800" cy="2124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主題 </a:t>
            </a:r>
            <a:r>
              <a:rPr lang="zh-TW" sz="1800">
                <a:solidFill>
                  <a:srgbClr val="980000"/>
                </a:solidFill>
              </a:rPr>
              <a:t>2 </a:t>
            </a:r>
            <a:r>
              <a:rPr lang="zh-TW" sz="1200">
                <a:solidFill>
                  <a:srgbClr val="374151"/>
                </a:solidFill>
              </a:rPr>
              <a:t>前10關鍵詞</a:t>
            </a:r>
            <a:r>
              <a:rPr lang="zh-TW" sz="1800">
                <a:solidFill>
                  <a:srgbClr val="980000"/>
                </a:solidFill>
              </a:rPr>
              <a:t> </a:t>
            </a: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80000"/>
                </a:solidFill>
              </a:rPr>
              <a:t>味道 回購 夏天 品牌 清潔 粉刺 適合 香味 清爽 活動</a:t>
            </a: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討論的內容可能包括產品味道的偏好、回購產品的心得、夏季清爽護膚、解決粉刺問題、參與品牌活動的體驗等。</a:t>
            </a:r>
            <a:endParaRPr sz="1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15505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6849375" y="1246925"/>
            <a:ext cx="2056800" cy="2862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主題 </a:t>
            </a:r>
            <a:r>
              <a:rPr lang="zh-TW" sz="1800">
                <a:solidFill>
                  <a:srgbClr val="980000"/>
                </a:solidFill>
              </a:rPr>
              <a:t>3 </a:t>
            </a:r>
            <a:r>
              <a:rPr lang="zh-TW" sz="1200">
                <a:solidFill>
                  <a:srgbClr val="374151"/>
                </a:solidFill>
              </a:rPr>
              <a:t>前10關鍵詞</a:t>
            </a:r>
            <a:endParaRPr sz="18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80000"/>
                </a:solidFill>
              </a:rPr>
              <a:t>味道 乳霜 按摩 乳液 好用 眼霜 推薦 保濕度 小樣 品牌</a:t>
            </a: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在保養品社群中這些關鍵字常被提及，可能會產生關於特定產品、品牌和使用體驗的討論。</a:t>
            </a:r>
            <a:endParaRPr sz="1200">
              <a:solidFill>
                <a:srgbClr val="37415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74151"/>
                </a:solidFill>
              </a:rPr>
              <a:t>關鍵字所涉及的主題主要集中在護膚品的選擇、效果和品牌比較，以及如何正確使用和評估產品。</a:t>
            </a:r>
            <a:endParaRPr sz="120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ius template">
  <a:themeElements>
    <a:clrScheme name="Custom 347">
      <a:dk1>
        <a:srgbClr val="001F46"/>
      </a:dk1>
      <a:lt1>
        <a:srgbClr val="FFFFFF"/>
      </a:lt1>
      <a:dk2>
        <a:srgbClr val="748394"/>
      </a:dk2>
      <a:lt2>
        <a:srgbClr val="F0F3F7"/>
      </a:lt2>
      <a:accent1>
        <a:srgbClr val="4397EE"/>
      </a:accent1>
      <a:accent2>
        <a:srgbClr val="2170CC"/>
      </a:accent2>
      <a:accent3>
        <a:srgbClr val="154C8A"/>
      </a:accent3>
      <a:accent4>
        <a:srgbClr val="A9D039"/>
      </a:accent4>
      <a:accent5>
        <a:srgbClr val="14B9CA"/>
      </a:accent5>
      <a:accent6>
        <a:srgbClr val="DDE3EB"/>
      </a:accent6>
      <a:hlink>
        <a:srgbClr val="2170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Microsoft Macintosh PowerPoint</Application>
  <PresentationFormat>如螢幕大小 (16:9)</PresentationFormat>
  <Paragraphs>89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Microsoft JhengHei</vt:lpstr>
      <vt:lpstr>Barlow Light</vt:lpstr>
      <vt:lpstr>Barlow SemiBold</vt:lpstr>
      <vt:lpstr>Barlow</vt:lpstr>
      <vt:lpstr>Caius template</vt:lpstr>
      <vt:lpstr>化妝保養品之 PTT消費者洞察</vt:lpstr>
      <vt:lpstr>研究動機&amp;目的</vt:lpstr>
      <vt:lpstr>資料集的描述</vt:lpstr>
      <vt:lpstr>工具的使用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總結:洞察市場需求</vt:lpstr>
      <vt:lpstr>總結:洞察消費者行為</vt:lpstr>
      <vt:lpstr>總結:洞察影響力和意見領袖</vt:lpstr>
      <vt:lpstr>總結:洞察品牌知識和形象</vt:lpstr>
      <vt:lpstr>總結:洞察意見反饋和投訴</vt:lpstr>
      <vt:lpstr>PowerPoint 簡報</vt:lpstr>
      <vt:lpstr>總結：學期心得</vt:lpstr>
      <vt:lpstr>致謝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化妝保養品之 PTT消費者洞察</dc:title>
  <cp:lastModifiedBy>mengtien wu</cp:lastModifiedBy>
  <cp:revision>1</cp:revision>
  <dcterms:modified xsi:type="dcterms:W3CDTF">2023-06-05T16:15:41Z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1287842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