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68" r:id="rId8"/>
    <p:sldId id="269" r:id="rId9"/>
    <p:sldId id="274" r:id="rId10"/>
    <p:sldId id="275" r:id="rId11"/>
    <p:sldId id="276" r:id="rId12"/>
    <p:sldId id="277"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09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DD93296-F753-496F-ADFD-3ADA634C7164}" type="datetimeFigureOut">
              <a:rPr lang="zh-CN" altLang="en-US"/>
              <a:pPr>
                <a:defRPr/>
              </a:pPr>
              <a:t>2015/12/4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BCC357-7850-4A6B-8DEE-8C91DE2098A8}"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68C50DE-E135-4F0A-89A9-B54CE299B434}" type="datetimeFigureOut">
              <a:rPr lang="zh-CN" altLang="en-US"/>
              <a:pPr>
                <a:defRPr/>
              </a:pPr>
              <a:t>2015/12/4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8BC2E4-8ACD-4682-B8DA-8BD25550A1C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C43240D-5095-4077-918E-31F283D1567C}" type="datetimeFigureOut">
              <a:rPr lang="zh-CN" altLang="en-US"/>
              <a:pPr>
                <a:defRPr/>
              </a:pPr>
              <a:t>2015/12/4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4D4445-4F94-439D-8549-F771F6945F9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88C50D7-1D11-4843-81BC-1362331100B2}" type="datetimeFigureOut">
              <a:rPr lang="zh-CN" altLang="en-US"/>
              <a:pPr>
                <a:defRPr/>
              </a:pPr>
              <a:t>2015/12/4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BEAFF8B-AF70-4A5C-8F06-7C3C46B48D0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7E2E25D-CFCF-4D91-B683-6D22B48AFEF8}" type="datetimeFigureOut">
              <a:rPr lang="zh-CN" altLang="en-US"/>
              <a:pPr>
                <a:defRPr/>
              </a:pPr>
              <a:t>2015/12/4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DA9131-948F-4F69-9534-E67977373BC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F112110-6C23-4AAB-8F54-814E5B17F092}" type="datetimeFigureOut">
              <a:rPr lang="zh-CN" altLang="en-US"/>
              <a:pPr>
                <a:defRPr/>
              </a:pPr>
              <a:t>2015/12/4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DEFA264-FE14-4777-92C8-4991034C79A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FEAE17E-16A7-458F-9B69-2E10F8B049BA}" type="datetimeFigureOut">
              <a:rPr lang="zh-CN" altLang="en-US"/>
              <a:pPr>
                <a:defRPr/>
              </a:pPr>
              <a:t>2015/12/4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D41F550-3741-4EB1-A390-DBDCBD9B099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95B2B27-8957-42B4-9DB5-B66CB346F759}" type="datetimeFigureOut">
              <a:rPr lang="zh-CN" altLang="en-US"/>
              <a:pPr>
                <a:defRPr/>
              </a:pPr>
              <a:t>2015/12/4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27DFBA0-5D49-4520-AFB7-426F0F93138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F278A9B-8388-4C2E-B894-05544AB531B3}" type="datetimeFigureOut">
              <a:rPr lang="zh-CN" altLang="en-US"/>
              <a:pPr>
                <a:defRPr/>
              </a:pPr>
              <a:t>2015/12/4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D272FDE-6FC0-4814-A943-F4483C2ED24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2275A9-2FDA-4983-9990-C8FA53116D18}" type="datetimeFigureOut">
              <a:rPr lang="zh-CN" altLang="en-US"/>
              <a:pPr>
                <a:defRPr/>
              </a:pPr>
              <a:t>2015/12/4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5E0AF2-EA8B-4FDD-8207-A6204F8EEDA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737EFD-8080-4728-83A5-9D4D18EE093C}" type="datetimeFigureOut">
              <a:rPr lang="zh-CN" altLang="en-US"/>
              <a:pPr>
                <a:defRPr/>
              </a:pPr>
              <a:t>2015/12/4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C203905-8C6F-4592-850E-86F45AA837B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407C265F-B4A4-45BD-BAD6-2F335C7DC538}" type="datetimeFigureOut">
              <a:rPr lang="zh-CN" altLang="en-US"/>
              <a:pPr>
                <a:defRPr/>
              </a:pPr>
              <a:t>2015/12/4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E9FC4E9D-D02A-4F73-AD4E-C15AE2B795B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rtlCol="0">
            <a:normAutofit fontScale="77500" lnSpcReduction="20000"/>
          </a:bodyPr>
          <a:lstStyle/>
          <a:p>
            <a:pPr fontAlgn="auto">
              <a:spcAft>
                <a:spcPts val="0"/>
              </a:spcAft>
              <a:buFont typeface="Arial" pitchFamily="34" charset="0"/>
              <a:buChar char="•"/>
              <a:defRPr/>
            </a:pPr>
            <a:r>
              <a:rPr lang="en-US" altLang="zh-CN" dirty="0" smtClean="0">
                <a:solidFill>
                  <a:srgbClr val="FF0000"/>
                </a:solidFill>
              </a:rPr>
              <a:t>4. agreeable adj. </a:t>
            </a:r>
            <a:r>
              <a:rPr lang="zh-CN" altLang="en-US" dirty="0" smtClean="0">
                <a:solidFill>
                  <a:srgbClr val="FF0000"/>
                </a:solidFill>
              </a:rPr>
              <a:t>愉悦的</a:t>
            </a:r>
          </a:p>
          <a:p>
            <a:pPr fontAlgn="auto">
              <a:spcAft>
                <a:spcPts val="0"/>
              </a:spcAft>
              <a:buFont typeface="Arial" pitchFamily="34" charset="0"/>
              <a:buChar char="•"/>
              <a:defRPr/>
            </a:pPr>
            <a:r>
              <a:rPr lang="zh-CN" altLang="en-US" dirty="0" smtClean="0"/>
              <a:t>　　</a:t>
            </a:r>
            <a:r>
              <a:rPr lang="en-US" altLang="zh-CN" dirty="0" smtClean="0"/>
              <a:t>We spent a most agreeable couple of hours. </a:t>
            </a:r>
            <a:r>
              <a:rPr lang="zh-CN" altLang="en-US" dirty="0" smtClean="0"/>
              <a:t>我们一起度</a:t>
            </a:r>
            <a:r>
              <a:rPr lang="en-US" altLang="zh-CN" dirty="0" smtClean="0"/>
              <a:t>	</a:t>
            </a:r>
            <a:r>
              <a:rPr lang="zh-CN" altLang="en-US" dirty="0" smtClean="0"/>
              <a:t>过了很愉快的几个小时。</a:t>
            </a:r>
          </a:p>
          <a:p>
            <a:pPr fontAlgn="auto">
              <a:spcAft>
                <a:spcPts val="0"/>
              </a:spcAft>
              <a:buFont typeface="Arial" pitchFamily="34" charset="0"/>
              <a:buChar char="•"/>
              <a:defRPr/>
            </a:pPr>
            <a:r>
              <a:rPr lang="zh-CN" altLang="en-US" dirty="0" smtClean="0"/>
              <a:t>　　</a:t>
            </a:r>
            <a:r>
              <a:rPr lang="en-US" altLang="zh-CN" dirty="0" smtClean="0"/>
              <a:t>an agreeable young man</a:t>
            </a:r>
            <a:r>
              <a:rPr lang="zh-CN" altLang="en-US" dirty="0" smtClean="0"/>
              <a:t>一个随和的少年</a:t>
            </a:r>
          </a:p>
          <a:p>
            <a:pPr fontAlgn="auto">
              <a:spcAft>
                <a:spcPts val="0"/>
              </a:spcAft>
              <a:buFont typeface="Arial" pitchFamily="34" charset="0"/>
              <a:buChar char="•"/>
              <a:defRPr/>
            </a:pPr>
            <a:r>
              <a:rPr lang="zh-CN" altLang="en-US" dirty="0" smtClean="0"/>
              <a:t>　　</a:t>
            </a:r>
            <a:endParaRPr lang="en-US" altLang="zh-CN" dirty="0" smtClean="0"/>
          </a:p>
          <a:p>
            <a:pPr fontAlgn="auto">
              <a:spcAft>
                <a:spcPts val="0"/>
              </a:spcAft>
              <a:buFont typeface="Arial" pitchFamily="34" charset="0"/>
              <a:buChar char="•"/>
              <a:defRPr/>
            </a:pPr>
            <a:r>
              <a:rPr lang="en-US" altLang="zh-CN" dirty="0" smtClean="0">
                <a:solidFill>
                  <a:srgbClr val="FF0000"/>
                </a:solidFill>
              </a:rPr>
              <a:t>5. distinguish v. </a:t>
            </a:r>
            <a:r>
              <a:rPr lang="zh-CN" altLang="en-US" dirty="0" smtClean="0">
                <a:solidFill>
                  <a:srgbClr val="FF0000"/>
                </a:solidFill>
              </a:rPr>
              <a:t>区别，辨认；使显著</a:t>
            </a:r>
          </a:p>
          <a:p>
            <a:pPr fontAlgn="auto">
              <a:spcAft>
                <a:spcPts val="0"/>
              </a:spcAft>
              <a:buFont typeface="Arial" pitchFamily="34" charset="0"/>
              <a:buChar char="•"/>
              <a:defRPr/>
            </a:pPr>
            <a:r>
              <a:rPr lang="zh-CN" altLang="en-US" dirty="0" smtClean="0"/>
              <a:t>　　</a:t>
            </a:r>
            <a:r>
              <a:rPr lang="en-US" altLang="zh-CN" dirty="0" smtClean="0"/>
              <a:t>His attorney argued that Bill could not distinguish between 	right and Wrong. Bill</a:t>
            </a:r>
            <a:r>
              <a:rPr lang="zh-CN" altLang="en-US" dirty="0" smtClean="0"/>
              <a:t>的律师辩护说，他无法辨别对错。</a:t>
            </a:r>
          </a:p>
          <a:p>
            <a:pPr fontAlgn="auto">
              <a:spcAft>
                <a:spcPts val="0"/>
              </a:spcAft>
              <a:buFont typeface="Arial" pitchFamily="34" charset="0"/>
              <a:buChar char="•"/>
              <a:defRPr/>
            </a:pPr>
            <a:r>
              <a:rPr lang="zh-CN" altLang="en-US" dirty="0" smtClean="0"/>
              <a:t>　　</a:t>
            </a:r>
            <a:r>
              <a:rPr lang="en-US" altLang="zh-CN" dirty="0" smtClean="0"/>
              <a:t>The factor that distinguishes this company from the 	competition is customer service. </a:t>
            </a:r>
          </a:p>
          <a:p>
            <a:pPr fontAlgn="auto">
              <a:spcAft>
                <a:spcPts val="0"/>
              </a:spcAft>
              <a:buFont typeface="Arial" pitchFamily="34" charset="0"/>
              <a:buChar char="•"/>
              <a:defRPr/>
            </a:pPr>
            <a:r>
              <a:rPr lang="zh-CN" altLang="en-US" dirty="0" smtClean="0"/>
              <a:t>　　使得这家公司在竞争中脱颖而出的是其客服。</a:t>
            </a:r>
          </a:p>
          <a:p>
            <a:pPr fontAlgn="auto">
              <a:spcAft>
                <a:spcPts val="0"/>
              </a:spcAft>
              <a:buFont typeface="Arial" pitchFamily="34" charset="0"/>
              <a:buChar char="•"/>
              <a:defRPr/>
            </a:pPr>
            <a:r>
              <a:rPr lang="en-US" altLang="zh-CN" dirty="0" smtClean="0">
                <a:solidFill>
                  <a:srgbClr val="FF0000"/>
                </a:solidFill>
              </a:rPr>
              <a:t>6. perceive v. </a:t>
            </a:r>
            <a:r>
              <a:rPr lang="zh-CN" altLang="en-US" dirty="0" smtClean="0">
                <a:solidFill>
                  <a:srgbClr val="FF0000"/>
                </a:solidFill>
              </a:rPr>
              <a:t>察觉，认知</a:t>
            </a:r>
          </a:p>
          <a:p>
            <a:pPr fontAlgn="auto">
              <a:spcAft>
                <a:spcPts val="0"/>
              </a:spcAft>
              <a:buFont typeface="Arial" pitchFamily="34" charset="0"/>
              <a:buChar char="•"/>
              <a:defRPr/>
            </a:pPr>
            <a:r>
              <a:rPr lang="zh-CN" altLang="en-US" dirty="0" smtClean="0"/>
              <a:t>　　</a:t>
            </a:r>
            <a:r>
              <a:rPr lang="en-US" altLang="zh-CN" dirty="0" smtClean="0"/>
              <a:t>I can not perceive any difference between the coins. </a:t>
            </a:r>
            <a:r>
              <a:rPr lang="zh-CN" altLang="en-US" dirty="0" smtClean="0"/>
              <a:t>我感觉</a:t>
            </a:r>
            <a:r>
              <a:rPr lang="en-US" altLang="zh-CN" dirty="0" smtClean="0"/>
              <a:t>	</a:t>
            </a:r>
            <a:r>
              <a:rPr lang="zh-CN" altLang="en-US" dirty="0" smtClean="0"/>
              <a:t>不到这些硬币之间有什么不同。</a:t>
            </a:r>
          </a:p>
          <a:p>
            <a:pPr fontAlgn="auto">
              <a:spcAft>
                <a:spcPts val="0"/>
              </a:spcAft>
              <a:buFont typeface="Arial" pitchFamily="34" charset="0"/>
              <a:buChar char="•"/>
              <a:defRPr/>
            </a:pPr>
            <a:r>
              <a:rPr lang="zh-CN" altLang="en-US" dirty="0" smtClean="0"/>
              <a:t>　　</a:t>
            </a:r>
            <a:r>
              <a:rPr lang="en-US" altLang="zh-CN" dirty="0" smtClean="0"/>
              <a:t>Children who do badly in school tests often perceive 		themselves to be failures. </a:t>
            </a:r>
          </a:p>
          <a:p>
            <a:pPr fontAlgn="auto">
              <a:spcAft>
                <a:spcPts val="0"/>
              </a:spcAft>
              <a:buFont typeface="Arial" pitchFamily="34" charset="0"/>
              <a:buChar char="•"/>
              <a:defRPr/>
            </a:pPr>
            <a:r>
              <a:rPr lang="zh-CN" altLang="en-US" dirty="0" smtClean="0"/>
              <a:t>　　那些在学校考试中表现不佳的孩子经常认为自己是失败的。</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rtlCol="0">
            <a:normAutofit fontScale="92500" lnSpcReduction="20000"/>
          </a:bodyPr>
          <a:lstStyle/>
          <a:p>
            <a:pPr fontAlgn="auto">
              <a:spcAft>
                <a:spcPts val="0"/>
              </a:spcAft>
              <a:buFont typeface="Arial" pitchFamily="34" charset="0"/>
              <a:buChar char="•"/>
              <a:defRPr/>
            </a:pPr>
            <a:r>
              <a:rPr lang="en-US" altLang="zh-CN" dirty="0" smtClean="0"/>
              <a:t>      </a:t>
            </a:r>
            <a:r>
              <a:rPr lang="zh-CN" altLang="zh-CN" dirty="0" smtClean="0"/>
              <a:t>气味是社会联系的重要线索。一位接受调查的人认为，如果不去触碰和嗅闻你所爱的人或物，那么你们之间就没有建立起真正的情感联系。事实上，婴儿在出生后不久后就会辨识母亲的气味，成人也往往可以通过气味辨认自己的孩子或伴侣。在一项著名的测试中，被测女性和男性都能够仅通过气味在相同的衣物中区分自己的配偶穿过的衣服和其他人穿过的衣服。大部分被测者在参加测试之前，很有可能从来都没有意识到气味也能成为辨认家庭成员的线索。然而正如试验所揭示的，就算没有这样的意识，气味仍然会给人留下印象。</a:t>
            </a:r>
          </a:p>
          <a:p>
            <a:pPr fontAlgn="auto">
              <a:spcAft>
                <a:spcPts val="0"/>
              </a:spcAft>
              <a:buFont typeface="Arial" pitchFamily="34" charset="0"/>
              <a:buChar char="•"/>
              <a:defRPr/>
            </a:pPr>
            <a:r>
              <a:rPr lang="zh-CN" altLang="zh-CN" dirty="0" smtClean="0"/>
              <a:t>　　尽管嗅觉对我们的情感和感知生活都很重要，但它可能在很多文化中仍是最不受重视的官能。嗅觉遭受轻视的原因常常被归结为：相对于十分重视嗅觉功能的动物而言，人类的嗅觉功能较弱而且不发达。虽然人类的嗅觉确实不如某些动物的那样杰出，但是仍然相当敏锐。我们的鼻子能够分辨成千上万种气味，也可以感知极微量的气味。</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rtlCol="0">
            <a:normAutofit fontScale="92500" lnSpcReduction="20000"/>
          </a:bodyPr>
          <a:lstStyle/>
          <a:p>
            <a:pPr fontAlgn="auto">
              <a:spcAft>
                <a:spcPts val="0"/>
              </a:spcAft>
              <a:buFont typeface="Arial" pitchFamily="34" charset="0"/>
              <a:buChar char="•"/>
              <a:defRPr/>
            </a:pPr>
            <a:r>
              <a:rPr lang="en-US" altLang="zh-CN" dirty="0" smtClean="0"/>
              <a:t>       </a:t>
            </a:r>
            <a:r>
              <a:rPr lang="zh-CN" altLang="zh-CN" dirty="0" smtClean="0"/>
              <a:t>然而，嗅觉是种非常难以捉摸的现象。气味与色彩不同，例如，在很多种语言中都很难给气味进行命名，这是因为特定的词汇根本不存在。我们想要描述某种气味时，只能说“它闻起来像……”，绞尽脑汁地表达我们的嗅觉感受。气味也无法记录：没有有效的方法能够捕获或长时间地保存气味。在嗅觉的领域，我们只能勉强依赖描述和回忆，这就涉及对嗅觉的研究。</a:t>
            </a:r>
          </a:p>
          <a:p>
            <a:pPr fontAlgn="auto">
              <a:spcAft>
                <a:spcPts val="0"/>
              </a:spcAft>
              <a:buFont typeface="Arial" pitchFamily="34" charset="0"/>
              <a:buChar char="•"/>
              <a:defRPr/>
            </a:pPr>
            <a:r>
              <a:rPr lang="zh-CN" altLang="zh-CN" dirty="0" smtClean="0"/>
              <a:t>　　迄今为止进行的多数关于嗅觉的研究都具有物理科学性质。对于气味的生化组成的了解已有了重要的发现，但是很多基本问题仍未得到解答。研究者们还需要判断嗅觉到底是一种还是两种感觉——一种感觉回应气味本身，另一种感觉记录空气中无味的化学成分。其他未解的问题包括鼻子是否唯一受气味影响的身体器官，以及如何客观地测量无形的气味。这样的问题意味着对于研究者来说，对嗅觉心理学的兴趣势必起到越来越重要的作用。</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endParaRPr lang="zh-CN" altLang="en-US" smtClean="0"/>
          </a:p>
        </p:txBody>
      </p:sp>
      <p:sp>
        <p:nvSpPr>
          <p:cNvPr id="34818" name="内容占位符 2"/>
          <p:cNvSpPr>
            <a:spLocks noGrp="1"/>
          </p:cNvSpPr>
          <p:nvPr>
            <p:ph idx="1"/>
          </p:nvPr>
        </p:nvSpPr>
        <p:spPr>
          <a:xfrm>
            <a:off x="0" y="0"/>
            <a:ext cx="9144000" cy="6858000"/>
          </a:xfrm>
        </p:spPr>
        <p:txBody>
          <a:bodyPr/>
          <a:lstStyle/>
          <a:p>
            <a:r>
              <a:rPr lang="en-US" altLang="zh-CN" smtClean="0"/>
              <a:t>   </a:t>
            </a:r>
            <a:r>
              <a:rPr lang="zh-CN" altLang="zh-CN" smtClean="0"/>
              <a:t>然而，嗅觉并不只是一种生物学和心理学现象。嗅觉具有文化属性，因此也是一种社会学和历史学现象。嗅觉被赋予了文化价值：在有些文化中具有冒犯意味的气味到了其他文化中可能就变得可以为人所接受了。因此，我们的嗅觉是与世界进行互动的手段和模式。不同的气味能为我们提供私人的、感情充沛的经历，我们赋予这些经历的价值又会被社会成员以极个人的方式吸纳。重要的是，我们对气味所持有的共同感受能够帮助我们区分自身与其他文化群体。因此，对于气味的文化历史研究确实是深入人类文化本质的钻研。</a:t>
            </a:r>
          </a:p>
          <a:p>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rtlCol="0">
            <a:normAutofit fontScale="92500"/>
          </a:bodyPr>
          <a:lstStyle/>
          <a:p>
            <a:pPr fontAlgn="auto">
              <a:spcAft>
                <a:spcPts val="0"/>
              </a:spcAft>
              <a:buFont typeface="Arial" pitchFamily="34" charset="0"/>
              <a:buChar char="•"/>
              <a:defRPr/>
            </a:pPr>
            <a:r>
              <a:rPr lang="en-US" altLang="zh-CN" dirty="0" smtClean="0">
                <a:solidFill>
                  <a:srgbClr val="FF0000"/>
                </a:solidFill>
              </a:rPr>
              <a:t>7. elusive adj. </a:t>
            </a:r>
            <a:r>
              <a:rPr lang="zh-CN" altLang="en-US" dirty="0" smtClean="0">
                <a:solidFill>
                  <a:srgbClr val="FF0000"/>
                </a:solidFill>
              </a:rPr>
              <a:t>难懂的。难以捉摸的</a:t>
            </a:r>
          </a:p>
          <a:p>
            <a:pPr fontAlgn="auto">
              <a:spcAft>
                <a:spcPts val="0"/>
              </a:spcAft>
              <a:buFont typeface="Arial" pitchFamily="34" charset="0"/>
              <a:buChar char="•"/>
              <a:defRPr/>
            </a:pPr>
            <a:r>
              <a:rPr lang="en-US" altLang="zh-CN" dirty="0" smtClean="0"/>
              <a:t>She managed to get an interview with that elusive man. </a:t>
            </a:r>
          </a:p>
          <a:p>
            <a:pPr fontAlgn="auto">
              <a:spcAft>
                <a:spcPts val="0"/>
              </a:spcAft>
              <a:buFont typeface="Arial" pitchFamily="34" charset="0"/>
              <a:buChar char="•"/>
              <a:defRPr/>
            </a:pPr>
            <a:r>
              <a:rPr lang="zh-CN" altLang="en-US" dirty="0" smtClean="0"/>
              <a:t>她设法与那个让人难以捉摸的男人进行了一次面谈。</a:t>
            </a:r>
          </a:p>
          <a:p>
            <a:pPr fontAlgn="auto">
              <a:spcAft>
                <a:spcPts val="0"/>
              </a:spcAft>
              <a:buFont typeface="Arial" pitchFamily="34" charset="0"/>
              <a:buChar char="•"/>
              <a:defRPr/>
            </a:pPr>
            <a:r>
              <a:rPr lang="zh-CN" altLang="en-US" dirty="0" smtClean="0"/>
              <a:t>　　</a:t>
            </a:r>
            <a:r>
              <a:rPr lang="en-US" altLang="zh-CN" dirty="0" smtClean="0"/>
              <a:t>She enjoys a firm reputation in this country but 	wider international Success has been elusive. </a:t>
            </a:r>
          </a:p>
          <a:p>
            <a:pPr fontAlgn="auto">
              <a:spcAft>
                <a:spcPts val="0"/>
              </a:spcAft>
              <a:buFont typeface="Arial" pitchFamily="34" charset="0"/>
              <a:buChar char="•"/>
              <a:defRPr/>
            </a:pPr>
            <a:r>
              <a:rPr lang="zh-CN" altLang="en-US" dirty="0" smtClean="0"/>
              <a:t>　　她在这个国家享有稳定的声誉，但在国际上的</a:t>
            </a:r>
            <a:r>
              <a:rPr lang="en-US" altLang="zh-CN" dirty="0" smtClean="0"/>
              <a:t>	</a:t>
            </a:r>
            <a:r>
              <a:rPr lang="zh-CN" altLang="en-US" dirty="0" smtClean="0"/>
              <a:t>成功却有些难以企及。</a:t>
            </a:r>
          </a:p>
          <a:p>
            <a:pPr fontAlgn="auto">
              <a:spcAft>
                <a:spcPts val="0"/>
              </a:spcAft>
              <a:buFont typeface="Arial" pitchFamily="34" charset="0"/>
              <a:buChar char="•"/>
              <a:defRPr/>
            </a:pPr>
            <a:r>
              <a:rPr lang="en-US" altLang="zh-CN" dirty="0" smtClean="0">
                <a:solidFill>
                  <a:srgbClr val="FF0000"/>
                </a:solidFill>
              </a:rPr>
              <a:t>8. undertake v. </a:t>
            </a:r>
            <a:r>
              <a:rPr lang="zh-CN" altLang="en-US" dirty="0" smtClean="0">
                <a:solidFill>
                  <a:srgbClr val="FF0000"/>
                </a:solidFill>
              </a:rPr>
              <a:t>承担，从事；保证</a:t>
            </a:r>
          </a:p>
          <a:p>
            <a:pPr fontAlgn="auto">
              <a:spcAft>
                <a:spcPts val="0"/>
              </a:spcAft>
              <a:buFont typeface="Arial" pitchFamily="34" charset="0"/>
              <a:buChar char="•"/>
              <a:defRPr/>
            </a:pPr>
            <a:r>
              <a:rPr lang="en-US" altLang="zh-CN" dirty="0" smtClean="0"/>
              <a:t>Dr Johnson undertook the task of writing a comprehensive English dictionary. </a:t>
            </a:r>
          </a:p>
          <a:p>
            <a:pPr fontAlgn="auto">
              <a:spcAft>
                <a:spcPts val="0"/>
              </a:spcAft>
              <a:buFont typeface="Arial" pitchFamily="34" charset="0"/>
              <a:buChar char="•"/>
              <a:defRPr/>
            </a:pPr>
            <a:r>
              <a:rPr lang="en-US" altLang="zh-CN" dirty="0" smtClean="0"/>
              <a:t>Johnson</a:t>
            </a:r>
            <a:r>
              <a:rPr lang="zh-CN" altLang="en-US" dirty="0" smtClean="0"/>
              <a:t>博士承担了编纂综合英语词典的任务。</a:t>
            </a:r>
          </a:p>
          <a:p>
            <a:pPr fontAlgn="auto">
              <a:spcAft>
                <a:spcPts val="0"/>
              </a:spcAft>
              <a:buFont typeface="Arial" pitchFamily="34" charset="0"/>
              <a:buChar char="•"/>
              <a:defRPr/>
            </a:pPr>
            <a:r>
              <a:rPr lang="en-US" altLang="zh-CN" dirty="0" smtClean="0"/>
              <a:t>He undertook to pay the money back in six months. </a:t>
            </a:r>
            <a:r>
              <a:rPr lang="zh-CN" altLang="en-US" dirty="0" smtClean="0"/>
              <a:t>他保证六个月后还钱。</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a:normAutofit/>
          </a:bodyPr>
          <a:lstStyle/>
          <a:p>
            <a:pPr>
              <a:lnSpc>
                <a:spcPct val="80000"/>
              </a:lnSpc>
            </a:pPr>
            <a:r>
              <a:rPr lang="en-US" altLang="zh-CN" sz="3000" smtClean="0"/>
              <a:t>VOCABULARY----</a:t>
            </a:r>
            <a:r>
              <a:rPr lang="zh-CN" altLang="zh-CN" sz="3000" smtClean="0"/>
              <a:t>认知词汇</a:t>
            </a:r>
          </a:p>
          <a:p>
            <a:pPr>
              <a:lnSpc>
                <a:spcPct val="80000"/>
              </a:lnSpc>
            </a:pPr>
            <a:r>
              <a:rPr lang="en-US" altLang="zh-CN" sz="3000" smtClean="0"/>
              <a:t>olfaction    n. </a:t>
            </a:r>
            <a:r>
              <a:rPr lang="zh-CN" altLang="en-US" sz="3000" smtClean="0"/>
              <a:t>嗅觉</a:t>
            </a:r>
          </a:p>
          <a:p>
            <a:pPr>
              <a:lnSpc>
                <a:spcPct val="80000"/>
              </a:lnSpc>
            </a:pPr>
            <a:r>
              <a:rPr lang="zh-CN" altLang="en-US" sz="3000" smtClean="0"/>
              <a:t>　　</a:t>
            </a:r>
            <a:r>
              <a:rPr lang="en-US" altLang="zh-CN" sz="3000" smtClean="0"/>
              <a:t>odour    n. </a:t>
            </a:r>
            <a:r>
              <a:rPr lang="zh-CN" altLang="en-US" sz="3000" smtClean="0"/>
              <a:t>气味</a:t>
            </a:r>
          </a:p>
          <a:p>
            <a:pPr>
              <a:lnSpc>
                <a:spcPct val="80000"/>
              </a:lnSpc>
            </a:pPr>
            <a:r>
              <a:rPr lang="zh-CN" altLang="en-US" sz="3000" smtClean="0"/>
              <a:t>　　</a:t>
            </a:r>
            <a:r>
              <a:rPr lang="en-US" altLang="zh-CN" sz="3000" smtClean="0"/>
              <a:t>aromas    n. </a:t>
            </a:r>
            <a:r>
              <a:rPr lang="zh-CN" altLang="en-US" sz="3000" smtClean="0"/>
              <a:t>浓香，香气</a:t>
            </a:r>
          </a:p>
          <a:p>
            <a:pPr>
              <a:lnSpc>
                <a:spcPct val="80000"/>
              </a:lnSpc>
            </a:pPr>
            <a:r>
              <a:rPr lang="zh-CN" altLang="en-US" sz="3000" smtClean="0"/>
              <a:t>　　</a:t>
            </a:r>
            <a:r>
              <a:rPr lang="en-US" altLang="zh-CN" sz="3000" smtClean="0"/>
              <a:t>faculty    n. </a:t>
            </a:r>
            <a:r>
              <a:rPr lang="zh-CN" altLang="en-US" sz="3000" smtClean="0"/>
              <a:t>机能，官能</a:t>
            </a:r>
          </a:p>
          <a:p>
            <a:pPr>
              <a:lnSpc>
                <a:spcPct val="80000"/>
              </a:lnSpc>
            </a:pPr>
            <a:r>
              <a:rPr lang="zh-CN" altLang="en-US" sz="3000" smtClean="0"/>
              <a:t>　　</a:t>
            </a:r>
            <a:r>
              <a:rPr lang="en-US" altLang="zh-CN" sz="3000" smtClean="0"/>
              <a:t>participant    n. </a:t>
            </a:r>
            <a:r>
              <a:rPr lang="zh-CN" altLang="en-US" sz="3000" smtClean="0"/>
              <a:t>参加者</a:t>
            </a:r>
          </a:p>
          <a:p>
            <a:pPr>
              <a:lnSpc>
                <a:spcPct val="80000"/>
              </a:lnSpc>
            </a:pPr>
            <a:r>
              <a:rPr lang="zh-CN" altLang="en-US" sz="3000" smtClean="0"/>
              <a:t>　　</a:t>
            </a:r>
            <a:r>
              <a:rPr lang="en-US" altLang="zh-CN" sz="3000" smtClean="0"/>
              <a:t>evoke    v. </a:t>
            </a:r>
            <a:r>
              <a:rPr lang="zh-CN" altLang="en-US" sz="3000" smtClean="0"/>
              <a:t>唤起，引起</a:t>
            </a:r>
          </a:p>
          <a:p>
            <a:pPr>
              <a:lnSpc>
                <a:spcPct val="80000"/>
              </a:lnSpc>
            </a:pPr>
            <a:r>
              <a:rPr lang="zh-CN" altLang="en-US" sz="3000" smtClean="0"/>
              <a:t>　　</a:t>
            </a:r>
            <a:r>
              <a:rPr lang="en-US" altLang="zh-CN" sz="3000" smtClean="0"/>
              <a:t>grimace    n. </a:t>
            </a:r>
            <a:r>
              <a:rPr lang="zh-CN" altLang="en-US" sz="3000" smtClean="0"/>
              <a:t>鬼脸，痛苦的表情</a:t>
            </a:r>
          </a:p>
          <a:p>
            <a:pPr>
              <a:lnSpc>
                <a:spcPct val="80000"/>
              </a:lnSpc>
            </a:pPr>
            <a:r>
              <a:rPr lang="zh-CN" altLang="en-US" sz="3000" smtClean="0"/>
              <a:t>　　</a:t>
            </a:r>
            <a:r>
              <a:rPr lang="en-US" altLang="zh-CN" sz="3000" smtClean="0"/>
              <a:t>olfactory    adj. </a:t>
            </a:r>
            <a:r>
              <a:rPr lang="zh-CN" altLang="en-US" sz="3000" smtClean="0"/>
              <a:t>嗅觉的</a:t>
            </a:r>
          </a:p>
          <a:p>
            <a:pPr>
              <a:lnSpc>
                <a:spcPct val="80000"/>
              </a:lnSpc>
            </a:pPr>
            <a:r>
              <a:rPr lang="zh-CN" altLang="en-US" sz="3000" smtClean="0"/>
              <a:t>　　</a:t>
            </a:r>
            <a:r>
              <a:rPr lang="en-US" altLang="zh-CN" sz="3000" smtClean="0"/>
              <a:t>fragrant    adj. </a:t>
            </a:r>
            <a:r>
              <a:rPr lang="zh-CN" altLang="en-US" sz="3000" smtClean="0"/>
              <a:t>芳香的</a:t>
            </a:r>
          </a:p>
          <a:p>
            <a:pPr>
              <a:lnSpc>
                <a:spcPct val="80000"/>
              </a:lnSpc>
            </a:pPr>
            <a:r>
              <a:rPr lang="zh-CN" altLang="en-US" sz="3000" smtClean="0"/>
              <a:t>　　</a:t>
            </a:r>
            <a:r>
              <a:rPr lang="en-US" altLang="zh-CN" sz="3000" smtClean="0"/>
              <a:t>sensation    n. </a:t>
            </a:r>
            <a:r>
              <a:rPr lang="zh-CN" altLang="en-US" sz="3000" smtClean="0"/>
              <a:t>感觉，知觉</a:t>
            </a:r>
          </a:p>
          <a:p>
            <a:pPr>
              <a:lnSpc>
                <a:spcPct val="80000"/>
              </a:lnSpc>
            </a:pPr>
            <a:r>
              <a:rPr lang="zh-CN" altLang="en-US" sz="3000" smtClean="0"/>
              <a:t>　　</a:t>
            </a:r>
            <a:r>
              <a:rPr lang="en-US" altLang="zh-CN" sz="3000" smtClean="0"/>
              <a:t>bonding    n. </a:t>
            </a:r>
            <a:r>
              <a:rPr lang="zh-CN" altLang="en-US" sz="3000" smtClean="0"/>
              <a:t>形成的亲密关系</a:t>
            </a:r>
          </a:p>
          <a:p>
            <a:pPr>
              <a:lnSpc>
                <a:spcPct val="80000"/>
              </a:lnSpc>
            </a:pPr>
            <a:r>
              <a:rPr lang="zh-CN" altLang="en-US" sz="3000" smtClean="0"/>
              <a:t>　　</a:t>
            </a:r>
            <a:r>
              <a:rPr lang="en-US" altLang="zh-CN" sz="3000" smtClean="0"/>
              <a:t>spouse    n. </a:t>
            </a:r>
            <a:r>
              <a:rPr lang="zh-CN" altLang="en-US" sz="3000" smtClean="0"/>
              <a:t>配偶</a:t>
            </a:r>
          </a:p>
          <a:p>
            <a:pPr>
              <a:lnSpc>
                <a:spcPct val="80000"/>
              </a:lnSpc>
            </a:pPr>
            <a:r>
              <a:rPr lang="zh-CN" altLang="en-US" sz="3000" smtClean="0"/>
              <a:t>　　</a:t>
            </a:r>
            <a:r>
              <a:rPr lang="en-US" altLang="zh-CN" sz="3000" smtClean="0"/>
              <a:t>reveal    v. </a:t>
            </a:r>
            <a:r>
              <a:rPr lang="zh-CN" altLang="en-US" sz="3000" smtClean="0"/>
              <a:t>发现，透露，显露</a:t>
            </a:r>
          </a:p>
          <a:p>
            <a:pPr>
              <a:lnSpc>
                <a:spcPct val="80000"/>
              </a:lnSpc>
            </a:pPr>
            <a:endParaRPr lang="zh-CN" altLang="en-US" sz="3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endParaRPr lang="zh-CN" altLang="en-US" smtClean="0"/>
          </a:p>
        </p:txBody>
      </p:sp>
      <p:sp>
        <p:nvSpPr>
          <p:cNvPr id="22530" name="内容占位符 2"/>
          <p:cNvSpPr>
            <a:spLocks noGrp="1"/>
          </p:cNvSpPr>
          <p:nvPr>
            <p:ph idx="1"/>
          </p:nvPr>
        </p:nvSpPr>
        <p:spPr>
          <a:xfrm>
            <a:off x="0" y="0"/>
            <a:ext cx="9144000" cy="6858000"/>
          </a:xfrm>
        </p:spPr>
        <p:txBody>
          <a:bodyPr/>
          <a:lstStyle/>
          <a:p>
            <a:r>
              <a:rPr lang="zh-CN" altLang="zh-CN" smtClean="0"/>
              <a:t>　</a:t>
            </a:r>
            <a:r>
              <a:rPr lang="en-US" altLang="zh-CN" smtClean="0"/>
              <a:t>undervalue    v. </a:t>
            </a:r>
            <a:r>
              <a:rPr lang="zh-CN" altLang="zh-CN" smtClean="0"/>
              <a:t>低估价值，看轻</a:t>
            </a:r>
          </a:p>
          <a:p>
            <a:r>
              <a:rPr lang="zh-CN" altLang="zh-CN" smtClean="0"/>
              <a:t>　　</a:t>
            </a:r>
            <a:r>
              <a:rPr lang="en-US" altLang="zh-CN" smtClean="0"/>
              <a:t>feeble    adj. </a:t>
            </a:r>
            <a:r>
              <a:rPr lang="zh-CN" altLang="zh-CN" smtClean="0"/>
              <a:t>虚弱的，无力的</a:t>
            </a:r>
          </a:p>
          <a:p>
            <a:r>
              <a:rPr lang="zh-CN" altLang="zh-CN" smtClean="0"/>
              <a:t>　　</a:t>
            </a:r>
            <a:r>
              <a:rPr lang="en-US" altLang="zh-CN" smtClean="0"/>
              <a:t>acute    adj. </a:t>
            </a:r>
            <a:r>
              <a:rPr lang="zh-CN" altLang="zh-CN" smtClean="0"/>
              <a:t>敏锐的</a:t>
            </a:r>
          </a:p>
          <a:p>
            <a:r>
              <a:rPr lang="zh-CN" altLang="zh-CN" smtClean="0"/>
              <a:t>　　</a:t>
            </a:r>
            <a:r>
              <a:rPr lang="en-US" altLang="zh-CN" smtClean="0"/>
              <a:t>realm    n. </a:t>
            </a:r>
            <a:r>
              <a:rPr lang="zh-CN" altLang="zh-CN" smtClean="0"/>
              <a:t>领域，王国</a:t>
            </a:r>
          </a:p>
          <a:p>
            <a:r>
              <a:rPr lang="zh-CN" altLang="zh-CN" smtClean="0"/>
              <a:t>　　</a:t>
            </a:r>
            <a:r>
              <a:rPr lang="en-US" altLang="zh-CN" smtClean="0"/>
              <a:t>recollection    v. </a:t>
            </a:r>
            <a:r>
              <a:rPr lang="zh-CN" altLang="zh-CN" smtClean="0"/>
              <a:t>回忆，回想，记起</a:t>
            </a:r>
          </a:p>
          <a:p>
            <a:r>
              <a:rPr lang="zh-CN" altLang="zh-CN" smtClean="0"/>
              <a:t>　　</a:t>
            </a:r>
            <a:r>
              <a:rPr lang="en-US" altLang="zh-CN" smtClean="0"/>
              <a:t>odourless    adj. </a:t>
            </a:r>
            <a:r>
              <a:rPr lang="zh-CN" altLang="zh-CN" smtClean="0"/>
              <a:t>没有气味的</a:t>
            </a:r>
          </a:p>
          <a:p>
            <a:r>
              <a:rPr lang="zh-CN" altLang="zh-CN" smtClean="0"/>
              <a:t>　　</a:t>
            </a:r>
            <a:r>
              <a:rPr lang="en-US" altLang="zh-CN" smtClean="0"/>
              <a:t>psychology  n. </a:t>
            </a:r>
            <a:r>
              <a:rPr lang="zh-CN" altLang="zh-CN" smtClean="0"/>
              <a:t>心理，心理学</a:t>
            </a:r>
          </a:p>
          <a:p>
            <a:r>
              <a:rPr lang="zh-CN" altLang="zh-CN" smtClean="0"/>
              <a:t>　　</a:t>
            </a:r>
            <a:r>
              <a:rPr lang="en-US" altLang="zh-CN" smtClean="0"/>
              <a:t>offensive    adj. </a:t>
            </a:r>
            <a:r>
              <a:rPr lang="zh-CN" altLang="zh-CN" smtClean="0"/>
              <a:t>令人不快的，冒犯的</a:t>
            </a:r>
          </a:p>
          <a:p>
            <a:r>
              <a:rPr lang="zh-CN" altLang="zh-CN" smtClean="0"/>
              <a:t>　　</a:t>
            </a:r>
            <a:r>
              <a:rPr lang="en-US" altLang="zh-CN" smtClean="0"/>
              <a:t>interacting    n. </a:t>
            </a:r>
            <a:r>
              <a:rPr lang="zh-CN" altLang="zh-CN" smtClean="0"/>
              <a:t>相互影响</a:t>
            </a:r>
          </a:p>
          <a:p>
            <a:r>
              <a:rPr lang="zh-CN" altLang="zh-CN" smtClean="0"/>
              <a:t>　　</a:t>
            </a:r>
            <a:r>
              <a:rPr lang="en-US" altLang="zh-CN" smtClean="0"/>
              <a:t>intimate    adj. </a:t>
            </a:r>
            <a:r>
              <a:rPr lang="zh-CN" altLang="zh-CN" smtClean="0"/>
              <a:t>私人的</a:t>
            </a:r>
          </a:p>
          <a:p>
            <a:r>
              <a:rPr lang="zh-CN" altLang="zh-CN" smtClean="0"/>
              <a:t>　　</a:t>
            </a:r>
            <a:r>
              <a:rPr lang="en-US" altLang="zh-CN" smtClean="0"/>
              <a:t>interiorise    v. </a:t>
            </a:r>
            <a:r>
              <a:rPr lang="zh-CN" altLang="zh-CN" smtClean="0"/>
              <a:t>使深入内心</a:t>
            </a:r>
          </a:p>
          <a:p>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a:lstStyle/>
          <a:p>
            <a:r>
              <a:rPr lang="en-US" altLang="zh-CN" smtClean="0"/>
              <a:t>Difficult sentences </a:t>
            </a:r>
          </a:p>
          <a:p>
            <a:r>
              <a:rPr lang="en-US" altLang="zh-CN" smtClean="0">
                <a:solidFill>
                  <a:srgbClr val="FF0000"/>
                </a:solidFill>
              </a:rPr>
              <a:t>1. The perception of smell, therefore, consists not only of the sensation of the odours themselves, but of the experiences and emotions associated with them.  (P2)</a:t>
            </a:r>
          </a:p>
          <a:p>
            <a:endParaRPr lang="zh-CN" altLang="zh-CN" smtClean="0">
              <a:solidFill>
                <a:srgbClr val="FF0000"/>
              </a:solidFill>
            </a:endParaRPr>
          </a:p>
          <a:p>
            <a:pPr>
              <a:buFont typeface="Arial" charset="0"/>
              <a:buNone/>
            </a:pPr>
            <a:r>
              <a:rPr lang="zh-CN" altLang="zh-CN" smtClean="0"/>
              <a:t>•</a:t>
            </a:r>
            <a:r>
              <a:rPr lang="en-US" altLang="zh-CN" smtClean="0"/>
              <a:t>  </a:t>
            </a:r>
            <a:r>
              <a:rPr lang="zh-CN" altLang="zh-CN" smtClean="0"/>
              <a:t>参考译文：因此，对于气味的感知不单单包括对其本身的感觉，也包括对与其相关的经历和情感的认知。</a:t>
            </a:r>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250825" y="260350"/>
            <a:ext cx="8435975" cy="5865813"/>
          </a:xfrm>
        </p:spPr>
        <p:txBody>
          <a:bodyPr/>
          <a:lstStyle/>
          <a:p>
            <a:r>
              <a:rPr lang="en-US" altLang="zh-CN" smtClean="0">
                <a:solidFill>
                  <a:srgbClr val="FF0000"/>
                </a:solidFill>
              </a:rPr>
              <a:t>2. In one well-known test, women and men were able to distinguish by smell alone clothing worn by their marriage partners from similar clothing worn by other people. (P3)</a:t>
            </a:r>
            <a:endParaRPr lang="zh-CN" altLang="zh-CN" smtClean="0">
              <a:solidFill>
                <a:srgbClr val="FF0000"/>
              </a:solidFill>
            </a:endParaRPr>
          </a:p>
          <a:p>
            <a:r>
              <a:rPr lang="zh-CN" altLang="zh-CN" smtClean="0"/>
              <a:t>　　•</a:t>
            </a:r>
            <a:r>
              <a:rPr lang="en-US" altLang="zh-CN" smtClean="0"/>
              <a:t>  </a:t>
            </a:r>
            <a:r>
              <a:rPr lang="zh-CN" altLang="zh-CN" smtClean="0"/>
              <a:t>参考译文：在一项著名的测试中，被测女性和男性都能够仅通过气味在相同的衣物中区分自己的配偶穿过的衣服和其他人穿过的衣服。</a:t>
            </a:r>
          </a:p>
          <a:p>
            <a:endParaRPr lang="en-US" altLang="zh-CN" smtClean="0"/>
          </a:p>
          <a:p>
            <a:endParaRPr lang="en-US" altLang="zh-CN" smtClean="0"/>
          </a:p>
          <a:p>
            <a:endParaRPr lang="en-US" altLang="zh-CN" smtClean="0"/>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250825" y="260350"/>
            <a:ext cx="8435975" cy="5865813"/>
          </a:xfrm>
        </p:spPr>
        <p:txBody>
          <a:bodyPr/>
          <a:lstStyle/>
          <a:p>
            <a:endParaRPr lang="en-US" altLang="zh-CN" smtClean="0"/>
          </a:p>
          <a:p>
            <a:r>
              <a:rPr lang="en-US" altLang="zh-CN" smtClean="0">
                <a:solidFill>
                  <a:srgbClr val="FF0000"/>
                </a:solidFill>
              </a:rPr>
              <a:t>4. In the realm of olfaction</a:t>
            </a:r>
            <a:r>
              <a:rPr lang="zh-CN" altLang="zh-CN" smtClean="0">
                <a:solidFill>
                  <a:srgbClr val="FF0000"/>
                </a:solidFill>
              </a:rPr>
              <a:t>，</a:t>
            </a:r>
            <a:r>
              <a:rPr lang="en-US" altLang="zh-CN" smtClean="0">
                <a:solidFill>
                  <a:srgbClr val="FF0000"/>
                </a:solidFill>
              </a:rPr>
              <a:t>we must make do with descriptions and recollections.(P5)</a:t>
            </a:r>
            <a:endParaRPr lang="zh-CN" altLang="zh-CN" smtClean="0">
              <a:solidFill>
                <a:srgbClr val="FF0000"/>
              </a:solidFill>
            </a:endParaRPr>
          </a:p>
          <a:p>
            <a:r>
              <a:rPr lang="zh-CN" altLang="zh-CN" smtClean="0"/>
              <a:t>　　•</a:t>
            </a:r>
            <a:r>
              <a:rPr lang="en-US" altLang="zh-CN" smtClean="0"/>
              <a:t>  </a:t>
            </a:r>
            <a:r>
              <a:rPr lang="zh-CN" altLang="zh-CN" smtClean="0"/>
              <a:t>参考译文：在嗅觉的领域里，我们只能勉强依赖于描述和回忆。</a:t>
            </a:r>
          </a:p>
          <a:p>
            <a:endParaRPr lang="en-US" altLang="zh-CN" smtClean="0"/>
          </a:p>
          <a:p>
            <a:endParaRPr lang="en-US" altLang="zh-CN" smtClean="0"/>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250825" y="260350"/>
            <a:ext cx="8435975" cy="5865813"/>
          </a:xfrm>
        </p:spPr>
        <p:txBody>
          <a:bodyPr/>
          <a:lstStyle/>
          <a:p>
            <a:r>
              <a:rPr lang="en-US" altLang="zh-CN" smtClean="0">
                <a:solidFill>
                  <a:srgbClr val="FF0000"/>
                </a:solidFill>
              </a:rPr>
              <a:t>5. Different smells can provide us with intimate and emotionally charged experiences and the value that we attach to these experiences is interiorised by the members of society in a deeply personal way. (P7)</a:t>
            </a:r>
            <a:endParaRPr lang="zh-CN" altLang="zh-CN" smtClean="0">
              <a:solidFill>
                <a:srgbClr val="FF0000"/>
              </a:solidFill>
            </a:endParaRPr>
          </a:p>
          <a:p>
            <a:r>
              <a:rPr lang="zh-CN" altLang="zh-CN" smtClean="0"/>
              <a:t>　　•</a:t>
            </a:r>
            <a:r>
              <a:rPr lang="en-US" altLang="zh-CN" smtClean="0"/>
              <a:t>  </a:t>
            </a:r>
            <a:r>
              <a:rPr lang="zh-CN" altLang="zh-CN" smtClean="0"/>
              <a:t>参考译文：不同的气味能为我们提供私人的、感情充沛的经历，我们赋予这些经历的价值又会被社会成员以极个人的方式吸纳。</a:t>
            </a:r>
          </a:p>
          <a:p>
            <a:endParaRPr lang="en-US" altLang="zh-CN" smtClean="0"/>
          </a:p>
          <a:p>
            <a:endParaRPr lang="en-US" altLang="zh-CN" smtClean="0"/>
          </a:p>
          <a:p>
            <a:endParaRPr lang="en-US" altLang="zh-CN" smtClean="0"/>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rtlCol="0">
            <a:normAutofit fontScale="85000" lnSpcReduction="10000"/>
          </a:bodyPr>
          <a:lstStyle/>
          <a:p>
            <a:pPr fontAlgn="auto">
              <a:spcAft>
                <a:spcPts val="0"/>
              </a:spcAft>
              <a:buFont typeface="Arial" pitchFamily="34" charset="0"/>
              <a:buChar char="•"/>
              <a:defRPr/>
            </a:pPr>
            <a:r>
              <a:rPr lang="zh-CN" altLang="en-US" dirty="0" smtClean="0"/>
              <a:t>参考译文：</a:t>
            </a:r>
            <a:endParaRPr lang="en-US" altLang="zh-CN" dirty="0" smtClean="0"/>
          </a:p>
          <a:p>
            <a:pPr fontAlgn="auto">
              <a:spcAft>
                <a:spcPts val="0"/>
              </a:spcAft>
              <a:buFont typeface="Arial" pitchFamily="34" charset="0"/>
              <a:buChar char="•"/>
              <a:defRPr/>
            </a:pPr>
            <a:r>
              <a:rPr lang="en-US" altLang="zh-CN" dirty="0" smtClean="0"/>
              <a:t>                                  </a:t>
            </a:r>
            <a:r>
              <a:rPr lang="zh-CN" altLang="zh-CN" b="1" dirty="0" smtClean="0"/>
              <a:t>嗅觉的意义和力量</a:t>
            </a:r>
            <a:r>
              <a:rPr lang="en-US" altLang="zh-CN" b="1" dirty="0" smtClean="0"/>
              <a:t> </a:t>
            </a:r>
            <a:endParaRPr lang="zh-CN" altLang="zh-CN" b="1" dirty="0" smtClean="0"/>
          </a:p>
          <a:p>
            <a:pPr fontAlgn="auto">
              <a:spcAft>
                <a:spcPts val="0"/>
              </a:spcAft>
              <a:buFont typeface="Arial" pitchFamily="34" charset="0"/>
              <a:buChar char="•"/>
              <a:defRPr/>
            </a:pPr>
            <a:r>
              <a:rPr lang="zh-CN" altLang="zh-CN" dirty="0" smtClean="0"/>
              <a:t>　　对气味的感觉，或嗅觉，是十分强大的。气味在生理、心理和社会层面均对我们产生影响。然而，在大多数情况下，我们吸入周围的气味却并不自觉它们对我们的重要性。只有当嗅觉因某种原因受损而失灵时，我们才开始意识到嗅觉在我们的幸福感中扮演的重要角色。</a:t>
            </a:r>
          </a:p>
          <a:p>
            <a:pPr fontAlgn="auto">
              <a:spcAft>
                <a:spcPts val="0"/>
              </a:spcAft>
              <a:buFont typeface="Arial" pitchFamily="34" charset="0"/>
              <a:buChar char="•"/>
              <a:defRPr/>
            </a:pPr>
            <a:r>
              <a:rPr lang="zh-CN" altLang="zh-CN" dirty="0" smtClean="0"/>
              <a:t>　　</a:t>
            </a:r>
            <a:r>
              <a:rPr lang="en-US" altLang="zh-CN" dirty="0" smtClean="0"/>
              <a:t> </a:t>
            </a:r>
            <a:r>
              <a:rPr lang="zh-CN" altLang="zh-CN" dirty="0" smtClean="0"/>
              <a:t>一项由</a:t>
            </a:r>
            <a:r>
              <a:rPr lang="en-US" altLang="zh-CN" dirty="0" smtClean="0"/>
              <a:t>Anthony </a:t>
            </a:r>
            <a:r>
              <a:rPr lang="en-US" altLang="zh-CN" dirty="0" err="1" smtClean="0"/>
              <a:t>Synott</a:t>
            </a:r>
            <a:r>
              <a:rPr lang="zh-CN" altLang="zh-CN" dirty="0" smtClean="0"/>
              <a:t>在蒙特利尔的</a:t>
            </a:r>
            <a:r>
              <a:rPr lang="en-US" altLang="zh-CN" dirty="0" smtClean="0"/>
              <a:t>Concordia</a:t>
            </a:r>
            <a:r>
              <a:rPr lang="zh-CN" altLang="zh-CN" dirty="0" smtClean="0"/>
              <a:t>大学开展的调查要求参与者评价一下嗅觉在他们的生活中的重要性。很明显，嗅觉能够唤起强烈的情感回应。某种和愉快经历相关的气味会带来欣喜之感；污浊的气味或与糟糕经历有关的气味则可能让人恶心得面部扭曲。这项调查的应答者们觉察到自身很多对嗅觉的好恶都基于情感联系。这样的联系在强到一定程度时，会让大众普遍不喜欢的气味变得令特定个体愉快，也会让大众公认为芬芳的气味变得让特定个体讨厌。因此，对于气味的感知不单单包括对其本身的感觉，也包括对与其相关的经历和情感的认知。</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625</Words>
  <Application>Microsoft Office PowerPoint</Application>
  <PresentationFormat>全屏显示(4:3)</PresentationFormat>
  <Paragraphs>71</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宋体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B The Meaning and Power of Smell</dc:title>
  <dc:creator>Administrator</dc:creator>
  <cp:lastModifiedBy>Dell</cp:lastModifiedBy>
  <cp:revision>6</cp:revision>
  <dcterms:created xsi:type="dcterms:W3CDTF">2015-08-26T06:01:34Z</dcterms:created>
  <dcterms:modified xsi:type="dcterms:W3CDTF">2015-12-04T09:46:18Z</dcterms:modified>
</cp:coreProperties>
</file>