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54" r:id="rId2"/>
    <p:sldId id="727" r:id="rId3"/>
    <p:sldId id="728" r:id="rId4"/>
    <p:sldId id="740" r:id="rId5"/>
    <p:sldId id="730" r:id="rId6"/>
    <p:sldId id="731" r:id="rId7"/>
    <p:sldId id="732" r:id="rId8"/>
    <p:sldId id="738" r:id="rId9"/>
    <p:sldId id="713" r:id="rId10"/>
    <p:sldId id="733" r:id="rId11"/>
    <p:sldId id="736" r:id="rId12"/>
    <p:sldId id="735" r:id="rId13"/>
    <p:sldId id="739" r:id="rId14"/>
    <p:sldId id="45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7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370" userDrawn="1">
          <p15:clr>
            <a:srgbClr val="A4A3A4"/>
          </p15:clr>
        </p15:guide>
        <p15:guide id="5" pos="7378" userDrawn="1">
          <p15:clr>
            <a:srgbClr val="A4A3A4"/>
          </p15:clr>
        </p15:guide>
        <p15:guide id="6" orient="horz" pos="1933" userDrawn="1">
          <p15:clr>
            <a:srgbClr val="A4A3A4"/>
          </p15:clr>
        </p15:guide>
        <p15:guide id="7" orient="horz" pos="29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C00000"/>
    <a:srgbClr val="FFC000"/>
    <a:srgbClr val="92D050"/>
    <a:srgbClr val="B4DF87"/>
    <a:srgbClr val="375F92"/>
    <a:srgbClr val="F8B533"/>
    <a:srgbClr val="D14444"/>
    <a:srgbClr val="ED7D31"/>
    <a:srgbClr val="954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41" autoAdjust="0"/>
    <p:restoredTop sz="89706" autoAdjust="0"/>
  </p:normalViewPr>
  <p:slideViewPr>
    <p:cSldViewPr snapToGrid="0">
      <p:cViewPr varScale="1">
        <p:scale>
          <a:sx n="80" d="100"/>
          <a:sy n="80" d="100"/>
        </p:scale>
        <p:origin x="78" y="114"/>
      </p:cViewPr>
      <p:guideLst>
        <p:guide orient="horz" pos="3770"/>
        <p:guide pos="3840"/>
        <p:guide pos="370"/>
        <p:guide pos="7378"/>
        <p:guide orient="horz" pos="1933"/>
        <p:guide orient="horz" pos="2976"/>
      </p:guideLst>
    </p:cSldViewPr>
  </p:slideViewPr>
  <p:outlineViewPr>
    <p:cViewPr>
      <p:scale>
        <a:sx n="33" d="100"/>
        <a:sy n="33" d="100"/>
      </p:scale>
      <p:origin x="0" y="-93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AC1AA-EC0B-4625-A6FC-7CD21E5AA8E9}" type="datetimeFigureOut">
              <a:rPr lang="zh-CN" altLang="en-US" smtClean="0"/>
              <a:pPr/>
              <a:t>2016/10/20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2CA09-A40B-4675-9468-447DB899B3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75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D8B66-D2CF-48FF-BF78-092B9A9BB491}" type="datetimeFigureOut">
              <a:rPr lang="zh-CN" altLang="en-US" smtClean="0"/>
              <a:pPr/>
              <a:t>2016/10/20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30F11-EE0E-4386-9DBD-D4ACF7EF3A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88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8F8073-1AC8-4D2D-A50E-278074085375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637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30F11-EE0E-4386-9DBD-D4ACF7EF3A4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901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华文新魏" panose="02010800040101010101" pitchFamily="2" charset="-122"/>
              </a:rPr>
              <a:t>今天互联网与大数据、大平台、大服务捆绑在一起，孕育着广阔的产业变革，深刻改变着信息产业发展格局和我们的生产生活方式。具体表现在三个方面：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华文新魏" panose="020108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30F11-EE0E-4386-9DBD-D4ACF7EF3A4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506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华文新魏" panose="02010800040101010101" pitchFamily="2" charset="-122"/>
              </a:rPr>
              <a:t>今天互联网与大数据、大平台、大服务捆绑在一起，孕育着广阔的产业变革，深刻改变着信息产业发展格局和我们的生产生活方式。具体表现在三个方面：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华文新魏" panose="020108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30F11-EE0E-4386-9DBD-D4ACF7EF3A4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737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华文新魏" panose="02010800040101010101" pitchFamily="2" charset="-122"/>
              </a:rPr>
              <a:t>今天互联网与大数据、大平台、大服务捆绑在一起，孕育着广阔的产业变革，深刻改变着信息产业发展格局和我们的生产生活方式。具体表现在三个方面：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华文新魏" panose="020108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30F11-EE0E-4386-9DBD-D4ACF7EF3A4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806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30F11-EE0E-4386-9DBD-D4ACF7EF3A4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053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30F11-EE0E-4386-9DBD-D4ACF7EF3A4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638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30F11-EE0E-4386-9DBD-D4ACF7EF3A4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305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30F11-EE0E-4386-9DBD-D4ACF7EF3A4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09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30F11-EE0E-4386-9DBD-D4ACF7EF3A4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520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30F11-EE0E-4386-9DBD-D4ACF7EF3A4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538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华文新魏" panose="02010800040101010101" pitchFamily="2" charset="-122"/>
              </a:rPr>
              <a:t>今天互联网与大数据、大平台、大服务捆绑在一起，孕育着广阔的产业变革，深刻改变着信息产业发展格局和我们的生产生活方式。具体表现在三个方面：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华文新魏" panose="020108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30F11-EE0E-4386-9DBD-D4ACF7EF3A4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554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30F11-EE0E-4386-9DBD-D4ACF7EF3A4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811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www.govmade.cn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F0AB-2D69-4307-B523-D1251C632F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2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www.govmade.cn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F0AB-2D69-4307-B523-D1251C632F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55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altLang="zh-CN" smtClean="0"/>
              <a:t>www.govmade.cn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29219" y="6356350"/>
            <a:ext cx="2743200" cy="365125"/>
          </a:xfrm>
        </p:spPr>
        <p:txBody>
          <a:bodyPr/>
          <a:lstStyle>
            <a:lvl1pPr>
              <a:defRPr sz="1400">
                <a:latin typeface="汉仪特细等线简" panose="02010604000101010101" pitchFamily="2" charset="-122"/>
                <a:ea typeface="汉仪特细等线简" panose="02010604000101010101" pitchFamily="2" charset="-122"/>
              </a:defRPr>
            </a:lvl1pPr>
          </a:lstStyle>
          <a:p>
            <a:fld id="{EB52F0AB-2D69-4307-B523-D1251C632F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89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www.govmade.cn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F0AB-2D69-4307-B523-D1251C632F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22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95730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defRPr>
            </a:lvl1pPr>
          </a:lstStyle>
          <a:p>
            <a:r>
              <a:rPr lang="en-US" altLang="zh-CN" smtClean="0"/>
              <a:t>www.govmade.cn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2321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2F0AB-2D69-4307-B523-D1251C632F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6431945"/>
            <a:ext cx="1069614" cy="254670"/>
          </a:xfrm>
          <a:prstGeom prst="rect">
            <a:avLst/>
          </a:prstGeom>
        </p:spPr>
      </p:pic>
      <p:pic>
        <p:nvPicPr>
          <p:cNvPr id="9" name="Picture 11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2643188" cy="215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-5268" y="0"/>
            <a:ext cx="2698750" cy="2219325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8495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1" r:id="rId3"/>
    <p:sldLayoutId id="2147483649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microsoft.com/office/2007/relationships/hdphoto" Target="../media/hdphoto8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5.wdp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microsoft.com/office/2007/relationships/hdphoto" Target="../media/hdphoto7.wdp"/><Relationship Id="rId4" Type="http://schemas.microsoft.com/office/2007/relationships/hdphoto" Target="../media/hdphoto4.wdp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3421742" y="4926164"/>
            <a:ext cx="536236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buSzPct val="75000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杨冰之首席研究员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主任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buSzPct val="75000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国脉互联董事长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首席研究院  电子系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级校友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buSzPct val="75000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0" y="5474125"/>
            <a:ext cx="3492000" cy="244288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8693891" y="5474125"/>
            <a:ext cx="3492000" cy="24428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310769" y="5554638"/>
            <a:ext cx="80478" cy="804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8810072" y="5556910"/>
            <a:ext cx="80478" cy="804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521" y="360023"/>
            <a:ext cx="1445806" cy="348988"/>
          </a:xfrm>
          <a:prstGeom prst="rect">
            <a:avLst/>
          </a:prstGeom>
        </p:spPr>
      </p:pic>
      <p:pic>
        <p:nvPicPr>
          <p:cNvPr id="3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2643188" cy="215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-5268" y="0"/>
            <a:ext cx="2698750" cy="2219325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26" name="文本框 25"/>
          <p:cNvSpPr txBox="1"/>
          <p:nvPr/>
        </p:nvSpPr>
        <p:spPr>
          <a:xfrm>
            <a:off x="454479" y="2132363"/>
            <a:ext cx="11283042" cy="1436355"/>
          </a:xfrm>
          <a:prstGeom prst="rect">
            <a:avLst/>
          </a:prstGeom>
          <a:noFill/>
          <a:effectLst>
            <a:outerShdw blurRad="50800" dist="50800" dir="5400000" sx="14000" sy="14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互联网漫谈</a:t>
            </a:r>
            <a:endParaRPr lang="zh-CN" altLang="en-US" sz="6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3603"/>
      </p:ext>
    </p:extLst>
  </p:cSld>
  <p:clrMapOvr>
    <a:masterClrMapping/>
  </p:clrMapOvr>
  <p:transition advTm="1000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www.govmade.cn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F0AB-2D69-4307-B523-D1251C632F98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0005" y="607542"/>
            <a:ext cx="11792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新特征：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互联网的广泛渗透： 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8.99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亿网民，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8.58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亿智能手机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椭圆 6"/>
          <p:cNvSpPr/>
          <p:nvPr/>
        </p:nvSpPr>
        <p:spPr>
          <a:xfrm>
            <a:off x="5527343" y="295761"/>
            <a:ext cx="245660" cy="2456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80468" y="295761"/>
            <a:ext cx="245660" cy="2456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33593" y="295761"/>
            <a:ext cx="245660" cy="2456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object 15"/>
          <p:cNvSpPr>
            <a:spLocks noChangeArrowheads="1"/>
          </p:cNvSpPr>
          <p:nvPr/>
        </p:nvSpPr>
        <p:spPr bwMode="auto">
          <a:xfrm>
            <a:off x="528251" y="2010578"/>
            <a:ext cx="10006399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marL="12700">
              <a:tabLst>
                <a:tab pos="363855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363855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63855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63855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63855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855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855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855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855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567"/>
              </a:lnSpc>
              <a:spcBef>
                <a:spcPct val="20000"/>
              </a:spcBef>
              <a:buSzPct val="75000"/>
              <a:defRPr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年间，中国网民数增长了</a:t>
            </a:r>
            <a:r>
              <a:rPr lang="zh-CN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倍，网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购人群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英法德意四国人口总和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57315" y="2595464"/>
            <a:ext cx="3581285" cy="3414385"/>
            <a:chOff x="470346" y="2609654"/>
            <a:chExt cx="3740598" cy="3566274"/>
          </a:xfrm>
        </p:grpSpPr>
        <p:sp>
          <p:nvSpPr>
            <p:cNvPr id="33" name="object 3"/>
            <p:cNvSpPr>
              <a:spLocks noChangeArrowheads="1"/>
            </p:cNvSpPr>
            <p:nvPr/>
          </p:nvSpPr>
          <p:spPr bwMode="auto">
            <a:xfrm>
              <a:off x="547717" y="2609654"/>
              <a:ext cx="1712607" cy="1712606"/>
            </a:xfrm>
            <a:prstGeom prst="teardrop">
              <a:avLst/>
            </a:prstGeom>
            <a:solidFill>
              <a:srgbClr val="C00000"/>
            </a:solidFill>
            <a:ln>
              <a:noFill/>
            </a:ln>
            <a:extLst/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20000"/>
                </a:spcBef>
                <a:buSzPct val="75000"/>
                <a:buFont typeface="Wingdings" panose="05000000000000000000" pitchFamily="2" charset="2"/>
                <a:buChar char="n"/>
                <a:defRPr/>
              </a:pPr>
              <a:endParaRPr lang="zh-CN" altLang="en-US" sz="262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object 5"/>
            <p:cNvSpPr>
              <a:spLocks noChangeArrowheads="1"/>
            </p:cNvSpPr>
            <p:nvPr/>
          </p:nvSpPr>
          <p:spPr bwMode="auto">
            <a:xfrm>
              <a:off x="2448897" y="2609654"/>
              <a:ext cx="1712607" cy="1712606"/>
            </a:xfrm>
            <a:prstGeom prst="teardrop">
              <a:avLst/>
            </a:prstGeom>
            <a:solidFill>
              <a:srgbClr val="00B0F0"/>
            </a:solidFill>
            <a:ln>
              <a:noFill/>
            </a:ln>
            <a:extLst/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20000"/>
                </a:spcBef>
                <a:buSzPct val="75000"/>
                <a:buFont typeface="Wingdings" panose="05000000000000000000" pitchFamily="2" charset="2"/>
                <a:buChar char="n"/>
                <a:defRPr/>
              </a:pPr>
              <a:endParaRPr lang="zh-CN" altLang="en-US" sz="262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object 13"/>
            <p:cNvSpPr>
              <a:spLocks noChangeArrowheads="1"/>
            </p:cNvSpPr>
            <p:nvPr/>
          </p:nvSpPr>
          <p:spPr bwMode="auto">
            <a:xfrm>
              <a:off x="470346" y="2745683"/>
              <a:ext cx="1824621" cy="1474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ts val="2500"/>
                </a:lnSpc>
                <a:spcBef>
                  <a:spcPct val="20000"/>
                </a:spcBef>
                <a:buSzPct val="75000"/>
                <a:defRPr/>
              </a:pPr>
              <a:r>
                <a:rPr lang="zh-CN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2003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年</a:t>
              </a:r>
            </a:p>
            <a:p>
              <a:pPr algn="ctr">
                <a:lnSpc>
                  <a:spcPts val="2500"/>
                </a:lnSpc>
                <a:spcBef>
                  <a:spcPct val="20000"/>
                </a:spcBef>
                <a:buSzPct val="75000"/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网民数：</a:t>
              </a:r>
              <a:r>
                <a:rPr lang="zh-CN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0.79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亿</a:t>
              </a:r>
            </a:p>
            <a:p>
              <a:pPr algn="ctr" eaLnBrk="1" hangingPunct="1">
                <a:lnSpc>
                  <a:spcPts val="2500"/>
                </a:lnSpc>
                <a:spcBef>
                  <a:spcPct val="20000"/>
                </a:spcBef>
                <a:buSzPct val="75000"/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网民渗透率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：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 eaLnBrk="1" hangingPunct="1">
                <a:lnSpc>
                  <a:spcPts val="2500"/>
                </a:lnSpc>
                <a:spcBef>
                  <a:spcPct val="20000"/>
                </a:spcBef>
                <a:buSzPct val="75000"/>
                <a:defRPr/>
              </a:pPr>
              <a:r>
                <a:rPr lang="zh-CN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zh-CN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.6%</a:t>
              </a:r>
            </a:p>
          </p:txBody>
        </p:sp>
        <p:sp>
          <p:nvSpPr>
            <p:cNvPr id="66" name="object 14"/>
            <p:cNvSpPr>
              <a:spLocks noChangeArrowheads="1"/>
            </p:cNvSpPr>
            <p:nvPr/>
          </p:nvSpPr>
          <p:spPr bwMode="auto">
            <a:xfrm>
              <a:off x="2416417" y="2765580"/>
              <a:ext cx="1774630" cy="1339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12700" indent="-1588">
                <a:defRPr sz="240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11112" indent="0" algn="ctr">
                <a:lnSpc>
                  <a:spcPts val="2500"/>
                </a:lnSpc>
                <a:spcBef>
                  <a:spcPct val="20000"/>
                </a:spcBef>
                <a:buSzPct val="75000"/>
                <a:defRPr/>
              </a:pPr>
              <a:r>
                <a:rPr lang="zh-CN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2014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年</a:t>
              </a:r>
            </a:p>
            <a:p>
              <a:pPr marL="11112" indent="0" algn="ctr">
                <a:lnSpc>
                  <a:spcPts val="2500"/>
                </a:lnSpc>
                <a:spcBef>
                  <a:spcPts val="11"/>
                </a:spcBef>
                <a:buSzPct val="75000"/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网民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数：</a:t>
              </a:r>
              <a:r>
                <a:rPr lang="zh-CN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6</a:t>
              </a:r>
              <a:r>
                <a:rPr lang="zh-CN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.49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亿 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marL="11112" indent="0" algn="ctr">
                <a:lnSpc>
                  <a:spcPts val="2500"/>
                </a:lnSpc>
                <a:spcBef>
                  <a:spcPts val="11"/>
                </a:spcBef>
                <a:buSzPct val="75000"/>
                <a:defRPr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网民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渗透率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：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marL="11112" indent="0" algn="ctr">
                <a:lnSpc>
                  <a:spcPts val="2500"/>
                </a:lnSpc>
                <a:spcBef>
                  <a:spcPts val="11"/>
                </a:spcBef>
                <a:buSzPct val="75000"/>
                <a:defRPr/>
              </a:pPr>
              <a:r>
                <a:rPr lang="zh-CN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48</a:t>
              </a:r>
              <a:r>
                <a:rPr lang="zh-CN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%</a:t>
              </a:r>
            </a:p>
          </p:txBody>
        </p:sp>
        <p:sp>
          <p:nvSpPr>
            <p:cNvPr id="41" name="object 8"/>
            <p:cNvSpPr>
              <a:spLocks noChangeArrowheads="1"/>
            </p:cNvSpPr>
            <p:nvPr/>
          </p:nvSpPr>
          <p:spPr bwMode="auto">
            <a:xfrm>
              <a:off x="1540004" y="5740446"/>
              <a:ext cx="297050" cy="319706"/>
            </a:xfrm>
            <a:custGeom>
              <a:avLst/>
              <a:gdLst>
                <a:gd name="T0" fmla="*/ 0 w 374650"/>
                <a:gd name="T1" fmla="*/ 176275 h 176530"/>
                <a:gd name="T2" fmla="*/ 187325 w 374650"/>
                <a:gd name="T3" fmla="*/ 0 h 176530"/>
                <a:gd name="T4" fmla="*/ 374650 w 374650"/>
                <a:gd name="T5" fmla="*/ 176275 h 176530"/>
                <a:gd name="T6" fmla="*/ 0 w 374650"/>
                <a:gd name="T7" fmla="*/ 176275 h 176530"/>
                <a:gd name="T8" fmla="*/ 0 w 374650"/>
                <a:gd name="T9" fmla="*/ 0 h 176530"/>
                <a:gd name="T10" fmla="*/ 374650 w 374650"/>
                <a:gd name="T11" fmla="*/ 176530 h 176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374650" h="176530">
                  <a:moveTo>
                    <a:pt x="0" y="176275"/>
                  </a:moveTo>
                  <a:lnTo>
                    <a:pt x="187325" y="0"/>
                  </a:lnTo>
                  <a:lnTo>
                    <a:pt x="374650" y="176275"/>
                  </a:lnTo>
                  <a:lnTo>
                    <a:pt x="0" y="176275"/>
                  </a:lnTo>
                  <a:close/>
                </a:path>
              </a:pathLst>
            </a:custGeom>
            <a:noFill/>
            <a:ln w="3175" cmpd="sng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20000"/>
                </a:spcBef>
                <a:buSzPct val="75000"/>
                <a:buFont typeface="Wingdings" panose="05000000000000000000" pitchFamily="2" charset="2"/>
                <a:buChar char="n"/>
                <a:defRPr/>
              </a:pPr>
              <a:endParaRPr lang="zh-CN" altLang="en-US" sz="262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object 9"/>
            <p:cNvSpPr>
              <a:spLocks noChangeArrowheads="1"/>
            </p:cNvSpPr>
            <p:nvPr/>
          </p:nvSpPr>
          <p:spPr bwMode="auto">
            <a:xfrm>
              <a:off x="597158" y="4463322"/>
              <a:ext cx="1712606" cy="1712606"/>
            </a:xfrm>
            <a:prstGeom prst="teardrop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20000"/>
                </a:spcBef>
                <a:buSzPct val="75000"/>
                <a:buFont typeface="Wingdings" panose="05000000000000000000" pitchFamily="2" charset="2"/>
                <a:buChar char="n"/>
                <a:defRPr/>
              </a:pPr>
              <a:endParaRPr lang="zh-CN" altLang="en-US" sz="262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object 11"/>
            <p:cNvSpPr>
              <a:spLocks noChangeArrowheads="1"/>
            </p:cNvSpPr>
            <p:nvPr/>
          </p:nvSpPr>
          <p:spPr bwMode="auto">
            <a:xfrm>
              <a:off x="2498338" y="4463322"/>
              <a:ext cx="1712606" cy="1712606"/>
            </a:xfrm>
            <a:prstGeom prst="teardrop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20000"/>
                </a:spcBef>
                <a:buSzPct val="75000"/>
                <a:buFont typeface="Wingdings" panose="05000000000000000000" pitchFamily="2" charset="2"/>
                <a:buChar char="n"/>
                <a:defRPr/>
              </a:pPr>
              <a:endParaRPr lang="zh-CN" altLang="en-US" sz="262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object 16"/>
            <p:cNvSpPr>
              <a:spLocks noChangeArrowheads="1"/>
            </p:cNvSpPr>
            <p:nvPr/>
          </p:nvSpPr>
          <p:spPr bwMode="auto">
            <a:xfrm>
              <a:off x="845829" y="4843335"/>
              <a:ext cx="1278428" cy="66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12700">
                <a:defRPr sz="240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2500"/>
                </a:lnSpc>
                <a:spcBef>
                  <a:spcPct val="20000"/>
                </a:spcBef>
                <a:buSzPct val="75000"/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英法德意四国 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总人口：</a:t>
              </a:r>
              <a:r>
                <a:rPr lang="zh-CN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.7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亿</a:t>
              </a:r>
            </a:p>
          </p:txBody>
        </p:sp>
        <p:sp>
          <p:nvSpPr>
            <p:cNvPr id="69" name="object 17"/>
            <p:cNvSpPr>
              <a:spLocks noChangeArrowheads="1"/>
            </p:cNvSpPr>
            <p:nvPr/>
          </p:nvSpPr>
          <p:spPr bwMode="auto">
            <a:xfrm>
              <a:off x="2728176" y="4843335"/>
              <a:ext cx="1326647" cy="641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ts val="2500"/>
                </a:lnSpc>
                <a:spcBef>
                  <a:spcPct val="20000"/>
                </a:spcBef>
                <a:buSzPct val="75000"/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中国网购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人群：</a:t>
              </a:r>
              <a:r>
                <a:rPr lang="zh-CN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r>
                <a:rPr lang="zh-CN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.61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亿</a:t>
              </a:r>
            </a:p>
          </p:txBody>
        </p:sp>
      </p:grpSp>
      <p:sp>
        <p:nvSpPr>
          <p:cNvPr id="70" name="object 18"/>
          <p:cNvSpPr>
            <a:spLocks noChangeArrowheads="1"/>
          </p:cNvSpPr>
          <p:nvPr/>
        </p:nvSpPr>
        <p:spPr bwMode="auto">
          <a:xfrm>
            <a:off x="4598767" y="2595464"/>
            <a:ext cx="7109266" cy="3425211"/>
          </a:xfrm>
          <a:prstGeom prst="rect">
            <a:avLst/>
          </a:prstGeom>
          <a:blipFill dpi="0" rotWithShape="1">
            <a:blip r:embed="rId3"/>
            <a:srcRect/>
            <a:stretch>
              <a:fillRect b="-2170"/>
            </a:stretch>
          </a:blipFill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/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n"/>
              <a:defRPr/>
            </a:pPr>
            <a:endParaRPr lang="zh-CN" altLang="zh-CN" sz="1966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43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895" y="4665880"/>
            <a:ext cx="1219200" cy="12192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1684760"/>
            <a:ext cx="1219200" cy="12192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895" y="3374523"/>
            <a:ext cx="1219200" cy="1219200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www.govmade.cn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F0AB-2D69-4307-B523-D1251C632F98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5415" y="607542"/>
            <a:ext cx="11174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金风玉露一相逢，便胜却人间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无数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互联网与大数据改变发展格局，改变生产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生活方式。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527343" y="295761"/>
            <a:ext cx="245660" cy="2456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80468" y="295761"/>
            <a:ext cx="245660" cy="2456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33593" y="295761"/>
            <a:ext cx="245660" cy="2456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574034" y="3403369"/>
            <a:ext cx="11138541" cy="1237398"/>
            <a:chOff x="574034" y="3498774"/>
            <a:chExt cx="11138541" cy="1237398"/>
          </a:xfrm>
        </p:grpSpPr>
        <p:sp>
          <p:nvSpPr>
            <p:cNvPr id="19" name="圆角矩形 18"/>
            <p:cNvSpPr/>
            <p:nvPr/>
          </p:nvSpPr>
          <p:spPr>
            <a:xfrm>
              <a:off x="1398077" y="3518994"/>
              <a:ext cx="10314498" cy="1217177"/>
            </a:xfrm>
            <a:prstGeom prst="roundRect">
              <a:avLst>
                <a:gd name="adj" fmla="val 686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574034" y="3518995"/>
              <a:ext cx="1219962" cy="1217177"/>
            </a:xfrm>
            <a:prstGeom prst="roundRect">
              <a:avLst>
                <a:gd name="adj" fmla="val 12309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>
                <a:lnSpc>
                  <a:spcPct val="150000"/>
                </a:lnSpc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华文新魏" panose="02010800040101010101" pitchFamily="2" charset="-122"/>
                </a:rPr>
                <a:t>公共服务领域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855862" y="3498774"/>
              <a:ext cx="98143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50000"/>
                </a:lnSpc>
                <a:defRPr/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华文新魏" panose="02010800040101010101" pitchFamily="2" charset="-122"/>
                </a:rPr>
                <a:t>提升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华文新魏" panose="02010800040101010101" pitchFamily="2" charset="-122"/>
                </a:rPr>
                <a:t>了服务水平和管理效率。随着云计算和大数据技术在智慧城市建设、社区精细管理、疾病预防和治疗、食品药品安全监管、环境污染监测等领域的逐渐应用，社会管理效率、公共服务水平和人民幸福感将得到极大的提升。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华文新魏" panose="0201080004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99088" y="1924121"/>
            <a:ext cx="11113487" cy="1229678"/>
            <a:chOff x="599088" y="1924121"/>
            <a:chExt cx="11113487" cy="1229678"/>
          </a:xfrm>
        </p:grpSpPr>
        <p:sp>
          <p:nvSpPr>
            <p:cNvPr id="12" name="圆角矩形 11"/>
            <p:cNvSpPr/>
            <p:nvPr/>
          </p:nvSpPr>
          <p:spPr>
            <a:xfrm>
              <a:off x="1344301" y="1924121"/>
              <a:ext cx="10368274" cy="1217177"/>
            </a:xfrm>
            <a:prstGeom prst="roundRect">
              <a:avLst>
                <a:gd name="adj" fmla="val 686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861681" y="1953470"/>
              <a:ext cx="981438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50000"/>
                </a:lnSpc>
                <a:defRPr/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华文新魏" panose="02010800040101010101" pitchFamily="2" charset="-122"/>
                </a:rPr>
                <a:t>加速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华文新魏" panose="02010800040101010101" pitchFamily="2" charset="-122"/>
                </a:rPr>
                <a:t>了产业优化升级步伐，越来越多的企业通过大规模部署云计算在推动战略性变革，实现更精准的决策和更深入的协作方面获得企业核心竞争优势。借助互联网、云计算技术，实现多业态融合，成为产业结构调整升级新方向，极大的促进中小企业创新创业和全社会信息化水平提升。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华文新魏" panose="02010800040101010101" pitchFamily="2" charset="-122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599088" y="1924122"/>
              <a:ext cx="1219962" cy="1217177"/>
            </a:xfrm>
            <a:prstGeom prst="roundRect">
              <a:avLst>
                <a:gd name="adj" fmla="val 12309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>
                <a:lnSpc>
                  <a:spcPct val="150000"/>
                </a:lnSpc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华文新魏" panose="02010800040101010101" pitchFamily="2" charset="-122"/>
                </a:rPr>
                <a:t>产业发展领域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新魏" panose="0201080004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74034" y="4890338"/>
            <a:ext cx="11138541" cy="1220512"/>
            <a:chOff x="574034" y="5142594"/>
            <a:chExt cx="11138541" cy="1220512"/>
          </a:xfrm>
        </p:grpSpPr>
        <p:sp>
          <p:nvSpPr>
            <p:cNvPr id="22" name="圆角矩形 21"/>
            <p:cNvSpPr/>
            <p:nvPr/>
          </p:nvSpPr>
          <p:spPr>
            <a:xfrm>
              <a:off x="1398077" y="5142594"/>
              <a:ext cx="10314498" cy="1220512"/>
            </a:xfrm>
            <a:prstGeom prst="roundRect">
              <a:avLst>
                <a:gd name="adj" fmla="val 686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74034" y="5145929"/>
              <a:ext cx="1219962" cy="1217177"/>
            </a:xfrm>
            <a:prstGeom prst="roundRect">
              <a:avLst>
                <a:gd name="adj" fmla="val 1230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>
                <a:lnSpc>
                  <a:spcPct val="150000"/>
                </a:lnSpc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华文新魏" panose="02010800040101010101" pitchFamily="2" charset="-122"/>
                </a:rPr>
                <a:t>个人生活领域</a:t>
              </a:r>
            </a:p>
          </p:txBody>
        </p:sp>
        <p:sp>
          <p:nvSpPr>
            <p:cNvPr id="20" name="内容占位符 2"/>
            <p:cNvSpPr txBox="1">
              <a:spLocks noChangeArrowheads="1"/>
            </p:cNvSpPr>
            <p:nvPr/>
          </p:nvSpPr>
          <p:spPr>
            <a:xfrm>
              <a:off x="1855783" y="5162764"/>
              <a:ext cx="9856792" cy="94394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50000"/>
                </a:lnSpc>
                <a:buNone/>
                <a:defRPr/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华文新魏" panose="02010800040101010101" pitchFamily="2" charset="-122"/>
                </a:rPr>
                <a:t>使工作更加高效，生活更加快乐。随着云计算、大数据时代的到来，云办公、云笔记、云视频、云记帐等被广泛应用，可穿戴设备随时关注着我们的健康。基于大数据的反馈经济，让生活更加便捷。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490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www.govmade.cn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F0AB-2D69-4307-B523-D1251C632F98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5415" y="607542"/>
            <a:ext cx="11174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移动互联网时代</a:t>
            </a:r>
          </a:p>
        </p:txBody>
      </p:sp>
      <p:sp>
        <p:nvSpPr>
          <p:cNvPr id="7" name="椭圆 6"/>
          <p:cNvSpPr/>
          <p:nvPr/>
        </p:nvSpPr>
        <p:spPr>
          <a:xfrm>
            <a:off x="5527343" y="295761"/>
            <a:ext cx="245660" cy="2456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80468" y="295761"/>
            <a:ext cx="245660" cy="2456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33593" y="295761"/>
            <a:ext cx="245660" cy="2456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38556" y="1637580"/>
            <a:ext cx="11520000" cy="4320000"/>
            <a:chOff x="150166" y="1567682"/>
            <a:chExt cx="11520000" cy="4320000"/>
          </a:xfrm>
        </p:grpSpPr>
        <p:pic>
          <p:nvPicPr>
            <p:cNvPr id="1030" name="Picture 6" descr="http://cdn.iphoneincanada.ca/wp-content/uploads/2014/12/App_Store_Best_of_2014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23" t="22111" r="20923"/>
            <a:stretch/>
          </p:blipFill>
          <p:spPr bwMode="auto">
            <a:xfrm>
              <a:off x="5910166" y="3727682"/>
              <a:ext cx="2880000" cy="2160000"/>
            </a:xfrm>
            <a:prstGeom prst="rect">
              <a:avLst/>
            </a:prstGeom>
            <a:ln>
              <a:noFill/>
            </a:ln>
            <a:effectLst>
              <a:outerShdw blurRad="317500" dir="2700000" algn="tl" rotWithShape="0">
                <a:srgbClr val="333333">
                  <a:alpha val="2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4" cstate="print">
              <a:extLst/>
            </a:blip>
            <a:srcRect l="737" t="3125" r="737" b="3125"/>
            <a:stretch/>
          </p:blipFill>
          <p:spPr>
            <a:xfrm>
              <a:off x="150166" y="3727682"/>
              <a:ext cx="2880000" cy="2160000"/>
            </a:xfrm>
            <a:prstGeom prst="rect">
              <a:avLst/>
            </a:prstGeom>
            <a:ln>
              <a:noFill/>
            </a:ln>
            <a:effectLst>
              <a:outerShdw blurRad="317500" dir="2700000" algn="tl" rotWithShape="0">
                <a:srgbClr val="333333">
                  <a:alpha val="20000"/>
                </a:srgbClr>
              </a:outerShdw>
            </a:effectLst>
          </p:spPr>
        </p:pic>
        <p:sp>
          <p:nvSpPr>
            <p:cNvPr id="33" name="矩形 32"/>
            <p:cNvSpPr/>
            <p:nvPr/>
          </p:nvSpPr>
          <p:spPr>
            <a:xfrm>
              <a:off x="3030166" y="3727682"/>
              <a:ext cx="2880000" cy="216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317500" dir="2700000" algn="tl" rotWithShape="0">
                <a:srgbClr val="333333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50166" y="1567682"/>
              <a:ext cx="2880000" cy="216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317500" dir="2700000" algn="tl" rotWithShape="0">
                <a:srgbClr val="333333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322895" y="4196350"/>
              <a:ext cx="2294541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20000"/>
                </a:spcBef>
                <a:buSzPct val="75000"/>
                <a:defRPr/>
              </a:pPr>
              <a:r>
                <a:rPr lang="zh-CN" altLang="en-US" sz="6600" dirty="0">
                  <a:solidFill>
                    <a:schemeClr val="bg1">
                      <a:alpha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网速</a:t>
              </a: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5" cstate="print"/>
            <a:srcRect l="5305" r="5305"/>
            <a:stretch/>
          </p:blipFill>
          <p:spPr>
            <a:xfrm>
              <a:off x="8790166" y="1567682"/>
              <a:ext cx="2880000" cy="2160000"/>
            </a:xfrm>
            <a:prstGeom prst="rect">
              <a:avLst/>
            </a:prstGeom>
            <a:ln>
              <a:noFill/>
            </a:ln>
            <a:effectLst>
              <a:outerShdw blurRad="317500" dir="2700000" algn="tl" rotWithShape="0">
                <a:srgbClr val="333333">
                  <a:alpha val="20000"/>
                </a:srgbClr>
              </a:outerShdw>
            </a:effectLst>
          </p:spPr>
        </p:pic>
        <p:sp>
          <p:nvSpPr>
            <p:cNvPr id="24" name="矩形 23"/>
            <p:cNvSpPr/>
            <p:nvPr/>
          </p:nvSpPr>
          <p:spPr>
            <a:xfrm>
              <a:off x="645305" y="2093684"/>
              <a:ext cx="1889722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20000"/>
                </a:spcBef>
                <a:buSzPct val="75000"/>
                <a:defRPr/>
              </a:pPr>
              <a:r>
                <a:rPr lang="zh-CN" altLang="en-US" sz="6600" dirty="0">
                  <a:solidFill>
                    <a:schemeClr val="bg1">
                      <a:alpha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终端</a:t>
              </a:r>
            </a:p>
          </p:txBody>
        </p:sp>
        <p:pic>
          <p:nvPicPr>
            <p:cNvPr id="1026" name="Picture 2" descr="http://www.blogcdn.com/www.engadget.com/media/2015/09/dsc2535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56" r="5556"/>
            <a:stretch/>
          </p:blipFill>
          <p:spPr bwMode="auto">
            <a:xfrm>
              <a:off x="3030166" y="1567682"/>
              <a:ext cx="2880000" cy="2160000"/>
            </a:xfrm>
            <a:prstGeom prst="rect">
              <a:avLst/>
            </a:prstGeom>
            <a:ln>
              <a:noFill/>
            </a:ln>
            <a:effectLst>
              <a:outerShdw blurRad="317500" dir="2700000" algn="tl" rotWithShape="0">
                <a:srgbClr val="333333">
                  <a:alpha val="2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ssdfans.com/wp-content/uploads/2015/06/060415_0551_2013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31" r="14131"/>
            <a:stretch/>
          </p:blipFill>
          <p:spPr bwMode="auto">
            <a:xfrm>
              <a:off x="5910166" y="1567682"/>
              <a:ext cx="2880000" cy="2160000"/>
            </a:xfrm>
            <a:prstGeom prst="rect">
              <a:avLst/>
            </a:prstGeom>
            <a:ln>
              <a:noFill/>
            </a:ln>
            <a:effectLst>
              <a:outerShdw blurRad="317500" dir="2700000" algn="tl" rotWithShape="0">
                <a:srgbClr val="333333">
                  <a:alpha val="2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矩形 33"/>
            <p:cNvSpPr/>
            <p:nvPr/>
          </p:nvSpPr>
          <p:spPr>
            <a:xfrm>
              <a:off x="8790166" y="3727682"/>
              <a:ext cx="2880000" cy="216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317500" dir="2700000" algn="tl" rotWithShape="0">
                <a:srgbClr val="333333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9232733" y="4253684"/>
              <a:ext cx="1994866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20000"/>
                </a:spcBef>
                <a:buSzPct val="75000"/>
                <a:defRPr/>
              </a:pPr>
              <a:r>
                <a:rPr lang="zh-CN" altLang="en-US" sz="6600" dirty="0">
                  <a:solidFill>
                    <a:schemeClr val="bg1">
                      <a:alpha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应用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717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www.govmade.cn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F0AB-2D69-4307-B523-D1251C632F98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5415" y="607542"/>
            <a:ext cx="11174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大数据时代的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ICT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趋势</a:t>
            </a:r>
          </a:p>
        </p:txBody>
      </p:sp>
      <p:sp>
        <p:nvSpPr>
          <p:cNvPr id="7" name="椭圆 6"/>
          <p:cNvSpPr/>
          <p:nvPr/>
        </p:nvSpPr>
        <p:spPr>
          <a:xfrm>
            <a:off x="5527343" y="295761"/>
            <a:ext cx="245660" cy="2456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80468" y="295761"/>
            <a:ext cx="245660" cy="2456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33593" y="295761"/>
            <a:ext cx="245660" cy="2456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剪去对角的矩形 1"/>
          <p:cNvSpPr/>
          <p:nvPr/>
        </p:nvSpPr>
        <p:spPr>
          <a:xfrm>
            <a:off x="535450" y="2784333"/>
            <a:ext cx="2124000" cy="1980000"/>
          </a:xfrm>
          <a:prstGeom prst="snip2DiagRect">
            <a:avLst/>
          </a:prstGeom>
          <a:solidFill>
            <a:srgbClr val="00B0F0"/>
          </a:solidFill>
          <a:ln>
            <a:noFill/>
          </a:ln>
          <a:effectLst>
            <a:outerShdw blurRad="63500" dist="76200" dir="2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  <a:defRPr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计算无处不在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剪去对角的矩形 20"/>
          <p:cNvSpPr/>
          <p:nvPr/>
        </p:nvSpPr>
        <p:spPr>
          <a:xfrm>
            <a:off x="2811148" y="2784333"/>
            <a:ext cx="2124000" cy="1980000"/>
          </a:xfrm>
          <a:prstGeom prst="snip2DiagRect">
            <a:avLst/>
          </a:prstGeom>
          <a:solidFill>
            <a:srgbClr val="00B0F0"/>
          </a:solidFill>
          <a:ln>
            <a:noFill/>
          </a:ln>
          <a:effectLst>
            <a:outerShdw blurRad="63500" dist="76200" dir="2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网络无处不在</a:t>
            </a:r>
          </a:p>
        </p:txBody>
      </p:sp>
      <p:sp>
        <p:nvSpPr>
          <p:cNvPr id="22" name="剪去对角的矩形 21"/>
          <p:cNvSpPr/>
          <p:nvPr/>
        </p:nvSpPr>
        <p:spPr>
          <a:xfrm>
            <a:off x="5086846" y="2784333"/>
            <a:ext cx="2124000" cy="1980000"/>
          </a:xfrm>
          <a:prstGeom prst="snip2DiagRect">
            <a:avLst/>
          </a:prstGeom>
          <a:solidFill>
            <a:srgbClr val="00B0F0"/>
          </a:solidFill>
          <a:ln>
            <a:noFill/>
          </a:ln>
          <a:effectLst>
            <a:outerShdw blurRad="63500" dist="76200" dir="2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软件无处不在</a:t>
            </a:r>
          </a:p>
        </p:txBody>
      </p:sp>
      <p:sp>
        <p:nvSpPr>
          <p:cNvPr id="23" name="剪去对角的矩形 22"/>
          <p:cNvSpPr/>
          <p:nvPr/>
        </p:nvSpPr>
        <p:spPr>
          <a:xfrm>
            <a:off x="7362544" y="2784333"/>
            <a:ext cx="2124000" cy="1980000"/>
          </a:xfrm>
          <a:prstGeom prst="snip2DiagRect">
            <a:avLst/>
          </a:prstGeom>
          <a:solidFill>
            <a:srgbClr val="00B0F0"/>
          </a:solidFill>
          <a:ln>
            <a:noFill/>
          </a:ln>
          <a:effectLst>
            <a:outerShdw blurRad="63500" dist="76200" dir="2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大数据无处不在</a:t>
            </a:r>
          </a:p>
        </p:txBody>
      </p:sp>
      <p:sp>
        <p:nvSpPr>
          <p:cNvPr id="24" name="剪去对角的矩形 23"/>
          <p:cNvSpPr/>
          <p:nvPr/>
        </p:nvSpPr>
        <p:spPr>
          <a:xfrm>
            <a:off x="9638241" y="2784333"/>
            <a:ext cx="2124000" cy="1980000"/>
          </a:xfrm>
          <a:prstGeom prst="snip2DiagRect">
            <a:avLst/>
          </a:prstGeom>
          <a:solidFill>
            <a:srgbClr val="00B0F0"/>
          </a:solidFill>
          <a:ln>
            <a:noFill/>
          </a:ln>
          <a:effectLst>
            <a:outerShdw blurRad="63500" dist="76200" dir="2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服务无处不在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461" y="3108262"/>
            <a:ext cx="705375" cy="792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700" y="3108262"/>
            <a:ext cx="643500" cy="792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544" y="3108262"/>
            <a:ext cx="792000" cy="792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846" y="3108262"/>
            <a:ext cx="792000" cy="792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>
            <a:biLevel thresh="7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241" y="3108262"/>
            <a:ext cx="792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1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www.govmade.cn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F0AB-2D69-4307-B523-D1251C632F98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271533" y="3908428"/>
            <a:ext cx="6781922" cy="1938992"/>
            <a:chOff x="2923082" y="3500110"/>
            <a:chExt cx="6781922" cy="1938992"/>
          </a:xfrm>
        </p:grpSpPr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4894004" y="3500110"/>
              <a:ext cx="4811000" cy="1938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杨</a:t>
              </a:r>
              <a:r>
                <a:rPr lang="zh-CN" altLang="en-US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冰之</a:t>
              </a:r>
              <a:r>
                <a:rPr lang="zh-CN" altLang="en-US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　</a:t>
              </a:r>
              <a:r>
                <a:rPr lang="zh-CN" altLang="en-US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董事长</a:t>
              </a:r>
              <a:r>
                <a:rPr lang="en-US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/</a:t>
              </a:r>
              <a:r>
                <a:rPr lang="zh-CN" altLang="en-US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首席研究员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邮　箱：</a:t>
              </a:r>
              <a:r>
                <a:rPr lang="en-US" altLang="zh-CN" sz="2000" dirty="0" err="1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yangbingzhi</a:t>
              </a:r>
              <a:r>
                <a:rPr lang="en-US" altLang="zh-CN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@govmade.cn</a:t>
              </a:r>
              <a:r>
                <a:rPr lang="en-US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  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电    话：</a:t>
              </a:r>
              <a:r>
                <a:rPr lang="en-US" altLang="zh-CN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010-82615779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国脉官</a:t>
              </a:r>
              <a:r>
                <a:rPr lang="zh-CN" altLang="en-US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网：</a:t>
              </a:r>
              <a:r>
                <a:rPr lang="en-US" altLang="zh-CN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www.govmade.cn</a:t>
              </a:r>
              <a:endPara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pic>
          <p:nvPicPr>
            <p:cNvPr id="8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3082" y="3532307"/>
              <a:ext cx="1949629" cy="1906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矩形 8"/>
          <p:cNvSpPr/>
          <p:nvPr/>
        </p:nvSpPr>
        <p:spPr>
          <a:xfrm>
            <a:off x="1" y="4070829"/>
            <a:ext cx="5141626" cy="16489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碳化硅超黑体" panose="02010601030101010101" pitchFamily="2" charset="-122"/>
                <a:ea typeface="碳化硅超黑体" panose="02010601030101010101" pitchFamily="2" charset="-122"/>
              </a:rPr>
              <a:t>网络价值构建师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碳化硅超黑体" panose="02010601030101010101" pitchFamily="2" charset="-122"/>
              <a:ea typeface="碳化硅超黑体" panose="0201060103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191578" y="4070829"/>
            <a:ext cx="0" cy="1648918"/>
          </a:xfrm>
          <a:prstGeom prst="line">
            <a:avLst/>
          </a:prstGeom>
          <a:ln w="79375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95597" y="1402080"/>
            <a:ext cx="5013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C00000"/>
                </a:solidFill>
                <a:latin typeface="Impact" panose="020B0806030902050204" pitchFamily="34" charset="0"/>
                <a:ea typeface="碳化硅超黑体" panose="02010601030101010101" pitchFamily="2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03574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www.govmade.cn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F0AB-2D69-4307-B523-D1251C632F98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5415" y="607542"/>
            <a:ext cx="11174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什么是互联网？</a:t>
            </a:r>
          </a:p>
        </p:txBody>
      </p:sp>
      <p:sp>
        <p:nvSpPr>
          <p:cNvPr id="7" name="椭圆 6"/>
          <p:cNvSpPr/>
          <p:nvPr/>
        </p:nvSpPr>
        <p:spPr>
          <a:xfrm>
            <a:off x="5527343" y="295761"/>
            <a:ext cx="245660" cy="2456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80468" y="295761"/>
            <a:ext cx="245660" cy="2456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33593" y="295761"/>
            <a:ext cx="245660" cy="2456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687223" y="4862563"/>
            <a:ext cx="9226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25000"/>
              </a:spcBef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互联网的态度就是对未来的态度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！拥抱互联网的能力就是未来成功的能力。互联网思维。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788821" y="4731875"/>
            <a:ext cx="8640000" cy="0"/>
          </a:xfrm>
          <a:prstGeom prst="line">
            <a:avLst/>
          </a:prstGeom>
          <a:ln>
            <a:solidFill>
              <a:srgbClr val="D1444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788821" y="3131671"/>
            <a:ext cx="8640000" cy="0"/>
          </a:xfrm>
          <a:prstGeom prst="line">
            <a:avLst/>
          </a:prstGeom>
          <a:ln>
            <a:solidFill>
              <a:srgbClr val="D1444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687223" y="2077653"/>
            <a:ext cx="8820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25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互联网是当今世界的</a:t>
            </a:r>
            <a:r>
              <a:rPr lang="zh-CN" altLang="en-US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中枢神经系统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，人类最伟大的发明，实现从解放体力到解放脑力的</a:t>
            </a:r>
            <a:r>
              <a:rPr lang="zh-CN" altLang="en-US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伟大飞跃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；信息社会的</a:t>
            </a:r>
            <a:r>
              <a:rPr lang="zh-CN" altLang="en-US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基础设施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87223" y="3262359"/>
            <a:ext cx="88200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25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人类知识宝库、工作平台、交流天堂、娱乐舞台；当代人类必备两个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。成为人类社会改造和发展的</a:t>
            </a:r>
            <a:r>
              <a:rPr lang="zh-CN" altLang="en-US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第一推动器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（威力重大、影响深远），天赐中国后发跨越的</a:t>
            </a:r>
            <a:r>
              <a:rPr lang="zh-CN" altLang="en-US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战略工具（开放性</a:t>
            </a:r>
            <a:r>
              <a:rPr lang="en-US" altLang="zh-CN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公用性）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1788821" y="5501083"/>
            <a:ext cx="8640000" cy="0"/>
          </a:xfrm>
          <a:prstGeom prst="line">
            <a:avLst/>
          </a:prstGeom>
          <a:ln>
            <a:solidFill>
              <a:srgbClr val="D1444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788821" y="1946965"/>
            <a:ext cx="8640000" cy="0"/>
          </a:xfrm>
          <a:prstGeom prst="line">
            <a:avLst/>
          </a:prstGeom>
          <a:ln>
            <a:solidFill>
              <a:srgbClr val="D1444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56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www.govmade.cn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F0AB-2D69-4307-B523-D1251C632F98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5415" y="607542"/>
            <a:ext cx="11174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互联网的伟大之处在哪里？</a:t>
            </a:r>
          </a:p>
        </p:txBody>
      </p:sp>
      <p:sp>
        <p:nvSpPr>
          <p:cNvPr id="7" name="椭圆 6"/>
          <p:cNvSpPr/>
          <p:nvPr/>
        </p:nvSpPr>
        <p:spPr>
          <a:xfrm>
            <a:off x="5527343" y="295761"/>
            <a:ext cx="245660" cy="2456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80468" y="295761"/>
            <a:ext cx="245660" cy="2456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33593" y="295761"/>
            <a:ext cx="245660" cy="2456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761527" y="2995340"/>
            <a:ext cx="2574171" cy="2572718"/>
            <a:chOff x="4734392" y="2535128"/>
            <a:chExt cx="2737545" cy="2736000"/>
          </a:xfrm>
        </p:grpSpPr>
        <p:sp>
          <p:nvSpPr>
            <p:cNvPr id="10" name="同心圆 9"/>
            <p:cNvSpPr/>
            <p:nvPr/>
          </p:nvSpPr>
          <p:spPr>
            <a:xfrm>
              <a:off x="4735937" y="2535128"/>
              <a:ext cx="2736000" cy="2736000"/>
            </a:xfrm>
            <a:prstGeom prst="donut">
              <a:avLst>
                <a:gd name="adj" fmla="val 122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 Box 4"/>
            <p:cNvSpPr txBox="1">
              <a:spLocks noChangeArrowheads="1"/>
            </p:cNvSpPr>
            <p:nvPr/>
          </p:nvSpPr>
          <p:spPr bwMode="black">
            <a:xfrm>
              <a:off x="5108575" y="3649663"/>
              <a:ext cx="1906588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13" tIns="43607" rIns="87213" bIns="43607">
              <a:spAutoFit/>
            </a:bodyPr>
            <a:lstStyle>
              <a:lvl1pPr defTabSz="931863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931863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defTabSz="931863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931863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931863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931863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931863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931863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931863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999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互联网</a:t>
              </a:r>
            </a:p>
          </p:txBody>
        </p:sp>
        <p:sp>
          <p:nvSpPr>
            <p:cNvPr id="42" name="AutoShape 24"/>
            <p:cNvSpPr>
              <a:spLocks noChangeArrowheads="1"/>
            </p:cNvSpPr>
            <p:nvPr/>
          </p:nvSpPr>
          <p:spPr bwMode="gray">
            <a:xfrm rot="-5400000">
              <a:off x="4632325" y="2668562"/>
              <a:ext cx="2679700" cy="2475566"/>
            </a:xfrm>
            <a:custGeom>
              <a:avLst/>
              <a:gdLst>
                <a:gd name="G0" fmla="+- -1509893 0 0"/>
                <a:gd name="G1" fmla="+- -5955455 0 0"/>
                <a:gd name="G2" fmla="+- -1509893 0 -5955455"/>
                <a:gd name="G3" fmla="+- 10800 0 0"/>
                <a:gd name="G4" fmla="+- 0 0 -150989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926 0 0"/>
                <a:gd name="G9" fmla="+- 0 0 -5955455"/>
                <a:gd name="G10" fmla="+- 7926 0 2700"/>
                <a:gd name="G11" fmla="cos G10 -1509893"/>
                <a:gd name="G12" fmla="sin G10 -1509893"/>
                <a:gd name="G13" fmla="cos 13500 -1509893"/>
                <a:gd name="G14" fmla="sin 13500 -1509893"/>
                <a:gd name="G15" fmla="+- G11 10800 0"/>
                <a:gd name="G16" fmla="+- G12 10800 0"/>
                <a:gd name="G17" fmla="+- G13 10800 0"/>
                <a:gd name="G18" fmla="+- G14 10800 0"/>
                <a:gd name="G19" fmla="*/ 7926 1 2"/>
                <a:gd name="G20" fmla="+- G19 5400 0"/>
                <a:gd name="G21" fmla="cos G20 -1509893"/>
                <a:gd name="G22" fmla="sin G20 -1509893"/>
                <a:gd name="G23" fmla="+- G21 10800 0"/>
                <a:gd name="G24" fmla="+- G12 G23 G22"/>
                <a:gd name="G25" fmla="+- G22 G23 G11"/>
                <a:gd name="G26" fmla="cos 10800 -1509893"/>
                <a:gd name="G27" fmla="sin 10800 -1509893"/>
                <a:gd name="G28" fmla="cos 7926 -1509893"/>
                <a:gd name="G29" fmla="sin 7926 -150989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55455"/>
                <a:gd name="G36" fmla="sin G34 -5955455"/>
                <a:gd name="G37" fmla="+/ -5955455 -150989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926 G39"/>
                <a:gd name="G43" fmla="sin 792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6689 w 21600"/>
                <a:gd name="T5" fmla="*/ 1746 h 21600"/>
                <a:gd name="T6" fmla="*/ 10657 w 21600"/>
                <a:gd name="T7" fmla="*/ 1438 h 21600"/>
                <a:gd name="T8" fmla="*/ 15121 w 21600"/>
                <a:gd name="T9" fmla="*/ 4156 h 21600"/>
                <a:gd name="T10" fmla="*/ 23223 w 21600"/>
                <a:gd name="T11" fmla="*/ 5516 h 21600"/>
                <a:gd name="T12" fmla="*/ 21035 w 21600"/>
                <a:gd name="T13" fmla="*/ 10942 h 21600"/>
                <a:gd name="T14" fmla="*/ 15609 w 21600"/>
                <a:gd name="T15" fmla="*/ 875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solidFill>
              <a:srgbClr val="D14444"/>
            </a:solidFill>
            <a:ln w="9525">
              <a:noFill/>
              <a:miter lim="800000"/>
              <a:headEnd/>
              <a:tailEnd/>
            </a:ln>
            <a:effectLst>
              <a:glow>
                <a:schemeClr val="accent1"/>
              </a:glow>
            </a:effectLst>
          </p:spPr>
          <p:txBody>
            <a:bodyPr wrap="none" anchor="ctr">
              <a:flatTx/>
            </a:bodyPr>
            <a:lstStyle/>
            <a:p>
              <a:pPr eaLnBrk="1" hangingPunct="1">
                <a:defRPr/>
              </a:pPr>
              <a:endParaRPr lang="zh-CN" altLang="en-US" sz="1687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AutoShape 24"/>
            <p:cNvSpPr>
              <a:spLocks noChangeArrowheads="1"/>
            </p:cNvSpPr>
            <p:nvPr/>
          </p:nvSpPr>
          <p:spPr bwMode="gray">
            <a:xfrm>
              <a:off x="4759325" y="2541562"/>
              <a:ext cx="2679700" cy="2475566"/>
            </a:xfrm>
            <a:custGeom>
              <a:avLst/>
              <a:gdLst>
                <a:gd name="G0" fmla="+- -1509893 0 0"/>
                <a:gd name="G1" fmla="+- -5955455 0 0"/>
                <a:gd name="G2" fmla="+- -1509893 0 -5955455"/>
                <a:gd name="G3" fmla="+- 10800 0 0"/>
                <a:gd name="G4" fmla="+- 0 0 -150989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926 0 0"/>
                <a:gd name="G9" fmla="+- 0 0 -5955455"/>
                <a:gd name="G10" fmla="+- 7926 0 2700"/>
                <a:gd name="G11" fmla="cos G10 -1509893"/>
                <a:gd name="G12" fmla="sin G10 -1509893"/>
                <a:gd name="G13" fmla="cos 13500 -1509893"/>
                <a:gd name="G14" fmla="sin 13500 -1509893"/>
                <a:gd name="G15" fmla="+- G11 10800 0"/>
                <a:gd name="G16" fmla="+- G12 10800 0"/>
                <a:gd name="G17" fmla="+- G13 10800 0"/>
                <a:gd name="G18" fmla="+- G14 10800 0"/>
                <a:gd name="G19" fmla="*/ 7926 1 2"/>
                <a:gd name="G20" fmla="+- G19 5400 0"/>
                <a:gd name="G21" fmla="cos G20 -1509893"/>
                <a:gd name="G22" fmla="sin G20 -1509893"/>
                <a:gd name="G23" fmla="+- G21 10800 0"/>
                <a:gd name="G24" fmla="+- G12 G23 G22"/>
                <a:gd name="G25" fmla="+- G22 G23 G11"/>
                <a:gd name="G26" fmla="cos 10800 -1509893"/>
                <a:gd name="G27" fmla="sin 10800 -1509893"/>
                <a:gd name="G28" fmla="cos 7926 -1509893"/>
                <a:gd name="G29" fmla="sin 7926 -150989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55455"/>
                <a:gd name="G36" fmla="sin G34 -5955455"/>
                <a:gd name="G37" fmla="+/ -5955455 -150989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926 G39"/>
                <a:gd name="G43" fmla="sin 792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6689 w 21600"/>
                <a:gd name="T5" fmla="*/ 1746 h 21600"/>
                <a:gd name="T6" fmla="*/ 10657 w 21600"/>
                <a:gd name="T7" fmla="*/ 1438 h 21600"/>
                <a:gd name="T8" fmla="*/ 15121 w 21600"/>
                <a:gd name="T9" fmla="*/ 4156 h 21600"/>
                <a:gd name="T10" fmla="*/ 23223 w 21600"/>
                <a:gd name="T11" fmla="*/ 5516 h 21600"/>
                <a:gd name="T12" fmla="*/ 21035 w 21600"/>
                <a:gd name="T13" fmla="*/ 10942 h 21600"/>
                <a:gd name="T14" fmla="*/ 15609 w 21600"/>
                <a:gd name="T15" fmla="*/ 875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flatTx/>
            </a:bodyPr>
            <a:lstStyle/>
            <a:p>
              <a:pPr eaLnBrk="1" hangingPunct="1">
                <a:defRPr/>
              </a:pPr>
              <a:endParaRPr lang="zh-CN" altLang="en-US" sz="1687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AutoShape 24"/>
            <p:cNvSpPr>
              <a:spLocks noChangeArrowheads="1"/>
            </p:cNvSpPr>
            <p:nvPr/>
          </p:nvSpPr>
          <p:spPr bwMode="gray">
            <a:xfrm rot="5400000">
              <a:off x="4886325" y="2668562"/>
              <a:ext cx="2679700" cy="2475566"/>
            </a:xfrm>
            <a:custGeom>
              <a:avLst/>
              <a:gdLst>
                <a:gd name="G0" fmla="+- -1509893 0 0"/>
                <a:gd name="G1" fmla="+- -5955455 0 0"/>
                <a:gd name="G2" fmla="+- -1509893 0 -5955455"/>
                <a:gd name="G3" fmla="+- 10800 0 0"/>
                <a:gd name="G4" fmla="+- 0 0 -150989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926 0 0"/>
                <a:gd name="G9" fmla="+- 0 0 -5955455"/>
                <a:gd name="G10" fmla="+- 7926 0 2700"/>
                <a:gd name="G11" fmla="cos G10 -1509893"/>
                <a:gd name="G12" fmla="sin G10 -1509893"/>
                <a:gd name="G13" fmla="cos 13500 -1509893"/>
                <a:gd name="G14" fmla="sin 13500 -1509893"/>
                <a:gd name="G15" fmla="+- G11 10800 0"/>
                <a:gd name="G16" fmla="+- G12 10800 0"/>
                <a:gd name="G17" fmla="+- G13 10800 0"/>
                <a:gd name="G18" fmla="+- G14 10800 0"/>
                <a:gd name="G19" fmla="*/ 7926 1 2"/>
                <a:gd name="G20" fmla="+- G19 5400 0"/>
                <a:gd name="G21" fmla="cos G20 -1509893"/>
                <a:gd name="G22" fmla="sin G20 -1509893"/>
                <a:gd name="G23" fmla="+- G21 10800 0"/>
                <a:gd name="G24" fmla="+- G12 G23 G22"/>
                <a:gd name="G25" fmla="+- G22 G23 G11"/>
                <a:gd name="G26" fmla="cos 10800 -1509893"/>
                <a:gd name="G27" fmla="sin 10800 -1509893"/>
                <a:gd name="G28" fmla="cos 7926 -1509893"/>
                <a:gd name="G29" fmla="sin 7926 -150989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55455"/>
                <a:gd name="G36" fmla="sin G34 -5955455"/>
                <a:gd name="G37" fmla="+/ -5955455 -150989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926 G39"/>
                <a:gd name="G43" fmla="sin 792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6689 w 21600"/>
                <a:gd name="T5" fmla="*/ 1746 h 21600"/>
                <a:gd name="T6" fmla="*/ 10657 w 21600"/>
                <a:gd name="T7" fmla="*/ 1438 h 21600"/>
                <a:gd name="T8" fmla="*/ 15121 w 21600"/>
                <a:gd name="T9" fmla="*/ 4156 h 21600"/>
                <a:gd name="T10" fmla="*/ 23223 w 21600"/>
                <a:gd name="T11" fmla="*/ 5516 h 21600"/>
                <a:gd name="T12" fmla="*/ 21035 w 21600"/>
                <a:gd name="T13" fmla="*/ 10942 h 21600"/>
                <a:gd name="T14" fmla="*/ 15609 w 21600"/>
                <a:gd name="T15" fmla="*/ 875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>
              <a:glow>
                <a:schemeClr val="accent1"/>
              </a:glow>
            </a:effectLst>
          </p:spPr>
          <p:txBody>
            <a:bodyPr wrap="none" anchor="ctr">
              <a:flatTx/>
            </a:bodyPr>
            <a:lstStyle/>
            <a:p>
              <a:pPr eaLnBrk="1" hangingPunct="1">
                <a:defRPr/>
              </a:pPr>
              <a:endParaRPr lang="zh-CN" altLang="en-US" sz="1687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AutoShape 24"/>
            <p:cNvSpPr>
              <a:spLocks noChangeArrowheads="1"/>
            </p:cNvSpPr>
            <p:nvPr/>
          </p:nvSpPr>
          <p:spPr bwMode="gray">
            <a:xfrm rot="10800000">
              <a:off x="4759325" y="2795562"/>
              <a:ext cx="2679700" cy="2475566"/>
            </a:xfrm>
            <a:custGeom>
              <a:avLst/>
              <a:gdLst>
                <a:gd name="G0" fmla="+- -1509893 0 0"/>
                <a:gd name="G1" fmla="+- -5955455 0 0"/>
                <a:gd name="G2" fmla="+- -1509893 0 -5955455"/>
                <a:gd name="G3" fmla="+- 10800 0 0"/>
                <a:gd name="G4" fmla="+- 0 0 -150989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926 0 0"/>
                <a:gd name="G9" fmla="+- 0 0 -5955455"/>
                <a:gd name="G10" fmla="+- 7926 0 2700"/>
                <a:gd name="G11" fmla="cos G10 -1509893"/>
                <a:gd name="G12" fmla="sin G10 -1509893"/>
                <a:gd name="G13" fmla="cos 13500 -1509893"/>
                <a:gd name="G14" fmla="sin 13500 -1509893"/>
                <a:gd name="G15" fmla="+- G11 10800 0"/>
                <a:gd name="G16" fmla="+- G12 10800 0"/>
                <a:gd name="G17" fmla="+- G13 10800 0"/>
                <a:gd name="G18" fmla="+- G14 10800 0"/>
                <a:gd name="G19" fmla="*/ 7926 1 2"/>
                <a:gd name="G20" fmla="+- G19 5400 0"/>
                <a:gd name="G21" fmla="cos G20 -1509893"/>
                <a:gd name="G22" fmla="sin G20 -1509893"/>
                <a:gd name="G23" fmla="+- G21 10800 0"/>
                <a:gd name="G24" fmla="+- G12 G23 G22"/>
                <a:gd name="G25" fmla="+- G22 G23 G11"/>
                <a:gd name="G26" fmla="cos 10800 -1509893"/>
                <a:gd name="G27" fmla="sin 10800 -1509893"/>
                <a:gd name="G28" fmla="cos 7926 -1509893"/>
                <a:gd name="G29" fmla="sin 7926 -150989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55455"/>
                <a:gd name="G36" fmla="sin G34 -5955455"/>
                <a:gd name="G37" fmla="+/ -5955455 -150989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926 G39"/>
                <a:gd name="G43" fmla="sin 792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6689 w 21600"/>
                <a:gd name="T5" fmla="*/ 1746 h 21600"/>
                <a:gd name="T6" fmla="*/ 10657 w 21600"/>
                <a:gd name="T7" fmla="*/ 1438 h 21600"/>
                <a:gd name="T8" fmla="*/ 15121 w 21600"/>
                <a:gd name="T9" fmla="*/ 4156 h 21600"/>
                <a:gd name="T10" fmla="*/ 23223 w 21600"/>
                <a:gd name="T11" fmla="*/ 5516 h 21600"/>
                <a:gd name="T12" fmla="*/ 21035 w 21600"/>
                <a:gd name="T13" fmla="*/ 10942 h 21600"/>
                <a:gd name="T14" fmla="*/ 15609 w 21600"/>
                <a:gd name="T15" fmla="*/ 875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glow>
                <a:schemeClr val="accent1"/>
              </a:glow>
            </a:effectLst>
          </p:spPr>
          <p:txBody>
            <a:bodyPr wrap="none" anchor="ctr">
              <a:flatTx/>
            </a:bodyPr>
            <a:lstStyle/>
            <a:p>
              <a:pPr eaLnBrk="1" hangingPunct="1">
                <a:defRPr/>
              </a:pPr>
              <a:endParaRPr lang="zh-CN" altLang="en-US" sz="1687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05920" y="2450187"/>
            <a:ext cx="10594756" cy="3914513"/>
            <a:chOff x="805920" y="2247510"/>
            <a:chExt cx="10594756" cy="4117624"/>
          </a:xfrm>
        </p:grpSpPr>
        <p:grpSp>
          <p:nvGrpSpPr>
            <p:cNvPr id="67" name="组合 66"/>
            <p:cNvGrpSpPr/>
            <p:nvPr/>
          </p:nvGrpSpPr>
          <p:grpSpPr>
            <a:xfrm>
              <a:off x="7774970" y="2290978"/>
              <a:ext cx="3586456" cy="1893396"/>
              <a:chOff x="7774970" y="2290978"/>
              <a:chExt cx="3586456" cy="1893396"/>
            </a:xfrm>
          </p:grpSpPr>
          <p:sp>
            <p:nvSpPr>
              <p:cNvPr id="50" name="AutoShape 8"/>
              <p:cNvSpPr>
                <a:spLocks noChangeArrowheads="1"/>
              </p:cNvSpPr>
              <p:nvPr/>
            </p:nvSpPr>
            <p:spPr bwMode="gray">
              <a:xfrm>
                <a:off x="7774970" y="2290978"/>
                <a:ext cx="3586456" cy="1893396"/>
              </a:xfrm>
              <a:prstGeom prst="roundRect">
                <a:avLst>
                  <a:gd name="adj" fmla="val 6050"/>
                </a:avLst>
              </a:prstGeom>
              <a:solidFill>
                <a:srgbClr val="00B0F0"/>
              </a:solidFill>
              <a:ln>
                <a:noFill/>
              </a:ln>
              <a:effectLst>
                <a:glow>
                  <a:schemeClr val="accent1"/>
                </a:glow>
              </a:effectLst>
              <a:extLst/>
            </p:spPr>
            <p:txBody>
              <a:bodyPr wrap="none" lIns="87213" tIns="43607" rIns="87213" bIns="43607" anchor="ctr"/>
              <a:lstStyle>
                <a:lvl1pPr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178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AutoShape 9"/>
              <p:cNvSpPr>
                <a:spLocks noChangeArrowheads="1"/>
              </p:cNvSpPr>
              <p:nvPr/>
            </p:nvSpPr>
            <p:spPr bwMode="gray">
              <a:xfrm>
                <a:off x="7869055" y="2717907"/>
                <a:ext cx="3398285" cy="1376692"/>
              </a:xfrm>
              <a:prstGeom prst="roundRect">
                <a:avLst>
                  <a:gd name="adj" fmla="val 8709"/>
                </a:avLst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87213" tIns="43607" rIns="87213" bIns="43607" anchor="ctr"/>
              <a:lstStyle>
                <a:lvl1pPr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178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Text Box 18"/>
              <p:cNvSpPr txBox="1">
                <a:spLocks noChangeArrowheads="1"/>
              </p:cNvSpPr>
              <p:nvPr/>
            </p:nvSpPr>
            <p:spPr bwMode="white">
              <a:xfrm>
                <a:off x="8654521" y="2290978"/>
                <a:ext cx="1827352" cy="367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87213" tIns="43607" rIns="87213" bIns="43607">
                <a:spAutoFit/>
              </a:bodyPr>
              <a:lstStyle>
                <a:lvl1pPr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sz="1968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全球平台</a:t>
                </a:r>
                <a:endParaRPr lang="zh-CN" altLang="en-US" sz="1968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Text Box 9"/>
              <p:cNvSpPr txBox="1">
                <a:spLocks noChangeArrowheads="1"/>
              </p:cNvSpPr>
              <p:nvPr/>
            </p:nvSpPr>
            <p:spPr bwMode="gray">
              <a:xfrm>
                <a:off x="7961840" y="2699346"/>
                <a:ext cx="3212714" cy="13330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87213" tIns="43607" rIns="87213" bIns="43607">
                <a:spAutoFit/>
              </a:bodyPr>
              <a:lstStyle>
                <a:lvl1pPr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ts val="2400"/>
                  </a:lnSpc>
                  <a:defRPr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互联网比以往任何一种方式更快、更经济、范围更广、内容更丰富的信息获取、传输、存储、处理的平台，是人们表达、交流、获取信息的全球性互动平台</a:t>
                </a: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7814220" y="4471738"/>
              <a:ext cx="3586456" cy="1893396"/>
              <a:chOff x="7814220" y="4471738"/>
              <a:chExt cx="3586456" cy="1893396"/>
            </a:xfrm>
          </p:grpSpPr>
          <p:sp>
            <p:nvSpPr>
              <p:cNvPr id="54" name="AutoShape 8"/>
              <p:cNvSpPr>
                <a:spLocks noChangeArrowheads="1"/>
              </p:cNvSpPr>
              <p:nvPr/>
            </p:nvSpPr>
            <p:spPr bwMode="gray">
              <a:xfrm>
                <a:off x="7814220" y="4471738"/>
                <a:ext cx="3586456" cy="1893396"/>
              </a:xfrm>
              <a:prstGeom prst="roundRect">
                <a:avLst>
                  <a:gd name="adj" fmla="val 6050"/>
                </a:avLst>
              </a:prstGeom>
              <a:solidFill>
                <a:srgbClr val="92D050"/>
              </a:solidFill>
              <a:ln>
                <a:noFill/>
              </a:ln>
              <a:effectLst>
                <a:glow>
                  <a:schemeClr val="accent1"/>
                </a:glow>
              </a:effectLst>
              <a:extLst/>
            </p:spPr>
            <p:txBody>
              <a:bodyPr wrap="none" lIns="87213" tIns="43607" rIns="87213" bIns="43607" anchor="ctr"/>
              <a:lstStyle>
                <a:lvl1pPr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178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AutoShape 9"/>
              <p:cNvSpPr>
                <a:spLocks noChangeArrowheads="1"/>
              </p:cNvSpPr>
              <p:nvPr/>
            </p:nvSpPr>
            <p:spPr bwMode="gray">
              <a:xfrm>
                <a:off x="7908306" y="4898667"/>
                <a:ext cx="3398285" cy="1376692"/>
              </a:xfrm>
              <a:prstGeom prst="roundRect">
                <a:avLst>
                  <a:gd name="adj" fmla="val 8709"/>
                </a:avLst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87213" tIns="43607" rIns="87213" bIns="43607" anchor="ctr"/>
              <a:lstStyle>
                <a:lvl1pPr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178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Text Box 18"/>
              <p:cNvSpPr txBox="1">
                <a:spLocks noChangeArrowheads="1"/>
              </p:cNvSpPr>
              <p:nvPr/>
            </p:nvSpPr>
            <p:spPr bwMode="white">
              <a:xfrm>
                <a:off x="8693772" y="4471738"/>
                <a:ext cx="1827352" cy="367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87213" tIns="43607" rIns="87213" bIns="43607">
                <a:spAutoFit/>
              </a:bodyPr>
              <a:lstStyle>
                <a:lvl1pPr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sz="1968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崭新工具</a:t>
                </a:r>
              </a:p>
            </p:txBody>
          </p:sp>
          <p:sp>
            <p:nvSpPr>
              <p:cNvPr id="57" name="Text Box 9"/>
              <p:cNvSpPr txBox="1">
                <a:spLocks noChangeArrowheads="1"/>
              </p:cNvSpPr>
              <p:nvPr/>
            </p:nvSpPr>
            <p:spPr bwMode="gray">
              <a:xfrm>
                <a:off x="8001091" y="4880106"/>
                <a:ext cx="3212714" cy="6693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87213" tIns="43607" rIns="87213" bIns="43607">
                <a:spAutoFit/>
              </a:bodyPr>
              <a:lstStyle>
                <a:lvl1pPr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ts val="2400"/>
                  </a:lnSpc>
                  <a:defRPr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互联网是党务、政务、军务、商务、家务等各项事务的不可或缺的新工具</a:t>
                </a: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805920" y="4448236"/>
              <a:ext cx="3586456" cy="1893396"/>
              <a:chOff x="805920" y="4448236"/>
              <a:chExt cx="3586456" cy="1893396"/>
            </a:xfrm>
          </p:grpSpPr>
          <p:sp>
            <p:nvSpPr>
              <p:cNvPr id="62" name="AutoShape 8"/>
              <p:cNvSpPr>
                <a:spLocks noChangeArrowheads="1"/>
              </p:cNvSpPr>
              <p:nvPr/>
            </p:nvSpPr>
            <p:spPr bwMode="gray">
              <a:xfrm>
                <a:off x="805920" y="4448236"/>
                <a:ext cx="3586456" cy="1893396"/>
              </a:xfrm>
              <a:prstGeom prst="roundRect">
                <a:avLst>
                  <a:gd name="adj" fmla="val 6050"/>
                </a:avLst>
              </a:prstGeom>
              <a:solidFill>
                <a:srgbClr val="FFC000"/>
              </a:solidFill>
              <a:ln>
                <a:noFill/>
              </a:ln>
              <a:effectLst>
                <a:glow>
                  <a:schemeClr val="accent1"/>
                </a:glow>
              </a:effectLst>
              <a:extLst/>
            </p:spPr>
            <p:txBody>
              <a:bodyPr wrap="none" lIns="87213" tIns="43607" rIns="87213" bIns="43607" anchor="ctr"/>
              <a:lstStyle>
                <a:lvl1pPr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178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AutoShape 9"/>
              <p:cNvSpPr>
                <a:spLocks noChangeArrowheads="1"/>
              </p:cNvSpPr>
              <p:nvPr/>
            </p:nvSpPr>
            <p:spPr bwMode="gray">
              <a:xfrm>
                <a:off x="900006" y="4875165"/>
                <a:ext cx="3398285" cy="1376692"/>
              </a:xfrm>
              <a:prstGeom prst="roundRect">
                <a:avLst>
                  <a:gd name="adj" fmla="val 8709"/>
                </a:avLst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87213" tIns="43607" rIns="87213" bIns="43607" anchor="ctr"/>
              <a:lstStyle>
                <a:lvl1pPr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178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Text Box 18"/>
              <p:cNvSpPr txBox="1">
                <a:spLocks noChangeArrowheads="1"/>
              </p:cNvSpPr>
              <p:nvPr/>
            </p:nvSpPr>
            <p:spPr bwMode="white">
              <a:xfrm>
                <a:off x="1685472" y="4448236"/>
                <a:ext cx="1827352" cy="367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87213" tIns="43607" rIns="87213" bIns="43607">
                <a:spAutoFit/>
              </a:bodyPr>
              <a:lstStyle>
                <a:lvl1pPr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sz="1968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基础设施</a:t>
                </a:r>
              </a:p>
            </p:txBody>
          </p:sp>
          <p:sp>
            <p:nvSpPr>
              <p:cNvPr id="65" name="Text Box 9"/>
              <p:cNvSpPr txBox="1">
                <a:spLocks noChangeArrowheads="1"/>
              </p:cNvSpPr>
              <p:nvPr/>
            </p:nvSpPr>
            <p:spPr bwMode="gray">
              <a:xfrm>
                <a:off x="992791" y="4856604"/>
                <a:ext cx="3212714" cy="6693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87213" tIns="43607" rIns="87213" bIns="43607">
                <a:spAutoFit/>
              </a:bodyPr>
              <a:lstStyle>
                <a:lvl1pPr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ts val="2400"/>
                  </a:lnSpc>
                  <a:defRPr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互联网是经济、政治、文化、社会、国防发展的新型基础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805920" y="2247510"/>
              <a:ext cx="3586456" cy="1893396"/>
              <a:chOff x="805920" y="2247510"/>
              <a:chExt cx="3586456" cy="1893396"/>
            </a:xfrm>
          </p:grpSpPr>
          <p:sp>
            <p:nvSpPr>
              <p:cNvPr id="58" name="AutoShape 8"/>
              <p:cNvSpPr>
                <a:spLocks noChangeArrowheads="1"/>
              </p:cNvSpPr>
              <p:nvPr/>
            </p:nvSpPr>
            <p:spPr bwMode="gray">
              <a:xfrm>
                <a:off x="805920" y="2247510"/>
                <a:ext cx="3586456" cy="1893396"/>
              </a:xfrm>
              <a:prstGeom prst="roundRect">
                <a:avLst>
                  <a:gd name="adj" fmla="val 6050"/>
                </a:avLst>
              </a:prstGeom>
              <a:solidFill>
                <a:srgbClr val="D14444"/>
              </a:solidFill>
              <a:ln>
                <a:noFill/>
              </a:ln>
              <a:effectLst>
                <a:glow>
                  <a:schemeClr val="accent1"/>
                </a:glow>
              </a:effectLst>
              <a:extLst/>
            </p:spPr>
            <p:txBody>
              <a:bodyPr wrap="none" lIns="87213" tIns="43607" rIns="87213" bIns="43607" anchor="ctr"/>
              <a:lstStyle>
                <a:lvl1pPr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178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AutoShape 9"/>
              <p:cNvSpPr>
                <a:spLocks noChangeArrowheads="1"/>
              </p:cNvSpPr>
              <p:nvPr/>
            </p:nvSpPr>
            <p:spPr bwMode="gray">
              <a:xfrm>
                <a:off x="900006" y="2674439"/>
                <a:ext cx="3398285" cy="1376692"/>
              </a:xfrm>
              <a:prstGeom prst="roundRect">
                <a:avLst>
                  <a:gd name="adj" fmla="val 8709"/>
                </a:avLst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87213" tIns="43607" rIns="87213" bIns="43607" anchor="ctr"/>
              <a:lstStyle>
                <a:lvl1pPr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178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Text Box 18"/>
              <p:cNvSpPr txBox="1">
                <a:spLocks noChangeArrowheads="1"/>
              </p:cNvSpPr>
              <p:nvPr/>
            </p:nvSpPr>
            <p:spPr bwMode="white">
              <a:xfrm>
                <a:off x="1685472" y="2247510"/>
                <a:ext cx="1827352" cy="367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87213" tIns="43607" rIns="87213" bIns="43607">
                <a:spAutoFit/>
              </a:bodyPr>
              <a:lstStyle>
                <a:lvl1pPr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sz="1968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影响深远</a:t>
                </a:r>
              </a:p>
            </p:txBody>
          </p:sp>
          <p:sp>
            <p:nvSpPr>
              <p:cNvPr id="61" name="Text Box 9"/>
              <p:cNvSpPr txBox="1">
                <a:spLocks noChangeArrowheads="1"/>
              </p:cNvSpPr>
              <p:nvPr/>
            </p:nvSpPr>
            <p:spPr bwMode="gray">
              <a:xfrm>
                <a:off x="992791" y="2655878"/>
                <a:ext cx="3212714" cy="977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87213" tIns="43607" rIns="87213" bIns="43607">
                <a:spAutoFit/>
              </a:bodyPr>
              <a:lstStyle>
                <a:lvl1pPr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defTabSz="931863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defTabSz="931863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ts val="2400"/>
                  </a:lnSpc>
                  <a:defRPr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对人类社会发展的影响程度，影响之深远广泛，超过任何一种技术及其实现形式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915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201370"/>
            <a:ext cx="4114800" cy="365125"/>
          </a:xfrm>
        </p:spPr>
        <p:txBody>
          <a:bodyPr/>
          <a:lstStyle/>
          <a:p>
            <a:r>
              <a:rPr lang="en-US" altLang="zh-CN" dirty="0" smtClean="0"/>
              <a:t>www.govmade.cn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F0AB-2D69-4307-B523-D1251C632F98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60327" y="685034"/>
            <a:ext cx="4698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一分钟世界发生了什么？</a:t>
            </a:r>
          </a:p>
        </p:txBody>
      </p:sp>
      <p:sp>
        <p:nvSpPr>
          <p:cNvPr id="9" name="椭圆 8"/>
          <p:cNvSpPr/>
          <p:nvPr/>
        </p:nvSpPr>
        <p:spPr>
          <a:xfrm>
            <a:off x="5527343" y="295761"/>
            <a:ext cx="245660" cy="2456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980468" y="295761"/>
            <a:ext cx="245660" cy="2456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433593" y="295761"/>
            <a:ext cx="245660" cy="2456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3377138" y="5551549"/>
            <a:ext cx="1054463" cy="1146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00" b="23987"/>
          <a:stretch/>
        </p:blipFill>
        <p:spPr>
          <a:xfrm>
            <a:off x="7009267" y="1458771"/>
            <a:ext cx="4558846" cy="4553637"/>
          </a:xfrm>
          <a:prstGeom prst="rect">
            <a:avLst/>
          </a:prstGeom>
          <a:ln>
            <a:noFill/>
          </a:ln>
          <a:effectLst>
            <a:outerShdw blurRad="317500" dir="2700000" algn="tl" rotWithShape="0">
              <a:srgbClr val="333333">
                <a:alpha val="20000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503596" y="1904541"/>
            <a:ext cx="52851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谷歌翻译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6900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苹果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SIRI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回答用户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次问题；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DROPBOX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上传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个文件；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YOUTUBE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用户分享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时长的新视频；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SNAPCHAT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用户观看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690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个短视频。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3596" y="4227810"/>
            <a:ext cx="572253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IBM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的研究称，整个人类文明所获得的全部数据中，有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90%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是过去两年内产生的。而到了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2020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年，全世界所产生的数据规模将达到今天的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44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倍。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492032" y="6076155"/>
            <a:ext cx="30760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来源：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Never Sleeps 4.0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441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www.govmade.cn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F0AB-2D69-4307-B523-D1251C632F98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5415" y="607542"/>
            <a:ext cx="11174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互联网正在重构人类社会运行体系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527343" y="295761"/>
            <a:ext cx="245660" cy="2456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80468" y="295761"/>
            <a:ext cx="245660" cy="2456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33593" y="295761"/>
            <a:ext cx="245660" cy="2456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37"/>
          <p:cNvGrpSpPr>
            <a:grpSpLocks/>
          </p:cNvGrpSpPr>
          <p:nvPr/>
        </p:nvGrpSpPr>
        <p:grpSpPr bwMode="auto">
          <a:xfrm>
            <a:off x="6435330" y="4642085"/>
            <a:ext cx="1355725" cy="355600"/>
            <a:chOff x="4886128" y="3627604"/>
            <a:chExt cx="1099936" cy="472116"/>
          </a:xfrm>
        </p:grpSpPr>
        <p:cxnSp>
          <p:nvCxnSpPr>
            <p:cNvPr id="21" name="直接连接符 38"/>
            <p:cNvCxnSpPr>
              <a:cxnSpLocks noChangeShapeType="1"/>
            </p:cNvCxnSpPr>
            <p:nvPr/>
          </p:nvCxnSpPr>
          <p:spPr bwMode="auto">
            <a:xfrm>
              <a:off x="4886128" y="3863662"/>
              <a:ext cx="1099936" cy="0"/>
            </a:xfrm>
            <a:prstGeom prst="line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直接连接符 39"/>
            <p:cNvCxnSpPr>
              <a:cxnSpLocks noChangeShapeType="1"/>
            </p:cNvCxnSpPr>
            <p:nvPr/>
          </p:nvCxnSpPr>
          <p:spPr bwMode="auto">
            <a:xfrm>
              <a:off x="5986064" y="3627604"/>
              <a:ext cx="0" cy="472116"/>
            </a:xfrm>
            <a:prstGeom prst="line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组合 33"/>
          <p:cNvGrpSpPr>
            <a:grpSpLocks/>
          </p:cNvGrpSpPr>
          <p:nvPr/>
        </p:nvGrpSpPr>
        <p:grpSpPr bwMode="auto">
          <a:xfrm rot="10800000">
            <a:off x="4478849" y="4642878"/>
            <a:ext cx="1100137" cy="354013"/>
            <a:chOff x="4886128" y="3627604"/>
            <a:chExt cx="1099936" cy="472116"/>
          </a:xfrm>
        </p:grpSpPr>
        <p:cxnSp>
          <p:nvCxnSpPr>
            <p:cNvPr id="24" name="直接连接符 34"/>
            <p:cNvCxnSpPr>
              <a:cxnSpLocks noChangeShapeType="1"/>
            </p:cNvCxnSpPr>
            <p:nvPr/>
          </p:nvCxnSpPr>
          <p:spPr bwMode="auto">
            <a:xfrm>
              <a:off x="4886128" y="3863662"/>
              <a:ext cx="1099936" cy="0"/>
            </a:xfrm>
            <a:prstGeom prst="line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直接连接符 35"/>
            <p:cNvCxnSpPr>
              <a:cxnSpLocks noChangeShapeType="1"/>
            </p:cNvCxnSpPr>
            <p:nvPr/>
          </p:nvCxnSpPr>
          <p:spPr bwMode="auto">
            <a:xfrm>
              <a:off x="5986064" y="3627604"/>
              <a:ext cx="0" cy="472116"/>
            </a:xfrm>
            <a:prstGeom prst="line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组合 29"/>
          <p:cNvGrpSpPr>
            <a:grpSpLocks/>
          </p:cNvGrpSpPr>
          <p:nvPr/>
        </p:nvGrpSpPr>
        <p:grpSpPr bwMode="auto">
          <a:xfrm rot="10800000">
            <a:off x="4490189" y="3582171"/>
            <a:ext cx="1098550" cy="354012"/>
            <a:chOff x="4886128" y="3627604"/>
            <a:chExt cx="1099936" cy="472116"/>
          </a:xfrm>
        </p:grpSpPr>
        <p:cxnSp>
          <p:nvCxnSpPr>
            <p:cNvPr id="27" name="直接连接符 30"/>
            <p:cNvCxnSpPr>
              <a:cxnSpLocks noChangeShapeType="1"/>
            </p:cNvCxnSpPr>
            <p:nvPr/>
          </p:nvCxnSpPr>
          <p:spPr bwMode="auto">
            <a:xfrm>
              <a:off x="4886128" y="3863662"/>
              <a:ext cx="1099936" cy="0"/>
            </a:xfrm>
            <a:prstGeom prst="line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直接连接符 31"/>
            <p:cNvCxnSpPr>
              <a:cxnSpLocks noChangeShapeType="1"/>
            </p:cNvCxnSpPr>
            <p:nvPr/>
          </p:nvCxnSpPr>
          <p:spPr bwMode="auto">
            <a:xfrm>
              <a:off x="5986064" y="3627604"/>
              <a:ext cx="0" cy="472116"/>
            </a:xfrm>
            <a:prstGeom prst="line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" name="组合 22"/>
          <p:cNvGrpSpPr>
            <a:grpSpLocks/>
          </p:cNvGrpSpPr>
          <p:nvPr/>
        </p:nvGrpSpPr>
        <p:grpSpPr bwMode="auto">
          <a:xfrm>
            <a:off x="6687004" y="3582171"/>
            <a:ext cx="1100138" cy="354012"/>
            <a:chOff x="4886128" y="3627604"/>
            <a:chExt cx="1099936" cy="472116"/>
          </a:xfrm>
        </p:grpSpPr>
        <p:cxnSp>
          <p:nvCxnSpPr>
            <p:cNvPr id="30" name="直接连接符 23"/>
            <p:cNvCxnSpPr>
              <a:cxnSpLocks noChangeShapeType="1"/>
            </p:cNvCxnSpPr>
            <p:nvPr/>
          </p:nvCxnSpPr>
          <p:spPr bwMode="auto">
            <a:xfrm>
              <a:off x="4886128" y="3863662"/>
              <a:ext cx="1099936" cy="0"/>
            </a:xfrm>
            <a:prstGeom prst="line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直接连接符 24"/>
            <p:cNvCxnSpPr>
              <a:cxnSpLocks noChangeShapeType="1"/>
            </p:cNvCxnSpPr>
            <p:nvPr/>
          </p:nvCxnSpPr>
          <p:spPr bwMode="auto">
            <a:xfrm>
              <a:off x="5986064" y="3627604"/>
              <a:ext cx="0" cy="472116"/>
            </a:xfrm>
            <a:prstGeom prst="line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" name="椭圆 8"/>
          <p:cNvSpPr>
            <a:spLocks noChangeArrowheads="1"/>
          </p:cNvSpPr>
          <p:nvPr/>
        </p:nvSpPr>
        <p:spPr bwMode="auto">
          <a:xfrm>
            <a:off x="5178711" y="3416019"/>
            <a:ext cx="1836000" cy="1800000"/>
          </a:xfrm>
          <a:prstGeom prst="ellipse">
            <a:avLst/>
          </a:prstGeom>
          <a:solidFill>
            <a:srgbClr val="C00000"/>
          </a:solidFill>
          <a:ln w="9525" algn="ctr">
            <a:solidFill>
              <a:srgbClr val="C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33" name="矩形 1"/>
          <p:cNvSpPr>
            <a:spLocks noChangeArrowheads="1"/>
          </p:cNvSpPr>
          <p:nvPr/>
        </p:nvSpPr>
        <p:spPr bwMode="auto">
          <a:xfrm>
            <a:off x="7763386" y="4635219"/>
            <a:ext cx="26463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物联网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增强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社会联系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722" y="1696335"/>
            <a:ext cx="1306512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矩形 7"/>
          <p:cNvSpPr>
            <a:spLocks noChangeArrowheads="1"/>
          </p:cNvSpPr>
          <p:nvPr/>
        </p:nvSpPr>
        <p:spPr bwMode="auto">
          <a:xfrm>
            <a:off x="1625600" y="5546928"/>
            <a:ext cx="90932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结论和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趋势 ：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无孔不入  无所不在  无坚不摧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36" name="矩形 9"/>
          <p:cNvSpPr>
            <a:spLocks noChangeArrowheads="1"/>
          </p:cNvSpPr>
          <p:nvPr/>
        </p:nvSpPr>
        <p:spPr bwMode="auto">
          <a:xfrm>
            <a:off x="5259366" y="3866628"/>
            <a:ext cx="17235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新一代互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联网新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威力</a:t>
            </a:r>
            <a:endParaRPr lang="zh-CN" altLang="en-US" sz="2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1" name="矩形 21"/>
          <p:cNvSpPr>
            <a:spLocks noChangeArrowheads="1"/>
          </p:cNvSpPr>
          <p:nvPr/>
        </p:nvSpPr>
        <p:spPr bwMode="auto">
          <a:xfrm>
            <a:off x="7830685" y="3574511"/>
            <a:ext cx="22381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移动成为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人体器官   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28"/>
          <p:cNvSpPr>
            <a:spLocks noChangeArrowheads="1"/>
          </p:cNvSpPr>
          <p:nvPr/>
        </p:nvSpPr>
        <p:spPr bwMode="auto">
          <a:xfrm>
            <a:off x="2644579" y="3574511"/>
            <a:ext cx="18694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云计算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减少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成本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32"/>
          <p:cNvSpPr>
            <a:spLocks noChangeArrowheads="1"/>
          </p:cNvSpPr>
          <p:nvPr/>
        </p:nvSpPr>
        <p:spPr bwMode="auto">
          <a:xfrm>
            <a:off x="2661148" y="4635219"/>
            <a:ext cx="19383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大数据成为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金矿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3"/>
          <p:cNvSpPr>
            <a:spLocks noChangeArrowheads="1"/>
          </p:cNvSpPr>
          <p:nvPr/>
        </p:nvSpPr>
        <p:spPr bwMode="auto">
          <a:xfrm>
            <a:off x="2704234" y="1660616"/>
            <a:ext cx="8014566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互联网如水、空气和轧路机。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互联网技术的引入大大降低了交易成本，提高了资源配置效率。互联网正在摧毁传统产业（媒体、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零售、金融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下一个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是教育吗？为什么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在中国？  互联网的威力有多大？变天了吗？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1595438" y="2991095"/>
            <a:ext cx="9036000" cy="0"/>
          </a:xfrm>
          <a:prstGeom prst="line">
            <a:avLst/>
          </a:prstGeom>
          <a:ln>
            <a:solidFill>
              <a:srgbClr val="D1444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7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www.govmade.cn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F0AB-2D69-4307-B523-D1251C632F98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5415" y="607542"/>
            <a:ext cx="11174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互联网势力究竟有多可怕？</a:t>
            </a:r>
          </a:p>
        </p:txBody>
      </p:sp>
      <p:sp>
        <p:nvSpPr>
          <p:cNvPr id="7" name="椭圆 6"/>
          <p:cNvSpPr/>
          <p:nvPr/>
        </p:nvSpPr>
        <p:spPr>
          <a:xfrm>
            <a:off x="5527343" y="295761"/>
            <a:ext cx="245660" cy="2456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80468" y="295761"/>
            <a:ext cx="245660" cy="2456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33593" y="295761"/>
            <a:ext cx="245660" cy="2456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Rectangle 52"/>
          <p:cNvSpPr>
            <a:spLocks noChangeArrowheads="1"/>
          </p:cNvSpPr>
          <p:nvPr/>
        </p:nvSpPr>
        <p:spPr bwMode="auto">
          <a:xfrm>
            <a:off x="1480100" y="5219206"/>
            <a:ext cx="9315712" cy="92333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结论：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互联网形成了新势力，推动社会价值体系整体转移，形成颠覆传统格局的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新价值体系和财富标准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成为传统应对现代的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最大挑战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 flipV="1">
            <a:off x="3305056" y="4530059"/>
            <a:ext cx="0" cy="431800"/>
          </a:xfrm>
          <a:prstGeom prst="line">
            <a:avLst/>
          </a:prstGeom>
          <a:noFill/>
          <a:ln w="76200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>
            <a:off x="3266960" y="4568155"/>
            <a:ext cx="1008063" cy="0"/>
          </a:xfrm>
          <a:prstGeom prst="line">
            <a:avLst/>
          </a:prstGeom>
          <a:noFill/>
          <a:ln w="76200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Line 13"/>
          <p:cNvSpPr>
            <a:spLocks noChangeShapeType="1"/>
          </p:cNvSpPr>
          <p:nvPr/>
        </p:nvSpPr>
        <p:spPr bwMode="auto">
          <a:xfrm flipV="1">
            <a:off x="4236923" y="4174455"/>
            <a:ext cx="0" cy="431800"/>
          </a:xfrm>
          <a:prstGeom prst="line">
            <a:avLst/>
          </a:prstGeom>
          <a:noFill/>
          <a:ln w="76200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Line 14"/>
          <p:cNvSpPr>
            <a:spLocks noChangeShapeType="1"/>
          </p:cNvSpPr>
          <p:nvPr/>
        </p:nvSpPr>
        <p:spPr bwMode="auto">
          <a:xfrm>
            <a:off x="4198823" y="4212555"/>
            <a:ext cx="1008062" cy="0"/>
          </a:xfrm>
          <a:prstGeom prst="line">
            <a:avLst/>
          </a:prstGeom>
          <a:noFill/>
          <a:ln w="76200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Line 15"/>
          <p:cNvSpPr>
            <a:spLocks noChangeShapeType="1"/>
          </p:cNvSpPr>
          <p:nvPr/>
        </p:nvSpPr>
        <p:spPr bwMode="auto">
          <a:xfrm>
            <a:off x="5129893" y="3856159"/>
            <a:ext cx="1008063" cy="0"/>
          </a:xfrm>
          <a:prstGeom prst="line">
            <a:avLst/>
          </a:prstGeom>
          <a:noFill/>
          <a:ln w="76200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Line 16"/>
          <p:cNvSpPr>
            <a:spLocks noChangeShapeType="1"/>
          </p:cNvSpPr>
          <p:nvPr/>
        </p:nvSpPr>
        <p:spPr bwMode="auto">
          <a:xfrm flipV="1">
            <a:off x="6099850" y="3460875"/>
            <a:ext cx="0" cy="433387"/>
          </a:xfrm>
          <a:prstGeom prst="line">
            <a:avLst/>
          </a:prstGeom>
          <a:noFill/>
          <a:ln w="76200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Line 17"/>
          <p:cNvSpPr>
            <a:spLocks noChangeShapeType="1"/>
          </p:cNvSpPr>
          <p:nvPr/>
        </p:nvSpPr>
        <p:spPr bwMode="auto">
          <a:xfrm>
            <a:off x="6061747" y="3498974"/>
            <a:ext cx="1008062" cy="0"/>
          </a:xfrm>
          <a:prstGeom prst="line">
            <a:avLst/>
          </a:prstGeom>
          <a:noFill/>
          <a:ln w="76200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Line 18"/>
          <p:cNvSpPr>
            <a:spLocks noChangeShapeType="1"/>
          </p:cNvSpPr>
          <p:nvPr/>
        </p:nvSpPr>
        <p:spPr bwMode="auto">
          <a:xfrm>
            <a:off x="-898644" y="4961859"/>
            <a:ext cx="4241800" cy="0"/>
          </a:xfrm>
          <a:prstGeom prst="line">
            <a:avLst/>
          </a:prstGeom>
          <a:noFill/>
          <a:ln w="76200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Line 19"/>
          <p:cNvSpPr>
            <a:spLocks noChangeShapeType="1"/>
          </p:cNvSpPr>
          <p:nvPr/>
        </p:nvSpPr>
        <p:spPr bwMode="auto">
          <a:xfrm>
            <a:off x="6992819" y="3142581"/>
            <a:ext cx="1008062" cy="0"/>
          </a:xfrm>
          <a:prstGeom prst="line">
            <a:avLst/>
          </a:prstGeom>
          <a:noFill/>
          <a:ln w="76200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Line 31"/>
          <p:cNvSpPr>
            <a:spLocks noChangeShapeType="1"/>
          </p:cNvSpPr>
          <p:nvPr/>
        </p:nvSpPr>
        <p:spPr bwMode="auto">
          <a:xfrm flipV="1">
            <a:off x="7030927" y="3105277"/>
            <a:ext cx="0" cy="431800"/>
          </a:xfrm>
          <a:prstGeom prst="line">
            <a:avLst/>
          </a:prstGeom>
          <a:noFill/>
          <a:ln w="76200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Line 32"/>
          <p:cNvSpPr>
            <a:spLocks noChangeShapeType="1"/>
          </p:cNvSpPr>
          <p:nvPr/>
        </p:nvSpPr>
        <p:spPr bwMode="auto">
          <a:xfrm flipV="1">
            <a:off x="5168787" y="3818059"/>
            <a:ext cx="0" cy="431800"/>
          </a:xfrm>
          <a:prstGeom prst="line">
            <a:avLst/>
          </a:prstGeom>
          <a:noFill/>
          <a:ln w="76200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Line 33"/>
          <p:cNvSpPr>
            <a:spLocks noChangeShapeType="1"/>
          </p:cNvSpPr>
          <p:nvPr/>
        </p:nvSpPr>
        <p:spPr bwMode="auto">
          <a:xfrm flipV="1">
            <a:off x="7961990" y="2748884"/>
            <a:ext cx="0" cy="431800"/>
          </a:xfrm>
          <a:prstGeom prst="line">
            <a:avLst/>
          </a:prstGeom>
          <a:noFill/>
          <a:ln w="76200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Line 34"/>
          <p:cNvSpPr>
            <a:spLocks noChangeShapeType="1"/>
          </p:cNvSpPr>
          <p:nvPr/>
        </p:nvSpPr>
        <p:spPr bwMode="auto">
          <a:xfrm>
            <a:off x="7923885" y="2787779"/>
            <a:ext cx="4320000" cy="1587"/>
          </a:xfrm>
          <a:prstGeom prst="line">
            <a:avLst/>
          </a:prstGeom>
          <a:noFill/>
          <a:ln w="76200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 Box 47"/>
          <p:cNvSpPr txBox="1">
            <a:spLocks noChangeArrowheads="1"/>
          </p:cNvSpPr>
          <p:nvPr/>
        </p:nvSpPr>
        <p:spPr bwMode="auto">
          <a:xfrm>
            <a:off x="2382719" y="4290346"/>
            <a:ext cx="1154112" cy="646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注意力</a:t>
            </a:r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黑洞</a:t>
            </a:r>
          </a:p>
        </p:txBody>
      </p:sp>
      <p:sp>
        <p:nvSpPr>
          <p:cNvPr id="58" name="Text Box 47"/>
          <p:cNvSpPr txBox="1">
            <a:spLocks noChangeArrowheads="1"/>
          </p:cNvSpPr>
          <p:nvPr/>
        </p:nvSpPr>
        <p:spPr bwMode="auto">
          <a:xfrm>
            <a:off x="3393956" y="3890297"/>
            <a:ext cx="1155700" cy="646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上网</a:t>
            </a:r>
          </a:p>
        </p:txBody>
      </p:sp>
      <p:sp>
        <p:nvSpPr>
          <p:cNvPr id="59" name="Text Box 47"/>
          <p:cNvSpPr txBox="1">
            <a:spLocks noChangeArrowheads="1"/>
          </p:cNvSpPr>
          <p:nvPr/>
        </p:nvSpPr>
        <p:spPr bwMode="auto">
          <a:xfrm>
            <a:off x="4363919" y="3537872"/>
            <a:ext cx="1154112" cy="646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商机</a:t>
            </a:r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转移</a:t>
            </a:r>
          </a:p>
        </p:txBody>
      </p:sp>
      <p:sp>
        <p:nvSpPr>
          <p:cNvPr id="60" name="Text Box 47"/>
          <p:cNvSpPr txBox="1">
            <a:spLocks noChangeArrowheads="1"/>
          </p:cNvSpPr>
          <p:nvPr/>
        </p:nvSpPr>
        <p:spPr bwMode="auto">
          <a:xfrm>
            <a:off x="5276732" y="3175923"/>
            <a:ext cx="1154113" cy="646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</a:t>
            </a:r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转移</a:t>
            </a:r>
          </a:p>
        </p:txBody>
      </p:sp>
      <p:sp>
        <p:nvSpPr>
          <p:cNvPr id="61" name="Text Box 47"/>
          <p:cNvSpPr txBox="1">
            <a:spLocks noChangeArrowheads="1"/>
          </p:cNvSpPr>
          <p:nvPr/>
        </p:nvSpPr>
        <p:spPr bwMode="auto">
          <a:xfrm>
            <a:off x="6200657" y="2810799"/>
            <a:ext cx="1154113" cy="646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</a:t>
            </a:r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转移</a:t>
            </a:r>
          </a:p>
        </p:txBody>
      </p:sp>
      <p:sp>
        <p:nvSpPr>
          <p:cNvPr id="62" name="Text Box 47"/>
          <p:cNvSpPr txBox="1">
            <a:spLocks noChangeArrowheads="1"/>
          </p:cNvSpPr>
          <p:nvPr/>
        </p:nvSpPr>
        <p:spPr bwMode="auto">
          <a:xfrm>
            <a:off x="7042028" y="2444086"/>
            <a:ext cx="1154112" cy="646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财富</a:t>
            </a:r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大搬迁</a:t>
            </a:r>
          </a:p>
        </p:txBody>
      </p:sp>
      <p:sp>
        <p:nvSpPr>
          <p:cNvPr id="63" name="Text Box 47"/>
          <p:cNvSpPr txBox="1">
            <a:spLocks noChangeArrowheads="1"/>
          </p:cNvSpPr>
          <p:nvPr/>
        </p:nvSpPr>
        <p:spPr bwMode="auto">
          <a:xfrm>
            <a:off x="7243945" y="2382177"/>
            <a:ext cx="318906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社会通道</a:t>
            </a:r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25"/>
          <p:cNvSpPr>
            <a:spLocks noChangeArrowheads="1"/>
          </p:cNvSpPr>
          <p:nvPr/>
        </p:nvSpPr>
        <p:spPr bwMode="auto">
          <a:xfrm>
            <a:off x="7243945" y="1655428"/>
            <a:ext cx="32271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（天堂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地狱之门）</a:t>
            </a:r>
          </a:p>
        </p:txBody>
      </p:sp>
      <p:sp>
        <p:nvSpPr>
          <p:cNvPr id="3" name="矩形 2"/>
          <p:cNvSpPr/>
          <p:nvPr/>
        </p:nvSpPr>
        <p:spPr>
          <a:xfrm>
            <a:off x="10433010" y="1420318"/>
            <a:ext cx="819150" cy="1338828"/>
          </a:xfrm>
          <a:prstGeom prst="rect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083806" y="2099597"/>
            <a:ext cx="72000" cy="10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86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www.govmade.cn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F0AB-2D69-4307-B523-D1251C632F98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527343" y="295761"/>
            <a:ext cx="245660" cy="2456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80468" y="295761"/>
            <a:ext cx="245660" cy="2456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33593" y="295761"/>
            <a:ext cx="245660" cy="2456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内容占位符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6988" y="2083925"/>
            <a:ext cx="3390900" cy="2569038"/>
          </a:xfrm>
          <a:prstGeom prst="rect">
            <a:avLst/>
          </a:prstGeom>
          <a:ln>
            <a:noFill/>
          </a:ln>
          <a:effectLst>
            <a:outerShdw blurRad="317500" dir="2700000" algn="tl" rotWithShape="0">
              <a:srgbClr val="333333">
                <a:alpha val="20000"/>
              </a:srgbClr>
            </a:outerShdw>
          </a:effectLst>
        </p:spPr>
      </p:pic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6679253" y="2083925"/>
            <a:ext cx="3322638" cy="2569038"/>
          </a:xfrm>
          <a:prstGeom prst="rect">
            <a:avLst/>
          </a:prstGeom>
          <a:solidFill>
            <a:srgbClr val="F8B533"/>
          </a:solidFill>
          <a:ln>
            <a:noFill/>
          </a:ln>
          <a:effectLst>
            <a:outerShdw blurRad="317500" dir="2700000" algn="tl" rotWithShape="0">
              <a:srgbClr val="333333">
                <a:alpha val="20000"/>
              </a:srgbClr>
            </a:outerShdw>
          </a:effectLst>
          <a:extLst/>
        </p:spPr>
        <p:txBody>
          <a:bodyPr lIns="0" tIns="0" rIns="0" bIns="0" anchor="ctr"/>
          <a:lstStyle>
            <a:lvl1pPr>
              <a:defRPr sz="24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60000" eaLnBrk="1" hangingPunct="1">
              <a:spcBef>
                <a:spcPct val="20000"/>
              </a:spcBef>
              <a:buSzPct val="75000"/>
              <a:defRPr/>
            </a:pP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  <a:endParaRPr lang="en-US" altLang="zh-CN" sz="4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eaLnBrk="1" hangingPunct="1">
              <a:spcBef>
                <a:spcPct val="20000"/>
              </a:spcBef>
              <a:buSzPct val="75000"/>
              <a:defRPr/>
            </a:pP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横扫一切。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215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www.govmade.cn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F0AB-2D69-4307-B523-D1251C632F98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5415" y="607542"/>
            <a:ext cx="11174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重新认识我们的世界与时代</a:t>
            </a:r>
          </a:p>
        </p:txBody>
      </p:sp>
      <p:sp>
        <p:nvSpPr>
          <p:cNvPr id="7" name="椭圆 6"/>
          <p:cNvSpPr/>
          <p:nvPr/>
        </p:nvSpPr>
        <p:spPr>
          <a:xfrm>
            <a:off x="5527343" y="295761"/>
            <a:ext cx="245660" cy="2456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80468" y="295761"/>
            <a:ext cx="245660" cy="2456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33593" y="295761"/>
            <a:ext cx="245660" cy="2456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195329" y="1411026"/>
            <a:ext cx="6621043" cy="4875453"/>
            <a:chOff x="5091532" y="1376766"/>
            <a:chExt cx="6621043" cy="4875453"/>
          </a:xfrm>
        </p:grpSpPr>
        <p:sp>
          <p:nvSpPr>
            <p:cNvPr id="30" name="矩形 29"/>
            <p:cNvSpPr/>
            <p:nvPr/>
          </p:nvSpPr>
          <p:spPr>
            <a:xfrm>
              <a:off x="5091532" y="1376766"/>
              <a:ext cx="6621043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SzPct val="75000"/>
                <a:buFont typeface="Wingdings" panose="05000000000000000000" pitchFamily="2" charset="2"/>
                <a:buChar char="l"/>
                <a:defRPr/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三元世界格局基本形成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-—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形而上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中下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lnSpc>
                  <a:spcPct val="150000"/>
                </a:lnSpc>
                <a:buSzPct val="75000"/>
                <a:buFont typeface="Wingdings" panose="05000000000000000000" pitchFamily="2" charset="2"/>
                <a:buChar char="l"/>
                <a:defRPr/>
              </a:pP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物质世界相对静态的变化（线性变化，一阶））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精神世界由创新驱动和思维结果的保存（几何速度，二阶）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信息世界在以次方速度。（三阶，多阶</a:t>
              </a:r>
              <a:r>
                <a:rPr lang="zh-CN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lnSpc>
                  <a:spcPct val="150000"/>
                </a:lnSpc>
                <a:buSzPct val="75000"/>
                <a:buFont typeface="Wingdings" panose="05000000000000000000" pitchFamily="2" charset="2"/>
                <a:buChar char="l"/>
                <a:defRPr/>
              </a:pP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物理世界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绝对增长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相对</a:t>
              </a:r>
              <a:r>
                <a:rPr lang="zh-CN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衰弱</a:t>
              </a:r>
              <a:endPara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lnSpc>
                  <a:spcPct val="150000"/>
                </a:lnSpc>
                <a:buSzPct val="75000"/>
                <a:buFont typeface="Wingdings" panose="05000000000000000000" pitchFamily="2" charset="2"/>
                <a:buChar char="l"/>
                <a:defRPr/>
              </a:pP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精神世界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快速增长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相对</a:t>
              </a:r>
              <a:r>
                <a:rPr lang="zh-CN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崛起</a:t>
              </a:r>
              <a:endPara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lnSpc>
                  <a:spcPct val="150000"/>
                </a:lnSpc>
                <a:buSzPct val="75000"/>
                <a:buFont typeface="Wingdings" panose="05000000000000000000" pitchFamily="2" charset="2"/>
                <a:buChar char="l"/>
                <a:defRPr/>
              </a:pP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信息世界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极速增长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强势主导</a:t>
              </a:r>
            </a:p>
          </p:txBody>
        </p:sp>
        <p:sp>
          <p:nvSpPr>
            <p:cNvPr id="31" name="矩形 2"/>
            <p:cNvSpPr>
              <a:spLocks noChangeArrowheads="1"/>
            </p:cNvSpPr>
            <p:nvPr/>
          </p:nvSpPr>
          <p:spPr bwMode="auto">
            <a:xfrm>
              <a:off x="5091532" y="3943895"/>
              <a:ext cx="6621043" cy="2308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85750" indent="-285750">
                <a:spcBef>
                  <a:spcPct val="20000"/>
                </a:spcBef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lnSpc>
                  <a:spcPct val="150000"/>
                </a:lnSpc>
                <a:spcBef>
                  <a:spcPts val="0"/>
                </a:spcBef>
                <a:buFont typeface="Wingdings" panose="05000000000000000000" pitchFamily="2" charset="2"/>
                <a:buChar char="l"/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互联网对世界的影响还在加深加快中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buFont typeface="Wingdings" panose="05000000000000000000" pitchFamily="2" charset="2"/>
                <a:buChar char="l"/>
                <a:defRPr/>
              </a:pP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资产在变虚，虚拟资产在做实</a:t>
              </a:r>
              <a:endPara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buFont typeface="Wingdings" panose="05000000000000000000" pitchFamily="2" charset="2"/>
                <a:buChar char="l"/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信息经济依附性，独立性，掌控性，互联网接管经济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buFont typeface="Wingdings" panose="05000000000000000000" pitchFamily="2" charset="2"/>
                <a:buChar char="l"/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物质世界以量取胜（产品数量化）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精神世界以质取胜（个性价值）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信息世界以用户取胜（用户数量）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buFont typeface="Wingdings" panose="05000000000000000000" pitchFamily="2" charset="2"/>
                <a:buChar char="l"/>
                <a:defRPr/>
              </a:pP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一个国家和企业的财富增长与资源配置，要在三个世界做有效的连接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"/>
          <p:cNvSpPr>
            <a:spLocks noChangeArrowheads="1"/>
          </p:cNvSpPr>
          <p:nvPr/>
        </p:nvSpPr>
        <p:spPr bwMode="auto">
          <a:xfrm>
            <a:off x="619736" y="5402226"/>
            <a:ext cx="4284168" cy="87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60000" indent="-36000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信息社会</a:t>
            </a:r>
            <a:r>
              <a:rPr lang="en-US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资源转移</a:t>
            </a:r>
            <a:r>
              <a:rPr lang="en-US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融合创新</a:t>
            </a:r>
            <a:endParaRPr lang="en-US" altLang="zh-CN" sz="1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indent="-36000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（头身脚）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837890" y="1621681"/>
            <a:ext cx="3774588" cy="3726963"/>
            <a:chOff x="967922" y="1862364"/>
            <a:chExt cx="3774588" cy="3726963"/>
          </a:xfrm>
        </p:grpSpPr>
        <p:sp>
          <p:nvSpPr>
            <p:cNvPr id="34" name="Oval 3"/>
            <p:cNvSpPr>
              <a:spLocks noChangeArrowheads="1"/>
            </p:cNvSpPr>
            <p:nvPr/>
          </p:nvSpPr>
          <p:spPr bwMode="auto">
            <a:xfrm>
              <a:off x="1690235" y="1862364"/>
              <a:ext cx="2374900" cy="2376000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Oval 4"/>
            <p:cNvSpPr>
              <a:spLocks noChangeArrowheads="1"/>
            </p:cNvSpPr>
            <p:nvPr/>
          </p:nvSpPr>
          <p:spPr bwMode="auto">
            <a:xfrm>
              <a:off x="2366510" y="3213327"/>
              <a:ext cx="2376000" cy="2376000"/>
            </a:xfrm>
            <a:prstGeom prst="ellipse">
              <a:avLst/>
            </a:prstGeom>
            <a:solidFill>
              <a:srgbClr val="FFC000">
                <a:alpha val="85000"/>
              </a:srgbClr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Oval 5"/>
            <p:cNvSpPr>
              <a:spLocks noChangeArrowheads="1"/>
            </p:cNvSpPr>
            <p:nvPr/>
          </p:nvSpPr>
          <p:spPr bwMode="auto">
            <a:xfrm>
              <a:off x="967922" y="3157764"/>
              <a:ext cx="2376000" cy="2376000"/>
            </a:xfrm>
            <a:prstGeom prst="ellipse">
              <a:avLst/>
            </a:prstGeom>
            <a:solidFill>
              <a:srgbClr val="92D050">
                <a:alpha val="65000"/>
              </a:srgbClr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Rectangle 9"/>
            <p:cNvSpPr>
              <a:spLocks noChangeArrowheads="1"/>
            </p:cNvSpPr>
            <p:nvPr/>
          </p:nvSpPr>
          <p:spPr bwMode="auto">
            <a:xfrm>
              <a:off x="2531609" y="4362157"/>
              <a:ext cx="6826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None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CPS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Text Box 13"/>
            <p:cNvSpPr>
              <a:spLocks noChangeArrowheads="1"/>
            </p:cNvSpPr>
            <p:nvPr/>
          </p:nvSpPr>
          <p:spPr bwMode="auto">
            <a:xfrm>
              <a:off x="2217285" y="2557082"/>
              <a:ext cx="13112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None/>
              </a:pPr>
              <a:r>
                <a:rPr lang="zh-CN" altLang="en-US" sz="2000" dirty="0">
                  <a:solidFill>
                    <a:srgbClr val="1C1C1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精神世界</a:t>
              </a:r>
              <a:endParaRPr lang="en-US" altLang="zh-CN" sz="200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9" name="Text Box 14"/>
            <p:cNvSpPr>
              <a:spLocks noChangeArrowheads="1"/>
            </p:cNvSpPr>
            <p:nvPr/>
          </p:nvSpPr>
          <p:spPr bwMode="auto">
            <a:xfrm>
              <a:off x="1123253" y="4485954"/>
              <a:ext cx="12239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None/>
              </a:pPr>
              <a:r>
                <a:rPr lang="zh-CN" altLang="en-US" sz="2000" dirty="0">
                  <a:solidFill>
                    <a:srgbClr val="1C1C1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物理世界</a:t>
              </a:r>
              <a:endParaRPr lang="en-US" altLang="zh-CN" sz="200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0" name="Rectangle 9"/>
            <p:cNvSpPr>
              <a:spLocks noChangeArrowheads="1"/>
            </p:cNvSpPr>
            <p:nvPr/>
          </p:nvSpPr>
          <p:spPr bwMode="auto">
            <a:xfrm>
              <a:off x="3021741" y="3346874"/>
              <a:ext cx="911225" cy="566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None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互联网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 eaLnBrk="1" hangingPunct="1">
                <a:buNone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思维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" name="Rectangle 9"/>
            <p:cNvSpPr>
              <a:spLocks noChangeArrowheads="1"/>
            </p:cNvSpPr>
            <p:nvPr/>
          </p:nvSpPr>
          <p:spPr bwMode="auto">
            <a:xfrm>
              <a:off x="1769936" y="3346873"/>
              <a:ext cx="9271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None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二元分立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auto">
            <a:xfrm>
              <a:off x="2531609" y="3582147"/>
              <a:ext cx="68262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None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网络大脑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Text Box 13"/>
            <p:cNvSpPr>
              <a:spLocks noChangeArrowheads="1"/>
            </p:cNvSpPr>
            <p:nvPr/>
          </p:nvSpPr>
          <p:spPr bwMode="auto">
            <a:xfrm>
              <a:off x="3289574" y="4485954"/>
              <a:ext cx="13128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None/>
              </a:pPr>
              <a:r>
                <a:rPr lang="zh-CN" altLang="en-US" sz="2000" dirty="0">
                  <a:solidFill>
                    <a:srgbClr val="1C1C1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信息世界</a:t>
              </a:r>
              <a:endParaRPr lang="en-US" altLang="zh-CN" sz="200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4" name="TextBox 1"/>
          <p:cNvSpPr>
            <a:spLocks noChangeArrowheads="1"/>
          </p:cNvSpPr>
          <p:nvPr/>
        </p:nvSpPr>
        <p:spPr bwMode="auto">
          <a:xfrm>
            <a:off x="5209052" y="1963897"/>
            <a:ext cx="5738832" cy="3657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7188" indent="-357188">
              <a:spcBef>
                <a:spcPct val="20000"/>
              </a:spcBef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357188" indent="-3571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新时空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时：时间、时代、刻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；空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 三元世界的问世（多维）；</a:t>
            </a:r>
          </a:p>
          <a:p>
            <a:pPr algn="just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endParaRPr lang="zh-CN" altLang="en-US" sz="5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社会管理和运行系统正在替换，发展动力体系正在转换，过去的制度、文化、规则等正在被改造； </a:t>
            </a:r>
          </a:p>
          <a:p>
            <a:pPr algn="just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互联网时代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社会资源虚拟化、虚拟与现实高度融合，虚实不分，难分，过去信息优势，现在数据劣势 。  </a:t>
            </a:r>
          </a:p>
        </p:txBody>
      </p:sp>
    </p:spTree>
    <p:extLst>
      <p:ext uri="{BB962C8B-B14F-4D97-AF65-F5344CB8AC3E}">
        <p14:creationId xmlns:p14="http://schemas.microsoft.com/office/powerpoint/2010/main" val="278336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www.govmade.cn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F0AB-2D69-4307-B523-D1251C632F98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66387" y="607542"/>
            <a:ext cx="11174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信息促使国家发展转型，信息决定着美国从殖民地时代走到今天的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过程。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527343" y="295761"/>
            <a:ext cx="245660" cy="2456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80468" y="295761"/>
            <a:ext cx="245660" cy="2456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33593" y="295761"/>
            <a:ext cx="245660" cy="2456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85017" y="2266766"/>
            <a:ext cx="5165156" cy="2680023"/>
          </a:xfrm>
          <a:prstGeom prst="rect">
            <a:avLst/>
          </a:prstGeom>
          <a:noFill/>
          <a:ln w="38100" cap="rnd" algn="ctr">
            <a:noFill/>
            <a:prstDash val="sysDot"/>
            <a:miter lim="800000"/>
            <a:headEnd/>
            <a:tailEnd/>
          </a:ln>
          <a:effectLst/>
          <a:extLst/>
        </p:spPr>
        <p:txBody>
          <a:bodyPr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1872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年，美国画家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约翰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·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盖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斯特的作品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美国的进步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展现了美国在从殖民地国家推进工业革命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多年取得的巨大进步，而其</a:t>
            </a:r>
            <a:r>
              <a:rPr lang="zh-CN" altLang="en-US" sz="18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精辟之处在于盘旋在西进洪流上空的女人，她的右手拿着一本书，左手牵着一根电报线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，象征着信息迅速传遍大地，揭示了在美国工业革命进程中信息和信息基础设施的重要性。</a:t>
            </a:r>
          </a:p>
        </p:txBody>
      </p:sp>
      <p:pic>
        <p:nvPicPr>
          <p:cNvPr id="11" name="Picture 6" descr="usinprogress201005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094" y="2195948"/>
            <a:ext cx="3114759" cy="2821660"/>
          </a:xfrm>
          <a:prstGeom prst="rect">
            <a:avLst/>
          </a:prstGeom>
          <a:ln>
            <a:noFill/>
          </a:ln>
          <a:effectLst>
            <a:outerShdw blurRad="317500" dir="2700000" algn="tl" rotWithShape="0">
              <a:srgbClr val="333333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 descr="infunitedstate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"/>
          <a:stretch/>
        </p:blipFill>
        <p:spPr bwMode="auto">
          <a:xfrm>
            <a:off x="8529301" y="3436596"/>
            <a:ext cx="2169702" cy="2919754"/>
          </a:xfrm>
          <a:prstGeom prst="rect">
            <a:avLst/>
          </a:prstGeom>
          <a:ln>
            <a:noFill/>
          </a:ln>
          <a:effectLst>
            <a:outerShdw blurRad="317500" dir="2700000" algn="tl" rotWithShape="0">
              <a:srgbClr val="333333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373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CEDB337-2417-43D2-9E41-8B64CFFD3C33}">
  <we:reference id="wa104038830" version="1.0.0.3" store="zh-CN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30018</TotalTime>
  <Words>1313</Words>
  <Application>Microsoft Office PowerPoint</Application>
  <PresentationFormat>宽屏</PresentationFormat>
  <Paragraphs>159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汉仪特细等线简</vt:lpstr>
      <vt:lpstr>华文新魏</vt:lpstr>
      <vt:lpstr>宋体</vt:lpstr>
      <vt:lpstr>碳化硅超黑体</vt:lpstr>
      <vt:lpstr>微软雅黑</vt:lpstr>
      <vt:lpstr>微软雅黑</vt:lpstr>
      <vt:lpstr>微软雅黑 Light</vt:lpstr>
      <vt:lpstr>Arial</vt:lpstr>
      <vt:lpstr>Calibri</vt:lpstr>
      <vt:lpstr>Calibri Light</vt:lpstr>
      <vt:lpstr>Impact</vt:lpstr>
      <vt:lpstr>Tahoma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 Tang</dc:creator>
  <cp:lastModifiedBy>Windows 用户</cp:lastModifiedBy>
  <cp:revision>1409</cp:revision>
  <dcterms:created xsi:type="dcterms:W3CDTF">2015-05-18T06:45:02Z</dcterms:created>
  <dcterms:modified xsi:type="dcterms:W3CDTF">2016-10-20T12:43:50Z</dcterms:modified>
</cp:coreProperties>
</file>