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1209" r:id="rId3"/>
    <p:sldId id="1237" r:id="rId4"/>
    <p:sldId id="1186" r:id="rId5"/>
    <p:sldId id="1210" r:id="rId6"/>
    <p:sldId id="1238" r:id="rId7"/>
    <p:sldId id="1228" r:id="rId8"/>
    <p:sldId id="1233" r:id="rId9"/>
    <p:sldId id="1234" r:id="rId10"/>
    <p:sldId id="1230" r:id="rId11"/>
    <p:sldId id="1229" r:id="rId12"/>
    <p:sldId id="1231" r:id="rId13"/>
    <p:sldId id="1235" r:id="rId14"/>
    <p:sldId id="1212" r:id="rId15"/>
    <p:sldId id="1187" r:id="rId16"/>
    <p:sldId id="1215" r:id="rId17"/>
    <p:sldId id="1236" r:id="rId18"/>
    <p:sldId id="1214" r:id="rId19"/>
    <p:sldId id="1193" r:id="rId20"/>
    <p:sldId id="1194" r:id="rId21"/>
    <p:sldId id="1195" r:id="rId22"/>
    <p:sldId id="1196" r:id="rId23"/>
    <p:sldId id="1197" r:id="rId24"/>
    <p:sldId id="1198" r:id="rId25"/>
    <p:sldId id="1199" r:id="rId26"/>
    <p:sldId id="1206" r:id="rId27"/>
    <p:sldId id="1204" r:id="rId28"/>
    <p:sldId id="1205" r:id="rId29"/>
    <p:sldId id="1216" r:id="rId30"/>
    <p:sldId id="1239" r:id="rId31"/>
    <p:sldId id="1240" r:id="rId32"/>
    <p:sldId id="1241" r:id="rId33"/>
    <p:sldId id="1217" r:id="rId34"/>
    <p:sldId id="1218" r:id="rId35"/>
    <p:sldId id="1243" r:id="rId36"/>
    <p:sldId id="1245" r:id="rId37"/>
    <p:sldId id="1244" r:id="rId38"/>
    <p:sldId id="1246" r:id="rId39"/>
    <p:sldId id="1220" r:id="rId40"/>
    <p:sldId id="1221" r:id="rId41"/>
    <p:sldId id="1222" r:id="rId42"/>
    <p:sldId id="1247" r:id="rId43"/>
    <p:sldId id="1201" r:id="rId44"/>
    <p:sldId id="108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336699"/>
    <a:srgbClr val="008080"/>
    <a:srgbClr val="006600"/>
    <a:srgbClr val="800000"/>
    <a:srgbClr val="808080"/>
    <a:srgbClr val="40404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889" autoAdjust="0"/>
  </p:normalViewPr>
  <p:slideViewPr>
    <p:cSldViewPr>
      <p:cViewPr>
        <p:scale>
          <a:sx n="68" d="100"/>
          <a:sy n="68" d="100"/>
        </p:scale>
        <p:origin x="-1858" y="-274"/>
      </p:cViewPr>
      <p:guideLst>
        <p:guide orient="horz" pos="200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674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75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673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322C74-21CE-4EC0-B7AB-AEBEFB025552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F14784-E808-48DF-BC05-4E0497306DD5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1A32E6-7FB4-4125-BED3-E2E4852F7966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14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endParaRPr lang="en-US" altLang="zh-CN" smtClean="0">
              <a:latin typeface="楷体_GB2312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4DDE89-0DCE-4806-88B7-755888B47B13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16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>
              <a:latin typeface="楷体_GB2312"/>
            </a:endParaRPr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227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376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07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2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26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28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33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endParaRPr lang="en-US" altLang="zh-CN" dirty="0" smtClean="0">
              <a:latin typeface="楷体_GB231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  <a:t>35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类是抽象的，要使用类定义的功能，就必须实例化，及创建类的对象。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38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sz="220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AC7259-AA9D-4586-854E-A984F36636BC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调用模块中的函数，用模块的名称（</a:t>
            </a:r>
            <a:r>
              <a:rPr lang="en-US" altLang="zh-CN" dirty="0" smtClean="0"/>
              <a:t>import random)+</a:t>
            </a:r>
            <a:r>
              <a:rPr lang="zh-CN" altLang="en-US" dirty="0" smtClean="0"/>
              <a:t>点号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函数（注意：函数后面需要有括号，若有参数，放置于括号内）即：</a:t>
            </a:r>
            <a:r>
              <a:rPr lang="en-US" altLang="zh-CN" dirty="0" err="1" smtClean="0"/>
              <a:t>module_name.function</a:t>
            </a:r>
            <a:r>
              <a:rPr lang="en-US" altLang="zh-CN" dirty="0" smtClean="0"/>
              <a:t>(*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  <a:t>40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41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Yield</a:t>
            </a:r>
            <a:r>
              <a:rPr lang="zh-CN" altLang="en-US" dirty="0" smtClean="0"/>
              <a:t>语句返回一个结果，在每个结果中间，挂起函数状态，以便下次从它离开的地方继续执行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400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C4054C-1FE5-4669-A0BC-6DDE88818B2A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D42287-26FD-4F18-B981-249A06F1E98C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5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A64992-B505-4644-B63C-075C5C6F7693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9373D6-2E18-4C5C-81E0-060700D25FB5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楷体_GB2312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E0ED7E-21C4-4809-ADF0-75B645158BD6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C12B1C-0A54-4A15-BCB1-D5DF1645964C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304800" y="304800"/>
            <a:ext cx="8305800" cy="914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381000" y="64008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12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期末复习串讲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bg1"/>
                </a:solidFill>
              </a:rPr>
              <a:t>循环结构</a:t>
            </a:r>
            <a:r>
              <a:rPr lang="en-US" altLang="zh-CN" sz="4000" b="1">
                <a:solidFill>
                  <a:schemeClr val="bg1"/>
                </a:solidFill>
              </a:rPr>
              <a:t>—for</a:t>
            </a:r>
            <a:r>
              <a:rPr lang="zh-CN" altLang="en-US" sz="4000" b="1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0" y="1143000"/>
            <a:ext cx="533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4487" lvl="1" indent="0">
              <a:buFont typeface="Wingdings" pitchFamily="2" charset="2"/>
              <a:buNone/>
              <a:defRPr/>
            </a:pPr>
            <a:r>
              <a:rPr lang="en-US" altLang="zh-CN" sz="2400" b="1" kern="0" dirty="0" smtClean="0">
                <a:ea typeface="宋体" charset="-122"/>
              </a:rPr>
              <a:t>for </a:t>
            </a:r>
            <a:r>
              <a:rPr lang="zh-CN" altLang="en-US" sz="2400" b="1" kern="0" dirty="0" smtClean="0">
                <a:ea typeface="宋体" charset="-122"/>
              </a:rPr>
              <a:t>循环</a:t>
            </a:r>
            <a:r>
              <a:rPr lang="en-US" altLang="zh-CN" sz="2400" b="1" kern="0" dirty="0" smtClean="0">
                <a:ea typeface="宋体" charset="-122"/>
              </a:rPr>
              <a:t>--</a:t>
            </a:r>
            <a:r>
              <a:rPr lang="zh-CN" altLang="en-US" sz="2400" dirty="0" smtClean="0"/>
              <a:t>主要用于确定次数的循环</a:t>
            </a:r>
            <a:endParaRPr lang="en-US" altLang="zh-CN" sz="2400" b="1" kern="0" dirty="0" smtClean="0">
              <a:ea typeface="宋体" charset="-122"/>
            </a:endParaRPr>
          </a:p>
          <a:p>
            <a:pPr lvl="1">
              <a:defRPr/>
            </a:pPr>
            <a:endParaRPr lang="en-US" altLang="zh-CN" sz="2400" kern="0" dirty="0">
              <a:ea typeface="宋体" charset="-122"/>
            </a:endParaRPr>
          </a:p>
          <a:p>
            <a:pPr lvl="1">
              <a:defRPr/>
            </a:pPr>
            <a:endParaRPr lang="en-US" altLang="zh-CN" sz="2400" kern="0" dirty="0" smtClean="0">
              <a:ea typeface="宋体" charset="-122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endParaRPr lang="en-US" altLang="zh-CN" sz="2400" kern="0" dirty="0" smtClean="0">
              <a:ea typeface="宋体" charset="-122"/>
            </a:endParaRPr>
          </a:p>
          <a:p>
            <a:pPr lvl="1">
              <a:defRPr/>
            </a:pPr>
            <a:endParaRPr lang="en-US" altLang="zh-CN" sz="2400" kern="0" dirty="0" smtClean="0">
              <a:ea typeface="宋体" charset="-122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endParaRPr lang="en-US" altLang="zh-CN" sz="2400" kern="0" dirty="0" smtClean="0">
              <a:ea typeface="宋体" charset="-122"/>
            </a:endParaRPr>
          </a:p>
          <a:p>
            <a:pPr lvl="1">
              <a:defRPr/>
            </a:pPr>
            <a:endParaRPr lang="en-US" altLang="zh-CN" sz="2400" kern="0" dirty="0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28600" y="2133600"/>
            <a:ext cx="42243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for 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循环控制变量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in  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序列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循环体语句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语句块</a:t>
            </a:r>
            <a:endParaRPr lang="en-US" altLang="zh-CN" sz="2400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defRPr/>
            </a:pPr>
            <a:endParaRPr lang="en-US" altLang="zh-CN" sz="2400" kern="0" dirty="0" smtClean="0">
              <a:ea typeface="宋体" pitchFamily="2" charset="-122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2743200" y="1752600"/>
            <a:ext cx="1371600" cy="304800"/>
          </a:xfrm>
          <a:prstGeom prst="borderCallout1">
            <a:avLst>
              <a:gd name="adj1" fmla="val 49633"/>
              <a:gd name="adj2" fmla="val -3431"/>
              <a:gd name="adj3" fmla="val 348356"/>
              <a:gd name="adj4" fmla="val -136066"/>
            </a:avLst>
          </a:prstGeom>
          <a:noFill/>
          <a:ln>
            <a:solidFill>
              <a:srgbClr val="0070C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</a:t>
            </a:r>
            <a:r>
              <a:rPr lang="en-US" altLang="zh-CN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缩进</a:t>
            </a:r>
          </a:p>
        </p:txBody>
      </p:sp>
      <p:sp>
        <p:nvSpPr>
          <p:cNvPr id="2" name="矩形 1"/>
          <p:cNvSpPr/>
          <p:nvPr/>
        </p:nvSpPr>
        <p:spPr>
          <a:xfrm>
            <a:off x="480391" y="35052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 = </a:t>
            </a:r>
            <a:r>
              <a:rPr lang="en-US" altLang="zh-CN" dirty="0" err="1"/>
              <a:t>int</a:t>
            </a:r>
            <a:r>
              <a:rPr lang="en-US" altLang="zh-CN" dirty="0"/>
              <a:t>(input('enter a </a:t>
            </a:r>
            <a:r>
              <a:rPr lang="en-US" altLang="zh-CN" dirty="0" err="1"/>
              <a:t>num</a:t>
            </a:r>
            <a:r>
              <a:rPr lang="en-US" altLang="zh-CN" dirty="0"/>
              <a:t>:'))</a:t>
            </a:r>
          </a:p>
          <a:p>
            <a:r>
              <a:rPr lang="en-US" altLang="zh-CN" dirty="0"/>
              <a:t>total = 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in range(2,n+1):</a:t>
            </a:r>
          </a:p>
          <a:p>
            <a:r>
              <a:rPr lang="en-US" altLang="zh-CN" dirty="0"/>
              <a:t>	total *=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print(total)</a:t>
            </a:r>
            <a:endParaRPr lang="zh-CN" altLang="en-US" dirty="0"/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1600200"/>
            <a:ext cx="3932331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221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bg1"/>
                </a:solidFill>
              </a:rPr>
              <a:t>循环结构</a:t>
            </a:r>
            <a:r>
              <a:rPr lang="en-US" altLang="zh-CN" sz="4000" b="1">
                <a:solidFill>
                  <a:schemeClr val="bg1"/>
                </a:solidFill>
              </a:rPr>
              <a:t>—while</a:t>
            </a:r>
            <a:r>
              <a:rPr lang="zh-CN" altLang="en-US" sz="4000" b="1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47700" y="1371600"/>
            <a:ext cx="365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Courier New" pitchFamily="49" charset="0"/>
              </a:rPr>
              <a:t>while  (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Courier New" pitchFamily="49" charset="0"/>
              </a:rPr>
              <a:t>条件表达式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Courier New" pitchFamily="49" charset="0"/>
              </a:rPr>
              <a:t>):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Courier New" pitchFamily="49" charset="0"/>
              </a:rPr>
              <a:t>     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Courier New" pitchFamily="49" charset="0"/>
              </a:rPr>
              <a:t>循环体语句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Courier New" pitchFamily="49" charset="0"/>
              </a:rPr>
              <a:t>/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Courier New" pitchFamily="49" charset="0"/>
              </a:rPr>
              <a:t>语句块</a:t>
            </a:r>
            <a:endParaRPr lang="en-US" altLang="zh-CN" sz="2400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altLang="zh-CN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  <a:cs typeface="Courier New" pitchFamily="49" charset="0"/>
            </a:endParaRPr>
          </a:p>
        </p:txBody>
      </p:sp>
      <p:pic>
        <p:nvPicPr>
          <p:cNvPr id="35844" name="Picture 1" descr="C:\Users\xiaofeng\Documents\Tencent Files\2038048744\Image\C2C\E``0~%}AXNW32O214H8TG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3276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57200" y="2648317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count = 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while(count&lt;9):</a:t>
            </a:r>
          </a:p>
          <a:p>
            <a:r>
              <a:rPr lang="en-US" altLang="zh-CN" dirty="0"/>
              <a:t>	print('the count </a:t>
            </a:r>
            <a:r>
              <a:rPr lang="en-US" altLang="zh-CN" dirty="0" err="1"/>
              <a:t>is:',count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count += 1</a:t>
            </a:r>
          </a:p>
          <a:p>
            <a:r>
              <a:rPr lang="en-US" altLang="zh-CN" dirty="0"/>
              <a:t>print('Bye')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7700" y="47838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循环体必须影响下一次条件测试</a:t>
            </a:r>
            <a:r>
              <a:rPr lang="en-US" altLang="zh-CN" sz="2400" dirty="0"/>
              <a:t>!</a:t>
            </a:r>
          </a:p>
          <a:p>
            <a:pPr lvl="1" eaLnBrk="1" hangingPunct="1">
              <a:defRPr/>
            </a:pPr>
            <a:r>
              <a:rPr lang="zh-CN" altLang="en-US" sz="2400" dirty="0"/>
              <a:t>否则导致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无穷循环</a:t>
            </a:r>
            <a:endParaRPr lang="en-US" altLang="zh-CN" sz="2400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474200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bg1"/>
                </a:solidFill>
              </a:rPr>
              <a:t>循环嵌套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777288" cy="5181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dirty="0" smtClean="0">
                <a:ea typeface="宋体" pitchFamily="2" charset="-122"/>
              </a:rPr>
              <a:t>一个循环的循环体中有另一个循环。</a:t>
            </a: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>
                <a:ea typeface="宋体" pitchFamily="2" charset="-122"/>
              </a:rPr>
              <a:t>两种循环语句（</a:t>
            </a:r>
            <a:r>
              <a:rPr lang="en-US" altLang="zh-CN" sz="2400" dirty="0" smtClean="0">
                <a:ea typeface="宋体" pitchFamily="2" charset="-122"/>
              </a:rPr>
              <a:t>for</a:t>
            </a:r>
            <a:r>
              <a:rPr lang="zh-CN" altLang="en-US" sz="2400" dirty="0" smtClean="0">
                <a:ea typeface="宋体" pitchFamily="2" charset="-122"/>
              </a:rPr>
              <a:t>、</a:t>
            </a:r>
            <a:r>
              <a:rPr lang="en-US" altLang="zh-CN" sz="2400" dirty="0" smtClean="0">
                <a:ea typeface="宋体" pitchFamily="2" charset="-122"/>
              </a:rPr>
              <a:t>while</a:t>
            </a:r>
            <a:r>
              <a:rPr lang="zh-CN" altLang="en-US" sz="2400" dirty="0" smtClean="0">
                <a:ea typeface="宋体" pitchFamily="2" charset="-122"/>
              </a:rPr>
              <a:t>）可以相互嵌套。</a:t>
            </a: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>
                <a:ea typeface="宋体" pitchFamily="2" charset="-122"/>
              </a:rPr>
              <a:t>如果序列的成员本身又是序列，就需要嵌套循环来处理。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 smtClean="0">
                <a:ea typeface="宋体" pitchFamily="2" charset="-122"/>
              </a:rPr>
              <a:t>数学中向量是一维序列</a:t>
            </a:r>
            <a:r>
              <a:rPr lang="en-US" altLang="zh-CN" sz="2400" dirty="0" smtClean="0">
                <a:ea typeface="宋体" pitchFamily="2" charset="-122"/>
              </a:rPr>
              <a:t>,</a:t>
            </a:r>
            <a:r>
              <a:rPr lang="zh-CN" altLang="en-US" sz="2400" dirty="0" smtClean="0">
                <a:ea typeface="宋体" pitchFamily="2" charset="-122"/>
              </a:rPr>
              <a:t>矩阵是二维序列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>
                <a:ea typeface="宋体" pitchFamily="2" charset="-122"/>
              </a:rPr>
              <a:t>用嵌套循环遍历矩阵元素: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a = [[11,12,13,14],[21,22,23,24],[31,32,33,34]]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Courier New" pitchFamily="49" charset="0"/>
                <a:ea typeface="宋体" pitchFamily="2" charset="-122"/>
              </a:rPr>
              <a:t>sum = 0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400" dirty="0" smtClean="0">
                <a:solidFill>
                  <a:srgbClr val="3333FF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solidFill>
                  <a:srgbClr val="3333FF"/>
                </a:solidFill>
                <a:latin typeface="Courier New" pitchFamily="49" charset="0"/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latin typeface="Courier New" pitchFamily="49" charset="0"/>
                <a:ea typeface="宋体" pitchFamily="2" charset="-122"/>
              </a:rPr>
              <a:t> in a: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for</a:t>
            </a:r>
            <a:r>
              <a:rPr lang="en-US" altLang="zh-CN" sz="2400" dirty="0" smtClean="0">
                <a:solidFill>
                  <a:srgbClr val="3333FF"/>
                </a:solidFill>
                <a:latin typeface="Courier New" pitchFamily="49" charset="0"/>
                <a:ea typeface="宋体" pitchFamily="2" charset="-122"/>
              </a:rPr>
              <a:t> j in i: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Courier New" pitchFamily="49" charset="0"/>
                <a:ea typeface="宋体" pitchFamily="2" charset="-122"/>
              </a:rPr>
              <a:t>        sum = sum + j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Courier New" pitchFamily="49" charset="0"/>
                <a:ea typeface="宋体" pitchFamily="2" charset="-122"/>
              </a:rPr>
              <a:t>print(sum)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43400"/>
            <a:ext cx="31242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304800" y="4419600"/>
            <a:ext cx="4038600" cy="1447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0600" y="4895850"/>
            <a:ext cx="3194050" cy="895350"/>
          </a:xfrm>
          <a:prstGeom prst="rect">
            <a:avLst/>
          </a:prstGeom>
          <a:noFill/>
          <a:ln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562600" y="4419600"/>
            <a:ext cx="2895600" cy="381000"/>
          </a:xfrm>
          <a:prstGeom prst="rect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96975" indent="-28257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</a:pPr>
            <a:endParaRPr lang="zh-CN" altLang="en-US" sz="20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4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</a:rPr>
              <a:t>循环中断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—break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与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continue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ea typeface="宋体" charset="-122"/>
              </a:rPr>
              <a:t>立即结束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break</a:t>
            </a:r>
            <a:r>
              <a:rPr lang="zh-CN" altLang="en-US" sz="2400" dirty="0" smtClean="0">
                <a:ea typeface="宋体" charset="-122"/>
              </a:rPr>
              <a:t>所在循环</a:t>
            </a:r>
            <a:r>
              <a:rPr lang="zh-CN" altLang="en-US" sz="2400" dirty="0" smtClean="0">
                <a:ea typeface="宋体" charset="-122"/>
              </a:rPr>
              <a:t>语句</a:t>
            </a:r>
          </a:p>
        </p:txBody>
      </p:sp>
      <p:sp>
        <p:nvSpPr>
          <p:cNvPr id="2" name="矩形 1"/>
          <p:cNvSpPr/>
          <p:nvPr/>
        </p:nvSpPr>
        <p:spPr>
          <a:xfrm>
            <a:off x="1143000" y="15240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range(1,10):</a:t>
            </a:r>
          </a:p>
          <a:p>
            <a:r>
              <a:rPr lang="en-US" altLang="zh-CN" dirty="0"/>
              <a:t>	print('python is nice')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if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&gt; 4: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break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28600" y="297180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ontinue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kern="0" dirty="0" smtClean="0">
                <a:ea typeface="宋体" charset="-122"/>
              </a:rPr>
              <a:t>中止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本轮循环，</a:t>
            </a:r>
            <a:r>
              <a:rPr lang="zh-CN" altLang="en-US" sz="2400" kern="0" dirty="0" smtClean="0">
                <a:ea typeface="宋体" charset="-122"/>
              </a:rPr>
              <a:t>控制转移到所处循环语句的开头</a:t>
            </a:r>
            <a:r>
              <a:rPr lang="en-US" altLang="zh-CN" sz="2400" kern="0" dirty="0" smtClean="0">
                <a:ea typeface="宋体" charset="-122"/>
              </a:rPr>
              <a:t>“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继续</a:t>
            </a:r>
            <a:r>
              <a:rPr lang="en-US" altLang="zh-CN" sz="2400" kern="0" dirty="0" smtClean="0">
                <a:ea typeface="宋体" charset="-122"/>
              </a:rPr>
              <a:t>”</a:t>
            </a:r>
            <a:r>
              <a:rPr lang="zh-CN" altLang="en-US" sz="2400" kern="0" dirty="0" smtClean="0">
                <a:ea typeface="宋体" charset="-122"/>
              </a:rPr>
              <a:t>下一轮循环</a:t>
            </a:r>
            <a:endParaRPr lang="en-US" altLang="zh-CN" sz="2400" kern="0" dirty="0" smtClean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9200" y="3846255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score = [50,80,70]</a:t>
            </a:r>
          </a:p>
          <a:p>
            <a:r>
              <a:rPr lang="en-US" altLang="zh-CN" dirty="0" err="1"/>
              <a:t>sum_sc</a:t>
            </a:r>
            <a:r>
              <a:rPr lang="en-US" altLang="zh-CN" dirty="0"/>
              <a:t> = 0;n = 0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sc</a:t>
            </a:r>
            <a:r>
              <a:rPr lang="en-US" altLang="zh-CN" dirty="0"/>
              <a:t> in </a:t>
            </a:r>
            <a:r>
              <a:rPr lang="en-US" altLang="zh-CN" dirty="0" err="1"/>
              <a:t>socres</a:t>
            </a:r>
            <a:r>
              <a:rPr lang="en-US" altLang="zh-CN" dirty="0"/>
              <a:t>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if </a:t>
            </a:r>
            <a:r>
              <a:rPr lang="en-US" altLang="zh-CN" dirty="0" err="1">
                <a:solidFill>
                  <a:srgbClr val="FF0000"/>
                </a:solidFill>
              </a:rPr>
              <a:t>sc</a:t>
            </a:r>
            <a:r>
              <a:rPr lang="en-US" altLang="zh-CN" dirty="0">
                <a:solidFill>
                  <a:srgbClr val="FF0000"/>
                </a:solidFill>
              </a:rPr>
              <a:t> &lt; 60: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continue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sum_sc</a:t>
            </a:r>
            <a:r>
              <a:rPr lang="en-US" altLang="zh-CN" dirty="0"/>
              <a:t> += </a:t>
            </a:r>
            <a:r>
              <a:rPr lang="en-US" altLang="zh-CN" dirty="0" err="1"/>
              <a:t>sc</a:t>
            </a:r>
            <a:endParaRPr lang="en-US" altLang="zh-CN" dirty="0"/>
          </a:p>
          <a:p>
            <a:r>
              <a:rPr lang="en-US" altLang="zh-CN" dirty="0"/>
              <a:t>	n += 1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sum_sc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451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14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第4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Python</a:t>
            </a:r>
            <a:r>
              <a:rPr lang="zh-CN" altLang="en-US" dirty="0" smtClean="0">
                <a:ea typeface="宋体" panose="02010600030101010101" pitchFamily="2" charset="-122"/>
              </a:rPr>
              <a:t>数据类型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945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solidFill>
            <a:srgbClr val="A50021"/>
          </a:solidFill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数据类型</a:t>
            </a:r>
            <a:r>
              <a:rPr lang="en-US" altLang="zh-CN" sz="36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数值型</a:t>
            </a:r>
            <a:endParaRPr lang="zh-CN" altLang="en-US" sz="36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838200" y="1066800"/>
            <a:ext cx="229322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CN" sz="2400" b="1" kern="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b="1" kern="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型</a:t>
            </a:r>
            <a:endParaRPr lang="en-US" altLang="zh-CN" sz="2400" b="1" kern="0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CN" sz="2400" b="1" kern="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CN" altLang="en-US" sz="2400" b="1" kern="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型</a:t>
            </a:r>
            <a:endParaRPr lang="en-US" altLang="zh-CN" sz="2400" b="1" kern="0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2400" b="1" kern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布尔</a:t>
            </a:r>
            <a:r>
              <a:rPr lang="zh-CN" altLang="en-US" sz="2400" b="1" kern="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型</a:t>
            </a:r>
            <a:endParaRPr lang="en-US" altLang="zh-CN" sz="2400" b="1" kern="0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2400" b="1" kern="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复数型</a:t>
            </a:r>
            <a:endParaRPr lang="en-US" altLang="zh-CN" sz="2400" b="1" kern="0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4444" y="2419290"/>
            <a:ext cx="1568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True, False</a:t>
            </a:r>
            <a:endParaRPr lang="en-US" altLang="zh-CN" dirty="0"/>
          </a:p>
        </p:txBody>
      </p:sp>
      <p:sp>
        <p:nvSpPr>
          <p:cNvPr id="13" name="Text Box 6"/>
          <p:cNvSpPr txBox="1"/>
          <p:nvPr/>
        </p:nvSpPr>
        <p:spPr>
          <a:xfrm>
            <a:off x="2362200" y="1123890"/>
            <a:ext cx="66294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任意长度，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(1.23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Text Box 6"/>
          <p:cNvSpPr txBox="1"/>
          <p:nvPr/>
        </p:nvSpPr>
        <p:spPr>
          <a:xfrm>
            <a:off x="897379" y="3886200"/>
            <a:ext cx="7332221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算术运算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算术运算符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),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内置函数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(abs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以及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ath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模块中数学函数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(pow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0" lv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混合运算时，注意对象类型的自动转换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Text Box 6"/>
          <p:cNvSpPr txBox="1"/>
          <p:nvPr/>
        </p:nvSpPr>
        <p:spPr>
          <a:xfrm>
            <a:off x="2438400" y="1752600"/>
            <a:ext cx="63246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float(123)   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123.0</a:t>
            </a:r>
            <a:endParaRPr lang="en-US" altLang="zh-CN" sz="2000" dirty="0" smtClean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Text Box 6"/>
          <p:cNvSpPr txBox="1"/>
          <p:nvPr/>
        </p:nvSpPr>
        <p:spPr>
          <a:xfrm>
            <a:off x="2514600" y="3105090"/>
            <a:ext cx="524256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0j, 2j, 1 +2j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0i, 2j, 1+2j</a:t>
            </a:r>
          </a:p>
        </p:txBody>
      </p:sp>
    </p:spTree>
    <p:extLst>
      <p:ext uri="{BB962C8B-B14F-4D97-AF65-F5344CB8AC3E}">
        <p14:creationId xmlns:p14="http://schemas.microsoft.com/office/powerpoint/2010/main" val="473282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16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第5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序列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与组合</a:t>
            </a:r>
            <a:r>
              <a:rPr lang="zh-CN" altLang="en-US" dirty="0" smtClean="0">
                <a:ea typeface="宋体" panose="02010600030101010101" pitchFamily="2" charset="-122"/>
              </a:rPr>
              <a:t>数据类型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</a:p>
        </p:txBody>
      </p:sp>
    </p:spTree>
    <p:extLst>
      <p:ext uri="{BB962C8B-B14F-4D97-AF65-F5344CB8AC3E}">
        <p14:creationId xmlns:p14="http://schemas.microsoft.com/office/powerpoint/2010/main" val="3444155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序列与组合类型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4950" y="1466215"/>
            <a:ext cx="8606790" cy="4606925"/>
          </a:xfrm>
        </p:spPr>
        <p:txBody>
          <a:bodyPr>
            <a:normAutofit fontScale="87500"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、序列类型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元  组（不可变）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(1,2,3,)  (1,(2,3),5)</a:t>
            </a:r>
          </a:p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三、序列类型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列  表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（可修改）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[1,2,3],[4,6,[8,10]]</a:t>
            </a:r>
          </a:p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四、序列类型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字符串（不可变）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'abcdef' str(123)</a:t>
            </a:r>
          </a:p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五、序列类型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字节序列（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bytes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不可变）</a:t>
            </a:r>
          </a:p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六、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组合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集  合 （可修改）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{'a','b'} {5,6,7}</a:t>
            </a:r>
          </a:p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七、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组合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类型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  典 （可修改）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{101:'a',102:'b'}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50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数据类型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--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序列</a:t>
            </a:r>
            <a:endParaRPr lang="zh-CN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610" y="1049020"/>
            <a:ext cx="8962390" cy="47421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字符串，列表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list,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元组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tuple,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字节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byte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、索引访问，下标访问；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s[0],s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[-1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、切片操作，截取操作；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s[1:4],s[1:4:2]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30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、连接重复，形成新序列；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x=s+t;x=t*3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endParaRPr 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30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、成员关系，</a:t>
            </a:r>
            <a:r>
              <a:rPr 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判断存在；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s.count('a');'i' in s;</a:t>
            </a:r>
          </a:p>
          <a:p>
            <a:pPr algn="l">
              <a:lnSpc>
                <a:spcPct val="150000"/>
              </a:lnSpc>
              <a:spcBef>
                <a:spcPts val="30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、比较运算，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&lt;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&lt;=,!=,&gt;; print(s&lt;t)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30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、排序操作，内置排序函数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sorted()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30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、常用函数，内置函数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len(),max(),min(),sum(),all(),any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()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742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字符串的基本操作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-1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8955739" cy="5078313"/>
          </a:xfr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</a:t>
            </a:r>
            <a:r>
              <a:rPr lang="zh-CN" altLang="en-US" sz="2400" kern="1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r>
              <a:rPr lang="en-US" altLang="zh-CN" sz="17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700" kern="12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 </a:t>
            </a:r>
            <a:r>
              <a:rPr lang="zh-CN" altLang="en-US" sz="1700" kern="1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3中，字符串默认使用Unicode</a:t>
            </a:r>
            <a:r>
              <a:rPr lang="zh-CN" altLang="en-US" sz="1700" kern="12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编码</a:t>
            </a:r>
            <a:r>
              <a:rPr lang="en-US" altLang="zh-CN" sz="1700" kern="12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endParaRPr lang="zh-CN" altLang="en-US" sz="1700" kern="1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dirty="0" err="1"/>
              <a:t>ord</a:t>
            </a:r>
            <a:r>
              <a:rPr lang="en-US" altLang="zh-CN" dirty="0"/>
              <a:t>('a')</a:t>
            </a:r>
            <a:r>
              <a:rPr lang="zh-CN" altLang="en-US" dirty="0"/>
              <a:t>：获取字符的整数表示的</a:t>
            </a:r>
            <a:r>
              <a:rPr lang="en-US" altLang="zh-CN" dirty="0"/>
              <a:t>Unicode</a:t>
            </a:r>
            <a:r>
              <a:rPr lang="zh-CN" altLang="en-US" dirty="0"/>
              <a:t>码</a:t>
            </a:r>
            <a:endParaRPr lang="en-US" altLang="zh-CN" dirty="0"/>
          </a:p>
          <a:p>
            <a:pPr lvl="1"/>
            <a:r>
              <a:rPr lang="en-US" altLang="zh-CN" dirty="0" err="1"/>
              <a:t>chr</a:t>
            </a:r>
            <a:r>
              <a:rPr lang="en-US" altLang="zh-CN" dirty="0"/>
              <a:t>('</a:t>
            </a:r>
            <a:r>
              <a:rPr lang="zh-CN" altLang="en-US" dirty="0">
                <a:ea typeface="宋体" panose="02010600030101010101" pitchFamily="2" charset="-122"/>
              </a:rPr>
              <a:t>语</a:t>
            </a:r>
            <a:r>
              <a:rPr lang="en-US" altLang="zh-CN" dirty="0"/>
              <a:t>')</a:t>
            </a:r>
            <a:r>
              <a:rPr lang="zh-CN" altLang="en-US" dirty="0"/>
              <a:t>：把整数表示的</a:t>
            </a:r>
            <a:r>
              <a:rPr lang="en-US" altLang="zh-CN" dirty="0"/>
              <a:t>Unicode</a:t>
            </a:r>
            <a:r>
              <a:rPr lang="zh-CN" altLang="en-US" dirty="0"/>
              <a:t>码转换成对应的字符</a:t>
            </a:r>
            <a:endParaRPr lang="en-US" altLang="zh-CN" dirty="0"/>
          </a:p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特殊符号：控制符号，用转义字符表示</a:t>
            </a:r>
            <a:endParaRPr lang="zh-CN" altLang="en-US" sz="2400" kern="1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endParaRPr lang="zh-CN" altLang="en-US" sz="2400" dirty="0" smtClean="0">
              <a:ea typeface="宋体" panose="02010600030101010101" pitchFamily="2" charset="-122"/>
              <a:sym typeface="+mn-ea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endParaRPr lang="zh-CN" altLang="en-US" sz="2400" dirty="0" smtClean="0"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endParaRPr lang="zh-CN" altLang="en-US" sz="2400" dirty="0" smtClean="0">
              <a:ea typeface="宋体" panose="02010600030101010101" pitchFamily="2" charset="-122"/>
              <a:sym typeface="+mn-ea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引号符号：单引号用双引号括起来，双引号用单引号括起来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zh-CN" altLang="en-US" sz="2400" dirty="0" smtClean="0">
                <a:solidFill>
                  <a:srgbClr val="7C7C00"/>
                </a:solidFill>
              </a:rPr>
              <a:t>"</a:t>
            </a:r>
            <a:r>
              <a:rPr lang="en-US" altLang="zh-CN" sz="2400" dirty="0">
                <a:solidFill>
                  <a:srgbClr val="7C7C00"/>
                </a:solidFill>
              </a:rPr>
              <a:t>I'm a student</a:t>
            </a:r>
            <a:r>
              <a:rPr lang="en-US" altLang="zh-CN" sz="2400" dirty="0" smtClean="0">
                <a:solidFill>
                  <a:srgbClr val="7C7C00"/>
                </a:solidFill>
              </a:rPr>
              <a:t>."    </a:t>
            </a:r>
            <a:r>
              <a:rPr lang="zh-CN" altLang="en-US" sz="2400" dirty="0">
                <a:solidFill>
                  <a:srgbClr val="7C7C00"/>
                </a:solidFill>
              </a:rPr>
              <a:t>'</a:t>
            </a:r>
            <a:r>
              <a:rPr lang="en-US" altLang="zh-CN" sz="2400" dirty="0">
                <a:solidFill>
                  <a:srgbClr val="7C7C00"/>
                </a:solidFill>
              </a:rPr>
              <a:t>He said, "OK</a:t>
            </a:r>
            <a:r>
              <a:rPr lang="en-US" altLang="zh-CN" sz="2400" dirty="0" smtClean="0">
                <a:solidFill>
                  <a:srgbClr val="7C7C00"/>
                </a:solidFill>
              </a:rPr>
              <a:t>."'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kern="1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</a:t>
            </a:r>
            <a:r>
              <a:rPr lang="en-US" altLang="zh-CN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’’</a:t>
            </a: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或</a:t>
            </a:r>
            <a:r>
              <a:rPr lang="en-US" altLang="zh-CN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R’’</a:t>
            </a: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，其中包含的</a:t>
            </a:r>
            <a:r>
              <a:rPr lang="en-US" altLang="zh-CN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\</a:t>
            </a: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之后的字符不进行</a:t>
            </a:r>
            <a:r>
              <a:rPr lang="zh-CN" altLang="en-US" sz="2400" kern="1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转义</a:t>
            </a:r>
            <a:endParaRPr lang="zh-CN" altLang="en-US" sz="2400" dirty="0" smtClean="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40234"/>
              </p:ext>
            </p:extLst>
          </p:nvPr>
        </p:nvGraphicFramePr>
        <p:xfrm>
          <a:off x="457200" y="2708304"/>
          <a:ext cx="5105400" cy="1482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000"/>
                <a:gridCol w="1066800"/>
                <a:gridCol w="1371600"/>
                <a:gridCol w="1524000"/>
              </a:tblGrid>
              <a:tr h="3706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转义字符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字符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转义字符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字符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  <a:tr h="37067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\’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单引号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\n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换行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  <a:tr h="37067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\’’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双引号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\r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回车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  <a:tr h="37067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\\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反斜杠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\t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水平制表符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43000"/>
            <a:ext cx="1660525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74921"/>
            <a:ext cx="3316939" cy="8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943600"/>
            <a:ext cx="4248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304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2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第2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Python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语言基础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</a:p>
        </p:txBody>
      </p:sp>
    </p:spTree>
    <p:extLst>
      <p:ext uri="{BB962C8B-B14F-4D97-AF65-F5344CB8AC3E}">
        <p14:creationId xmlns:p14="http://schemas.microsoft.com/office/powerpoint/2010/main" val="4118997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字符串的基本操作</a:t>
            </a:r>
            <a:r>
              <a:rPr lang="en-US" altLang="zh-CN" dirty="0" smtClean="0">
                <a:ea typeface="宋体" panose="02010600030101010101" pitchFamily="2" charset="-122"/>
              </a:rPr>
              <a:t>-2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81610" y="1353820"/>
            <a:ext cx="3475990" cy="3675380"/>
          </a:xfrm>
        </p:spPr>
        <p:txBody>
          <a:bodyPr/>
          <a:lstStyle/>
          <a:p>
            <a:pPr marL="23368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08080"/>
              </a:buClr>
              <a:buSzPct val="60000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3368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08080"/>
              </a:buClr>
              <a:buSzPct val="60000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大小写转换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3368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08080"/>
              </a:buClr>
              <a:buSzPct val="60000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填充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、空白和对齐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3368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08080"/>
              </a:buClr>
              <a:buSzPct val="60000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、查找和替换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3368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08080"/>
              </a:buClr>
              <a:buSzPct val="60000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拆分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2" y="3513853"/>
            <a:ext cx="4811964" cy="60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755" y="2899244"/>
            <a:ext cx="3822045" cy="52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30" y="2177981"/>
            <a:ext cx="4305870" cy="56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574" y="1447800"/>
            <a:ext cx="4863826" cy="54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981" y="4192492"/>
            <a:ext cx="4009819" cy="68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28" y="4982007"/>
            <a:ext cx="2248174" cy="65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180" y="513394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858000" y="5086290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40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字符串的格式化</a:t>
            </a:r>
          </a:p>
        </p:txBody>
      </p:sp>
      <p:sp>
        <p:nvSpPr>
          <p:cNvPr id="5" name="矩形 4"/>
          <p:cNvSpPr/>
          <p:nvPr/>
        </p:nvSpPr>
        <p:spPr>
          <a:xfrm>
            <a:off x="1828800" y="1066800"/>
            <a:ext cx="51816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格式字符串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.format (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2,…)</a:t>
            </a:r>
          </a:p>
        </p:txBody>
      </p:sp>
      <p:pic>
        <p:nvPicPr>
          <p:cNvPr id="819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" y="3009900"/>
            <a:ext cx="9140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0772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3" y="4121150"/>
            <a:ext cx="87185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418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列表的基本</a:t>
            </a:r>
            <a:r>
              <a:rPr lang="zh-CN" altLang="en-US" dirty="0" smtClean="0">
                <a:ea typeface="宋体" charset="-122"/>
              </a:rPr>
              <a:t>操作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8000"/>
          </a:xfrm>
        </p:spPr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list</a:t>
            </a:r>
            <a:r>
              <a:rPr lang="zh-CN" altLang="en-US" sz="2400" dirty="0" smtClean="0">
                <a:ea typeface="宋体" charset="-122"/>
              </a:rPr>
              <a:t>对象的方法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86169"/>
              </p:ext>
            </p:extLst>
          </p:nvPr>
        </p:nvGraphicFramePr>
        <p:xfrm>
          <a:off x="152400" y="1676400"/>
          <a:ext cx="8915400" cy="46757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8785"/>
                <a:gridCol w="2897505"/>
                <a:gridCol w="4309110"/>
              </a:tblGrid>
              <a:tr h="6095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方法</a:t>
                      </a:r>
                      <a:endParaRPr lang="zh-CN" altLang="en-US" sz="1800" dirty="0"/>
                    </a:p>
                  </a:txBody>
                  <a:tcPr marL="0" marR="0" marT="72000" marB="72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 marL="0" marR="0" marT="72000" marB="72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示例</a:t>
                      </a:r>
                      <a:endParaRPr lang="zh-CN" altLang="en-US" sz="1800" dirty="0"/>
                    </a:p>
                  </a:txBody>
                  <a:tcPr marL="0" marR="0" marT="72000" marB="72000" anchor="ctr" anchorCtr="1"/>
                </a:tc>
              </a:tr>
              <a:tr h="83829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s.append</a:t>
                      </a:r>
                      <a:r>
                        <a:rPr lang="en-US" altLang="zh-CN" sz="1800" dirty="0" smtClean="0"/>
                        <a:t>(x)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把对象</a:t>
                      </a:r>
                      <a:r>
                        <a:rPr lang="en-US" altLang="zh-CN" sz="1800" dirty="0" smtClean="0"/>
                        <a:t>x</a:t>
                      </a:r>
                      <a:r>
                        <a:rPr lang="zh-CN" altLang="en-US" sz="1800" dirty="0" smtClean="0"/>
                        <a:t>追加到</a:t>
                      </a:r>
                      <a:r>
                        <a:rPr lang="en-US" altLang="zh-CN" sz="1800" dirty="0" smtClean="0"/>
                        <a:t>s</a:t>
                      </a:r>
                      <a:r>
                        <a:rPr lang="zh-CN" altLang="en-US" sz="1800" dirty="0" smtClean="0"/>
                        <a:t>的尾部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s.append</a:t>
                      </a:r>
                      <a:r>
                        <a:rPr lang="en-US" altLang="zh-CN" sz="1800" dirty="0" smtClean="0"/>
                        <a:t>(‘a’)   #s=[1,2,3,’a’]</a:t>
                      </a:r>
                    </a:p>
                    <a:p>
                      <a:pPr algn="l"/>
                      <a:r>
                        <a:rPr lang="en-US" altLang="zh-CN" sz="1800" dirty="0" err="1" smtClean="0"/>
                        <a:t>s.Append</a:t>
                      </a:r>
                      <a:r>
                        <a:rPr lang="en-US" altLang="zh-CN" sz="1800" dirty="0" smtClean="0"/>
                        <a:t>([1,2]) #s=[1,2,3,[1,2]]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</a:tr>
              <a:tr h="54821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s.clear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删除所有元素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s.slear</a:t>
                      </a:r>
                      <a:r>
                        <a:rPr lang="en-US" altLang="zh-CN" sz="1800" dirty="0" smtClean="0"/>
                        <a:t>()    #s=[]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</a:tr>
              <a:tr h="77691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s.copy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拷贝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s1=</a:t>
                      </a:r>
                      <a:r>
                        <a:rPr lang="en-US" altLang="zh-CN" sz="1800" dirty="0" err="1" smtClean="0"/>
                        <a:t>s.copy</a:t>
                      </a:r>
                      <a:r>
                        <a:rPr lang="en-US" altLang="zh-CN" sz="1800" dirty="0" smtClean="0"/>
                        <a:t>()  #s1=[1,2,3]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# id(s1) != id(s2)</a:t>
                      </a:r>
                      <a:endParaRPr lang="zh-CN" altLang="en-US" sz="1800" dirty="0" smtClean="0"/>
                    </a:p>
                  </a:txBody>
                  <a:tcPr marL="0" marR="0" marT="72000" marB="72000" anchor="ctr"/>
                </a:tc>
              </a:tr>
              <a:tr h="86783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s.extend</a:t>
                      </a:r>
                      <a:r>
                        <a:rPr lang="en-US" altLang="zh-CN" sz="1800" dirty="0" smtClean="0"/>
                        <a:t>(t)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把</a:t>
                      </a:r>
                      <a:r>
                        <a:rPr lang="en-US" altLang="zh-CN" sz="1800" dirty="0" smtClean="0"/>
                        <a:t>t</a:t>
                      </a:r>
                      <a:r>
                        <a:rPr lang="zh-CN" altLang="en-US" sz="1800" dirty="0" smtClean="0"/>
                        <a:t>附加到</a:t>
                      </a:r>
                      <a:r>
                        <a:rPr lang="en-US" altLang="zh-CN" sz="1800" dirty="0" smtClean="0"/>
                        <a:t>s</a:t>
                      </a:r>
                      <a:r>
                        <a:rPr lang="zh-CN" altLang="en-US" sz="1800" dirty="0" smtClean="0"/>
                        <a:t>的尾部，相当于</a:t>
                      </a:r>
                      <a:r>
                        <a:rPr lang="en-US" altLang="zh-CN" sz="1800" dirty="0" smtClean="0"/>
                        <a:t>s+=t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s.extend</a:t>
                      </a:r>
                      <a:r>
                        <a:rPr lang="en-US" altLang="zh-CN" sz="1800" dirty="0" smtClean="0"/>
                        <a:t>(4)    #s1=[1,2,3,4]</a:t>
                      </a:r>
                    </a:p>
                    <a:p>
                      <a:pPr algn="l"/>
                      <a:r>
                        <a:rPr lang="en-US" altLang="zh-CN" sz="1800" dirty="0" err="1" smtClean="0"/>
                        <a:t>s.extend</a:t>
                      </a:r>
                      <a:r>
                        <a:rPr lang="en-US" altLang="zh-CN" sz="1800" dirty="0" smtClean="0"/>
                        <a:t>(‘</a:t>
                      </a:r>
                      <a:r>
                        <a:rPr lang="en-US" altLang="zh-CN" sz="1800" dirty="0" err="1" smtClean="0"/>
                        <a:t>ab</a:t>
                      </a:r>
                      <a:r>
                        <a:rPr lang="en-US" altLang="zh-CN" sz="1800" dirty="0" smtClean="0"/>
                        <a:t>’) #s=[1,2,3,’a’,’b’]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</a:tr>
              <a:tr h="1034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/>
                        <a:t>s.insert</a:t>
                      </a:r>
                      <a:r>
                        <a:rPr lang="en-US" altLang="zh-CN" sz="1800" dirty="0" smtClean="0"/>
                        <a:t>(</a:t>
                      </a:r>
                      <a:r>
                        <a:rPr lang="en-US" altLang="zh-CN" sz="1800" dirty="0" err="1" smtClean="0"/>
                        <a:t>i,x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在下标</a:t>
                      </a:r>
                      <a:r>
                        <a:rPr lang="en-US" altLang="zh-CN" sz="1800" dirty="0" smtClean="0"/>
                        <a:t>i</a:t>
                      </a:r>
                      <a:r>
                        <a:rPr lang="zh-CN" altLang="en-US" sz="1800" dirty="0" smtClean="0"/>
                        <a:t>位置插入</a:t>
                      </a:r>
                      <a:r>
                        <a:rPr lang="en-US" altLang="zh-CN" sz="1800" dirty="0" smtClean="0"/>
                        <a:t>x</a:t>
                      </a:r>
                      <a:endParaRPr lang="zh-CN" altLang="en-US" sz="1800" dirty="0"/>
                    </a:p>
                  </a:txBody>
                  <a:tcPr marL="0" marR="0" marT="72000" marB="72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s.insert</a:t>
                      </a:r>
                      <a:r>
                        <a:rPr lang="en-US" altLang="zh-CN" sz="1800" dirty="0" smtClean="0"/>
                        <a:t>(1,4)  #s=[1,4,2,3]</a:t>
                      </a:r>
                      <a:endParaRPr lang="zh-CN" alt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s.insert</a:t>
                      </a:r>
                      <a:r>
                        <a:rPr lang="en-US" altLang="zh-CN" sz="1800" dirty="0" smtClean="0"/>
                        <a:t>(8,4)  #s=[1,2,3,4]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s.Insert</a:t>
                      </a:r>
                      <a:r>
                        <a:rPr lang="en-US" altLang="zh-CN" sz="1800" dirty="0" smtClean="0"/>
                        <a:t>(-10,4) #s=[4,1,2,3]</a:t>
                      </a:r>
                      <a:endParaRPr lang="zh-CN" altLang="en-US" sz="1800" dirty="0" smtClean="0"/>
                    </a:p>
                  </a:txBody>
                  <a:tcPr marL="0" marR="0" marT="72000" marB="72000" anchor="ctr"/>
                </a:tc>
              </a:tr>
            </a:tbl>
          </a:graphicData>
        </a:graphic>
      </p:graphicFrame>
      <p:sp>
        <p:nvSpPr>
          <p:cNvPr id="54307" name="TextBox 5"/>
          <p:cNvSpPr txBox="1">
            <a:spLocks noChangeArrowheads="1"/>
          </p:cNvSpPr>
          <p:nvPr/>
        </p:nvSpPr>
        <p:spPr bwMode="auto">
          <a:xfrm>
            <a:off x="5715000" y="1114425"/>
            <a:ext cx="2057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s=[1,2,3]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85935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集合和</a:t>
            </a:r>
            <a:r>
              <a:rPr lang="zh-CN" altLang="en-US" dirty="0" smtClean="0">
                <a:ea typeface="宋体" charset="-122"/>
              </a:rPr>
              <a:t>字典</a:t>
            </a:r>
            <a:r>
              <a:rPr lang="zh-CN" altLang="en-US" dirty="0" smtClean="0">
                <a:ea typeface="宋体" charset="-122"/>
              </a:rPr>
              <a:t>常用操作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zh-CN" altLang="en-US" sz="2400" dirty="0" smtClean="0">
                <a:ea typeface="宋体" charset="-122"/>
              </a:rPr>
              <a:t>内置函数</a:t>
            </a:r>
            <a:r>
              <a:rPr lang="en-US" altLang="zh-CN" sz="2400" dirty="0" err="1" smtClean="0">
                <a:ea typeface="宋体" charset="-122"/>
              </a:rPr>
              <a:t>len</a:t>
            </a:r>
            <a:r>
              <a:rPr lang="en-US" altLang="zh-CN" sz="2400" dirty="0" smtClean="0">
                <a:ea typeface="宋体" charset="-122"/>
              </a:rPr>
              <a:t>(), max(), min(), sum()</a:t>
            </a:r>
          </a:p>
          <a:p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sz="2400" dirty="0" smtClean="0">
              <a:ea typeface="宋体" charset="-122"/>
            </a:endParaRPr>
          </a:p>
          <a:p>
            <a:endParaRPr lang="en-US" altLang="zh-CN" sz="2400" dirty="0" smtClean="0"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</a:rPr>
              <a:t>in</a:t>
            </a:r>
            <a:r>
              <a:rPr lang="en-US" altLang="zh-CN" sz="2400" dirty="0" smtClean="0">
                <a:ea typeface="宋体" charset="-122"/>
              </a:rPr>
              <a:t>, not in</a:t>
            </a:r>
          </a:p>
          <a:p>
            <a:endParaRPr lang="en-US" altLang="zh-CN" sz="2400" dirty="0">
              <a:ea typeface="宋体" charset="-122"/>
            </a:endParaRPr>
          </a:p>
          <a:p>
            <a:pPr marL="0" indent="0">
              <a:buNone/>
            </a:pPr>
            <a:endParaRPr lang="en-US" altLang="zh-CN" sz="2400" dirty="0" smtClean="0">
              <a:ea typeface="宋体" charset="-122"/>
            </a:endParaRPr>
          </a:p>
          <a:p>
            <a:pPr>
              <a:spcBef>
                <a:spcPts val="2000"/>
              </a:spcBef>
            </a:pPr>
            <a:r>
              <a:rPr lang="zh-CN" altLang="en-US" sz="2400" dirty="0">
                <a:ea typeface="宋体" charset="-122"/>
              </a:rPr>
              <a:t>比较运算：</a:t>
            </a:r>
            <a:r>
              <a:rPr lang="en-US" altLang="zh-CN" sz="2400" dirty="0">
                <a:ea typeface="宋体" charset="-122"/>
              </a:rPr>
              <a:t>==, </a:t>
            </a:r>
            <a:r>
              <a:rPr lang="en-US" altLang="zh-CN" sz="2400" dirty="0" smtClean="0">
                <a:ea typeface="宋体" charset="-122"/>
              </a:rPr>
              <a:t>!=</a:t>
            </a:r>
          </a:p>
          <a:p>
            <a:pPr>
              <a:spcBef>
                <a:spcPts val="2000"/>
              </a:spcBef>
            </a:pPr>
            <a:endParaRPr lang="en-US" altLang="zh-CN" sz="2400" dirty="0">
              <a:ea typeface="宋体" charset="-122"/>
            </a:endParaRPr>
          </a:p>
          <a:p>
            <a:pPr>
              <a:spcBef>
                <a:spcPts val="2000"/>
              </a:spcBef>
            </a:pPr>
            <a:r>
              <a:rPr lang="en-US" altLang="zh-CN" sz="2400" dirty="0">
                <a:ea typeface="宋体" charset="-122"/>
              </a:rPr>
              <a:t>f</a:t>
            </a:r>
            <a:r>
              <a:rPr lang="en-US" altLang="zh-CN" sz="2400" dirty="0" smtClean="0">
                <a:ea typeface="宋体" charset="-122"/>
              </a:rPr>
              <a:t>or</a:t>
            </a:r>
            <a:r>
              <a:rPr lang="zh-CN" altLang="en-US" sz="2400" dirty="0" smtClean="0">
                <a:ea typeface="宋体" charset="-122"/>
              </a:rPr>
              <a:t>循环：</a:t>
            </a:r>
            <a:endParaRPr lang="zh-CN" altLang="en-US" sz="2400" dirty="0">
              <a:ea typeface="宋体" charset="-122"/>
            </a:endParaRPr>
          </a:p>
        </p:txBody>
      </p:sp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52661"/>
            <a:ext cx="4414838" cy="904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3733800" cy="107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4038600"/>
            <a:ext cx="439753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97" y="5562600"/>
            <a:ext cx="4787803" cy="101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293005" y="1143000"/>
            <a:ext cx="2819400" cy="2169825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sz="2400" kern="0" dirty="0" smtClean="0">
                <a:solidFill>
                  <a:srgbClr val="C00000"/>
                </a:solidFill>
                <a:ea typeface="宋体" charset="-122"/>
              </a:rPr>
              <a:t>无序</a:t>
            </a:r>
            <a:r>
              <a:rPr lang="en-US" altLang="zh-CN" sz="2400" kern="0" dirty="0" smtClean="0">
                <a:solidFill>
                  <a:srgbClr val="C00000"/>
                </a:solidFill>
                <a:ea typeface="宋体" charset="-122"/>
              </a:rPr>
              <a:t>  </a:t>
            </a:r>
            <a:r>
              <a:rPr lang="en-US" altLang="zh-CN" sz="2400" kern="0" dirty="0" smtClean="0">
                <a:solidFill>
                  <a:srgbClr val="C00000"/>
                </a:solidFill>
                <a:ea typeface="宋体" charset="-122"/>
                <a:sym typeface="Wingdings" pitchFamily="2" charset="2"/>
              </a:rPr>
              <a:t></a:t>
            </a:r>
            <a:r>
              <a:rPr lang="zh-CN" altLang="en-US" sz="2400" kern="0" dirty="0" smtClean="0">
                <a:solidFill>
                  <a:srgbClr val="C00000"/>
                </a:solidFill>
                <a:ea typeface="宋体" charset="-122"/>
                <a:sym typeface="Wingdings" pitchFamily="2" charset="2"/>
              </a:rPr>
              <a:t>不能按位置索引取值</a:t>
            </a:r>
            <a:endParaRPr lang="en-US" altLang="zh-CN" sz="2400" kern="0" dirty="0" smtClean="0">
              <a:solidFill>
                <a:srgbClr val="C00000"/>
              </a:solidFill>
              <a:ea typeface="宋体" charset="-122"/>
              <a:sym typeface="Wingdings" pitchFamily="2" charset="2"/>
            </a:endParaRPr>
          </a:p>
          <a:p>
            <a:pPr>
              <a:spcBef>
                <a:spcPts val="1800"/>
              </a:spcBef>
            </a:pPr>
            <a:r>
              <a:rPr lang="zh-CN" altLang="en-US" sz="2400" kern="0" dirty="0" smtClean="0">
                <a:solidFill>
                  <a:srgbClr val="C00000"/>
                </a:solidFill>
                <a:ea typeface="宋体" charset="-122"/>
                <a:sym typeface="Wingdings" pitchFamily="2" charset="2"/>
              </a:rPr>
              <a:t>不重复：字典的</a:t>
            </a:r>
            <a:r>
              <a:rPr lang="en-US" altLang="zh-CN" sz="2400" kern="0" dirty="0" smtClean="0">
                <a:solidFill>
                  <a:srgbClr val="C00000"/>
                </a:solidFill>
                <a:ea typeface="宋体" charset="-122"/>
                <a:sym typeface="Wingdings" pitchFamily="2" charset="2"/>
              </a:rPr>
              <a:t>key</a:t>
            </a:r>
            <a:r>
              <a:rPr lang="zh-CN" altLang="en-US" sz="2400" kern="0" dirty="0" smtClean="0">
                <a:solidFill>
                  <a:srgbClr val="C00000"/>
                </a:solidFill>
                <a:ea typeface="宋体" charset="-122"/>
                <a:sym typeface="Wingdings" pitchFamily="2" charset="2"/>
              </a:rPr>
              <a:t>不重复，集合元素不重复</a:t>
            </a:r>
            <a:endParaRPr lang="zh-CN" altLang="en-US" sz="2400" kern="1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054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集合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zh-CN" altLang="en-US" dirty="0" smtClean="0">
                <a:ea typeface="宋体" charset="-122"/>
              </a:rPr>
              <a:t>定义及基本操作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305800" cy="1752600"/>
          </a:xfrm>
        </p:spPr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{ x1[,x2,x3,…,</a:t>
            </a:r>
            <a:r>
              <a:rPr lang="en-US" altLang="zh-CN" sz="2400" dirty="0" err="1" smtClean="0">
                <a:ea typeface="宋体" charset="-122"/>
              </a:rPr>
              <a:t>xn</a:t>
            </a:r>
            <a:r>
              <a:rPr lang="en-US" altLang="zh-CN" sz="2400" dirty="0" smtClean="0">
                <a:ea typeface="宋体" charset="-122"/>
              </a:rPr>
              <a:t>] }</a:t>
            </a:r>
            <a:r>
              <a:rPr lang="zh-CN" altLang="en-US" sz="2400" dirty="0" smtClean="0">
                <a:ea typeface="宋体" charset="-122"/>
              </a:rPr>
              <a:t>：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  <a:sym typeface="Wingdings" pitchFamily="2" charset="2"/>
              </a:rPr>
              <a:t>set</a:t>
            </a:r>
            <a:r>
              <a:rPr lang="zh-CN" altLang="en-US" sz="2400" dirty="0" smtClean="0">
                <a:ea typeface="宋体" charset="-122"/>
                <a:sym typeface="Wingdings" pitchFamily="2" charset="2"/>
              </a:rPr>
              <a:t>对象</a:t>
            </a:r>
            <a:endParaRPr lang="en-US" altLang="zh-CN" sz="2400" dirty="0" smtClean="0">
              <a:ea typeface="宋体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charset="-122"/>
              </a:rPr>
              <a:t>set()</a:t>
            </a:r>
            <a:r>
              <a:rPr lang="zh-CN" altLang="en-US" sz="2400" dirty="0" smtClean="0">
                <a:ea typeface="宋体" charset="-122"/>
              </a:rPr>
              <a:t>：空</a:t>
            </a:r>
            <a:r>
              <a:rPr lang="en-US" altLang="zh-CN" sz="2400" dirty="0" smtClean="0">
                <a:ea typeface="宋体" charset="-122"/>
              </a:rPr>
              <a:t>set</a:t>
            </a:r>
            <a:r>
              <a:rPr lang="zh-CN" altLang="en-US" sz="2400" dirty="0" smtClean="0">
                <a:ea typeface="宋体" charset="-122"/>
              </a:rPr>
              <a:t>对象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charset="-122"/>
              </a:rPr>
              <a:t>set(</a:t>
            </a:r>
            <a:r>
              <a:rPr lang="en-US" altLang="zh-CN" sz="2400" dirty="0" err="1" smtClean="0">
                <a:ea typeface="宋体" charset="-122"/>
              </a:rPr>
              <a:t>iterable</a:t>
            </a:r>
            <a:r>
              <a:rPr lang="en-US" altLang="zh-CN" sz="2400" dirty="0" smtClean="0">
                <a:ea typeface="宋体" charset="-122"/>
              </a:rPr>
              <a:t>)</a:t>
            </a:r>
            <a:r>
              <a:rPr lang="zh-CN" altLang="en-US" sz="2400" dirty="0" smtClean="0">
                <a:ea typeface="宋体" charset="-122"/>
              </a:rPr>
              <a:t> ：可迭代对象</a:t>
            </a:r>
            <a:r>
              <a:rPr lang="en-US" altLang="zh-CN" sz="2400" dirty="0" smtClean="0">
                <a:ea typeface="宋体" charset="-122"/>
                <a:sym typeface="Wingdings" pitchFamily="2" charset="2"/>
              </a:rPr>
              <a:t> </a:t>
            </a:r>
            <a:r>
              <a:rPr lang="en-US" altLang="zh-CN" sz="2400" dirty="0" smtClean="0">
                <a:ea typeface="宋体" charset="-122"/>
              </a:rPr>
              <a:t>set</a:t>
            </a:r>
            <a:r>
              <a:rPr lang="zh-CN" altLang="en-US" sz="2400" dirty="0" smtClean="0">
                <a:ea typeface="宋体" charset="-122"/>
              </a:rPr>
              <a:t>对象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81610" y="2877820"/>
            <a:ext cx="8809990" cy="283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3680"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808080"/>
              </a:buClr>
              <a:buSzPct val="60000"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比较运算：</a:t>
            </a:r>
            <a:r>
              <a:rPr lang="zh-CN" altLang="en-US" sz="2400" kern="0" dirty="0" smtClean="0">
                <a:ea typeface="宋体" charset="-122"/>
              </a:rPr>
              <a:t>相等、子集和超集</a:t>
            </a:r>
            <a:r>
              <a:rPr lang="en-US" altLang="zh-CN" sz="2400" kern="0" dirty="0" smtClean="0">
                <a:ea typeface="宋体" charset="-122"/>
              </a:rPr>
              <a:t>(==, !=,  &lt;, &lt;=,  &gt;, &gt;=)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33680"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808080"/>
              </a:buClr>
              <a:buSzPct val="60000"/>
            </a:pP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233680"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808080"/>
              </a:buClr>
              <a:buSzPct val="60000"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集合运算：</a:t>
            </a:r>
            <a:r>
              <a:rPr lang="zh-CN" altLang="en-US" sz="2400" kern="0" dirty="0" smtClean="0">
                <a:ea typeface="宋体" charset="-122"/>
              </a:rPr>
              <a:t>交、并、差、对称差</a:t>
            </a:r>
            <a:endParaRPr lang="en-US" altLang="zh-CN" sz="2400" kern="0" dirty="0" smtClean="0">
              <a:ea typeface="宋体" charset="-122"/>
            </a:endParaRPr>
          </a:p>
          <a:p>
            <a:pPr marL="233680"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808080"/>
              </a:buClr>
              <a:buSzPct val="60000"/>
            </a:pP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44958"/>
            <a:ext cx="7130380" cy="49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81549"/>
            <a:ext cx="7282780" cy="49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816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字典的定义及基本操作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0" y="1066800"/>
            <a:ext cx="8686800" cy="2895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200" dirty="0" smtClean="0">
                <a:ea typeface="宋体" charset="-122"/>
              </a:rPr>
              <a:t>{</a:t>
            </a:r>
            <a:r>
              <a:rPr lang="en-US" altLang="zh-CN" sz="2200" dirty="0" smtClean="0">
                <a:ea typeface="宋体" charset="-122"/>
              </a:rPr>
              <a:t>key1: value1[,key2:value2,…,</a:t>
            </a:r>
            <a:r>
              <a:rPr lang="en-US" altLang="zh-CN" sz="2200" dirty="0" err="1" smtClean="0">
                <a:ea typeface="宋体" charset="-122"/>
              </a:rPr>
              <a:t>keyn:valuen</a:t>
            </a:r>
            <a:r>
              <a:rPr lang="en-US" altLang="zh-CN" sz="2200" dirty="0" smtClean="0">
                <a:ea typeface="宋体" charset="-122"/>
              </a:rPr>
              <a:t>] }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 smtClean="0">
                <a:ea typeface="宋体" charset="-122"/>
              </a:rPr>
              <a:t>{} </a:t>
            </a:r>
            <a:r>
              <a:rPr lang="zh-CN" altLang="en-US" sz="2200" dirty="0" smtClean="0">
                <a:ea typeface="宋体" charset="-122"/>
              </a:rPr>
              <a:t>或 </a:t>
            </a:r>
            <a:r>
              <a:rPr lang="en-US" altLang="zh-CN" sz="2200" dirty="0" err="1" smtClean="0">
                <a:ea typeface="宋体" charset="-122"/>
              </a:rPr>
              <a:t>dict</a:t>
            </a:r>
            <a:r>
              <a:rPr lang="en-US" altLang="zh-CN" sz="2200" dirty="0" smtClean="0">
                <a:ea typeface="宋体" charset="-122"/>
              </a:rPr>
              <a:t>()</a:t>
            </a:r>
            <a:r>
              <a:rPr lang="zh-CN" altLang="en-US" sz="2200" dirty="0" smtClean="0">
                <a:ea typeface="宋体" charset="-122"/>
              </a:rPr>
              <a:t>：创建一个空字典</a:t>
            </a:r>
            <a:endParaRPr lang="en-US" altLang="zh-CN" sz="2200" dirty="0" smtClean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err="1" smtClean="0">
                <a:ea typeface="宋体" charset="-122"/>
              </a:rPr>
              <a:t>dict</a:t>
            </a:r>
            <a:r>
              <a:rPr lang="en-US" altLang="zh-CN" sz="2200" dirty="0" smtClean="0">
                <a:ea typeface="宋体" charset="-122"/>
              </a:rPr>
              <a:t>(mapping)</a:t>
            </a:r>
            <a:r>
              <a:rPr lang="zh-CN" altLang="en-US" sz="2200" dirty="0" smtClean="0">
                <a:ea typeface="宋体" charset="-122"/>
              </a:rPr>
              <a:t>：从一个字典对象创建一个新的字典</a:t>
            </a:r>
            <a:endParaRPr lang="en-US" altLang="zh-CN" sz="2200" dirty="0" smtClean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err="1" smtClean="0">
                <a:ea typeface="宋体" charset="-122"/>
              </a:rPr>
              <a:t>dict</a:t>
            </a:r>
            <a:r>
              <a:rPr lang="en-US" altLang="zh-CN" sz="2200" dirty="0" smtClean="0">
                <a:ea typeface="宋体" charset="-122"/>
              </a:rPr>
              <a:t>(</a:t>
            </a:r>
            <a:r>
              <a:rPr lang="en-US" altLang="zh-CN" sz="2200" dirty="0" err="1" smtClean="0">
                <a:ea typeface="宋体" charset="-122"/>
              </a:rPr>
              <a:t>iterable</a:t>
            </a:r>
            <a:r>
              <a:rPr lang="en-US" altLang="zh-CN" sz="2200" dirty="0" smtClean="0">
                <a:ea typeface="宋体" charset="-122"/>
              </a:rPr>
              <a:t>)</a:t>
            </a:r>
            <a:r>
              <a:rPr lang="zh-CN" altLang="en-US" sz="2200" dirty="0" smtClean="0">
                <a:ea typeface="宋体" charset="-122"/>
              </a:rPr>
              <a:t>：使用可迭代对象创建字典</a:t>
            </a:r>
            <a:endParaRPr lang="en-US" altLang="zh-CN" sz="2200" dirty="0" smtClean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err="1" smtClean="0">
                <a:ea typeface="宋体" charset="-122"/>
              </a:rPr>
              <a:t>dict</a:t>
            </a:r>
            <a:r>
              <a:rPr lang="en-US" altLang="zh-CN" sz="2200" dirty="0" smtClean="0">
                <a:ea typeface="宋体" charset="-122"/>
              </a:rPr>
              <a:t>(**</a:t>
            </a:r>
            <a:r>
              <a:rPr lang="en-US" altLang="zh-CN" sz="2200" dirty="0" err="1" smtClean="0">
                <a:ea typeface="宋体" charset="-122"/>
              </a:rPr>
              <a:t>kwargs</a:t>
            </a:r>
            <a:r>
              <a:rPr lang="en-US" altLang="zh-CN" sz="2200" dirty="0" smtClean="0">
                <a:ea typeface="宋体" charset="-122"/>
              </a:rPr>
              <a:t>)</a:t>
            </a:r>
            <a:r>
              <a:rPr lang="zh-CN" altLang="en-US" sz="2200" dirty="0" smtClean="0">
                <a:ea typeface="宋体" charset="-122"/>
              </a:rPr>
              <a:t>：使用关键字参数创建字典</a:t>
            </a:r>
          </a:p>
        </p:txBody>
      </p:sp>
      <p:sp>
        <p:nvSpPr>
          <p:cNvPr id="2" name="矩形 1"/>
          <p:cNvSpPr/>
          <p:nvPr/>
        </p:nvSpPr>
        <p:spPr>
          <a:xfrm>
            <a:off x="76200" y="4114800"/>
            <a:ext cx="861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33680" indent="-233680" eaLnBrk="0" hangingPunct="0"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latin typeface="+mn-lt"/>
                <a:ea typeface="宋体" charset="-122"/>
              </a:rPr>
              <a:t>通过</a:t>
            </a:r>
            <a:r>
              <a:rPr lang="en-US" altLang="zh-CN" sz="2400" kern="0" dirty="0">
                <a:latin typeface="+mn-lt"/>
                <a:ea typeface="宋体" charset="-122"/>
              </a:rPr>
              <a:t>key</a:t>
            </a:r>
            <a:r>
              <a:rPr lang="zh-CN" altLang="en-US" sz="2400" kern="0" dirty="0">
                <a:latin typeface="+mn-lt"/>
                <a:ea typeface="宋体" charset="-122"/>
              </a:rPr>
              <a:t>访问：</a:t>
            </a:r>
            <a:endParaRPr lang="en-US" altLang="zh-CN" sz="2400" kern="0" dirty="0">
              <a:latin typeface="+mn-lt"/>
              <a:ea typeface="宋体" charset="-122"/>
            </a:endParaRPr>
          </a:p>
          <a:p>
            <a:pPr marL="690880" lvl="1" indent="-233680" eaLnBrk="0" hangingPunct="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C00000"/>
                </a:solidFill>
                <a:latin typeface="+mn-lt"/>
              </a:rPr>
              <a:t>d[key]           </a:t>
            </a:r>
            <a:r>
              <a:rPr lang="en-US" altLang="zh-CN" dirty="0">
                <a:latin typeface="+mn-lt"/>
              </a:rPr>
              <a:t>#</a:t>
            </a:r>
            <a:r>
              <a:rPr lang="zh-CN" altLang="en-US" dirty="0">
                <a:latin typeface="+mn-lt"/>
              </a:rPr>
              <a:t>返回</a:t>
            </a:r>
            <a:r>
              <a:rPr lang="en-US" altLang="zh-CN" dirty="0">
                <a:latin typeface="+mn-lt"/>
              </a:rPr>
              <a:t>key</a:t>
            </a:r>
            <a:r>
              <a:rPr lang="zh-CN" altLang="en-US" dirty="0">
                <a:latin typeface="+mn-lt"/>
              </a:rPr>
              <a:t>的</a:t>
            </a:r>
            <a:r>
              <a:rPr lang="en-US" altLang="zh-CN" dirty="0">
                <a:latin typeface="+mn-lt"/>
              </a:rPr>
              <a:t>value,</a:t>
            </a:r>
            <a:r>
              <a:rPr lang="zh-CN" altLang="en-US" dirty="0">
                <a:latin typeface="+mn-lt"/>
              </a:rPr>
              <a:t>如果</a:t>
            </a:r>
            <a:r>
              <a:rPr lang="en-US" altLang="zh-CN" dirty="0">
                <a:latin typeface="+mn-lt"/>
              </a:rPr>
              <a:t>key</a:t>
            </a:r>
            <a:r>
              <a:rPr lang="zh-CN" altLang="en-US" dirty="0">
                <a:latin typeface="+mn-lt"/>
              </a:rPr>
              <a:t>不存在将导致</a:t>
            </a:r>
            <a:r>
              <a:rPr lang="en-US" altLang="zh-CN" dirty="0" err="1">
                <a:latin typeface="+mn-lt"/>
              </a:rPr>
              <a:t>KeyError</a:t>
            </a:r>
            <a:endParaRPr lang="en-US" altLang="zh-CN" dirty="0">
              <a:latin typeface="+mn-lt"/>
            </a:endParaRPr>
          </a:p>
          <a:p>
            <a:pPr marL="690880" lvl="1" indent="-233680" eaLnBrk="0" hangingPunct="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C00000"/>
                </a:solidFill>
                <a:latin typeface="+mn-lt"/>
              </a:rPr>
              <a:t>d[key]=value </a:t>
            </a:r>
            <a:r>
              <a:rPr lang="en-US" altLang="zh-CN" dirty="0">
                <a:latin typeface="+mn-lt"/>
              </a:rPr>
              <a:t>#</a:t>
            </a:r>
            <a:r>
              <a:rPr lang="zh-CN" altLang="en-US" dirty="0">
                <a:latin typeface="+mn-lt"/>
              </a:rPr>
              <a:t>设置</a:t>
            </a:r>
            <a:r>
              <a:rPr lang="en-US" altLang="zh-CN" dirty="0">
                <a:latin typeface="+mn-lt"/>
              </a:rPr>
              <a:t>key</a:t>
            </a:r>
            <a:r>
              <a:rPr lang="zh-CN" altLang="en-US" dirty="0">
                <a:latin typeface="+mn-lt"/>
              </a:rPr>
              <a:t>的值为</a:t>
            </a:r>
            <a:r>
              <a:rPr lang="en-US" altLang="zh-CN" dirty="0">
                <a:latin typeface="+mn-lt"/>
              </a:rPr>
              <a:t>value</a:t>
            </a:r>
            <a:r>
              <a:rPr lang="zh-CN" altLang="en-US" dirty="0">
                <a:latin typeface="+mn-lt"/>
              </a:rPr>
              <a:t>，如果</a:t>
            </a:r>
            <a:r>
              <a:rPr lang="en-US" altLang="zh-CN" dirty="0">
                <a:latin typeface="+mn-lt"/>
              </a:rPr>
              <a:t>key</a:t>
            </a:r>
            <a:r>
              <a:rPr lang="zh-CN" altLang="en-US" dirty="0">
                <a:latin typeface="+mn-lt"/>
              </a:rPr>
              <a:t>不存在则添加</a:t>
            </a:r>
            <a:endParaRPr lang="en-US" altLang="zh-CN" dirty="0">
              <a:latin typeface="+mn-lt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5410200"/>
            <a:ext cx="883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2200" kern="0" dirty="0" smtClean="0">
                <a:ea typeface="宋体" charset="-122"/>
              </a:rPr>
              <a:t>keys()</a:t>
            </a:r>
            <a:r>
              <a:rPr lang="zh-CN" altLang="en-US" sz="2200" kern="0" dirty="0" smtClean="0">
                <a:ea typeface="宋体" charset="-122"/>
              </a:rPr>
              <a:t>、</a:t>
            </a:r>
            <a:r>
              <a:rPr lang="en-US" altLang="zh-CN" sz="2200" kern="0" dirty="0" smtClean="0">
                <a:ea typeface="宋体" charset="-122"/>
              </a:rPr>
              <a:t>values()</a:t>
            </a:r>
            <a:r>
              <a:rPr lang="zh-CN" altLang="en-US" sz="2200" kern="0" dirty="0" smtClean="0">
                <a:ea typeface="宋体" charset="-122"/>
              </a:rPr>
              <a:t>、</a:t>
            </a:r>
            <a:r>
              <a:rPr lang="en-US" altLang="zh-CN" sz="2200" kern="0" dirty="0" smtClean="0">
                <a:ea typeface="宋体" charset="-122"/>
              </a:rPr>
              <a:t>items()</a:t>
            </a:r>
            <a:r>
              <a:rPr lang="zh-CN" altLang="en-US" sz="2200" kern="0" dirty="0" smtClean="0">
                <a:ea typeface="宋体" charset="-122"/>
              </a:rPr>
              <a:t>分别返回字典中所有的键、值、键</a:t>
            </a:r>
            <a:r>
              <a:rPr lang="en-US" altLang="zh-CN" sz="2200" kern="0" dirty="0" smtClean="0">
                <a:ea typeface="宋体" charset="-122"/>
              </a:rPr>
              <a:t>/</a:t>
            </a:r>
            <a:r>
              <a:rPr lang="zh-CN" altLang="en-US" sz="2200" kern="0" dirty="0" smtClean="0">
                <a:ea typeface="宋体" charset="-122"/>
              </a:rPr>
              <a:t>值对</a:t>
            </a:r>
          </a:p>
        </p:txBody>
      </p:sp>
    </p:spTree>
    <p:extLst>
      <p:ext uri="{BB962C8B-B14F-4D97-AF65-F5344CB8AC3E}">
        <p14:creationId xmlns:p14="http://schemas.microsoft.com/office/powerpoint/2010/main" val="3593635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26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第6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文件与流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I/O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</a:p>
        </p:txBody>
      </p:sp>
    </p:spTree>
    <p:extLst>
      <p:ext uri="{BB962C8B-B14F-4D97-AF65-F5344CB8AC3E}">
        <p14:creationId xmlns:p14="http://schemas.microsoft.com/office/powerpoint/2010/main" val="1804903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文件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的读写操作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5800" y="1728145"/>
            <a:ext cx="8113763" cy="1791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f.open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(‘data1.txt’,’w’) #</a:t>
            </a:r>
            <a:r>
              <a:rPr lang="zh-CN" altLang="en-US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创建或打开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data1.txt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f.write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(s)              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把字符串写入到文件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f.writelines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(lines)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依次把列表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lines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中的各字符串写入到文件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f.flush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 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#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把缓冲的数据更新到文件中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6"/>
          <p:cNvSpPr txBox="1"/>
          <p:nvPr/>
        </p:nvSpPr>
        <p:spPr>
          <a:xfrm>
            <a:off x="304800" y="1066800"/>
            <a:ext cx="822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文件的读写操作步骤：打开文件，读写数据，关闭文件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200" y="3638490"/>
            <a:ext cx="7795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注：</a:t>
            </a:r>
            <a:r>
              <a:rPr lang="en-US" altLang="zh-CN" dirty="0" smtClean="0">
                <a:solidFill>
                  <a:srgbClr val="FF0000"/>
                </a:solidFill>
              </a:rPr>
              <a:t>write()/</a:t>
            </a:r>
            <a:r>
              <a:rPr lang="en-US" altLang="zh-CN" dirty="0" err="1" smtClean="0">
                <a:solidFill>
                  <a:srgbClr val="FF0000"/>
                </a:solidFill>
              </a:rPr>
              <a:t>writelines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不会添加换行符，可通过添加</a:t>
            </a:r>
            <a:r>
              <a:rPr lang="en-US" altLang="zh-CN" dirty="0" smtClean="0">
                <a:solidFill>
                  <a:srgbClr val="FF0000"/>
                </a:solidFill>
              </a:rPr>
              <a:t>\n</a:t>
            </a:r>
            <a:r>
              <a:rPr lang="zh-CN" altLang="en-US" dirty="0" smtClean="0">
                <a:solidFill>
                  <a:srgbClr val="FF0000"/>
                </a:solidFill>
              </a:rPr>
              <a:t>实现换行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649237" y="4164009"/>
            <a:ext cx="8113763" cy="21605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= open(‘data1.txt’,’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’)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打开文件，若文件不存在，则 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导致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FileNotFoundError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f.read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中读取剩余内容，直至文件结尾，返回一个字符串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f.readline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中读取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内容，返回一个字符串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f.readlines</a:t>
            </a:r>
            <a:r>
              <a:rPr lang="en-US" altLang="zh-CN" sz="24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#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中读取剩余多行内容，返回一个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317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28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第7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函数与函数编程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</a:p>
        </p:txBody>
      </p:sp>
    </p:spTree>
    <p:extLst>
      <p:ext uri="{BB962C8B-B14F-4D97-AF65-F5344CB8AC3E}">
        <p14:creationId xmlns:p14="http://schemas.microsoft.com/office/powerpoint/2010/main" val="769912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函数与函数编程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61745"/>
            <a:ext cx="8153400" cy="4072255"/>
          </a:xfrm>
        </p:spPr>
        <p:txBody>
          <a:bodyPr>
            <a:norm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一、</a:t>
            </a: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函数的声明与</a:t>
            </a:r>
            <a:r>
              <a:rPr kumimoji="1" lang="zh-CN" altLang="en-US" sz="27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调用  </a:t>
            </a:r>
            <a:r>
              <a:rPr kumimoji="1" lang="en-US" altLang="zh-CN" sz="27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def</a:t>
            </a:r>
            <a:r>
              <a:rPr kumimoji="1" lang="en-US" altLang="zh-CN" sz="27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kumimoji="1" lang="en-US" altLang="zh-CN" sz="27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my_fun</a:t>
            </a:r>
            <a:r>
              <a:rPr kumimoji="1" lang="en-US" altLang="zh-CN" sz="27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()</a:t>
            </a:r>
            <a:endParaRPr kumimoji="1" lang="zh-CN" altLang="en-US" sz="27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二、函数的</a:t>
            </a: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参数</a:t>
            </a:r>
            <a:r>
              <a:rPr kumimoji="1" lang="zh-CN" altLang="en-US" sz="27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传递     </a:t>
            </a:r>
            <a:r>
              <a:rPr kumimoji="1" lang="en-US" altLang="zh-CN" sz="27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my_fun</a:t>
            </a:r>
            <a:r>
              <a:rPr kumimoji="1" lang="en-US" altLang="zh-CN" sz="27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kumimoji="1" lang="en-US" altLang="zh-CN" sz="27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a,b</a:t>
            </a:r>
            <a:r>
              <a:rPr kumimoji="1" lang="en-US" altLang="zh-CN" sz="27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,*</a:t>
            </a:r>
            <a:r>
              <a:rPr kumimoji="1" lang="en-US" altLang="zh-CN" sz="27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args</a:t>
            </a:r>
            <a:r>
              <a:rPr kumimoji="1" lang="en-US" altLang="zh-CN" sz="27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,**keys)</a:t>
            </a:r>
            <a:endParaRPr kumimoji="1" lang="zh-CN" altLang="en-US" sz="27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三、</a:t>
            </a: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函数的返回</a:t>
            </a:r>
            <a:r>
              <a:rPr kumimoji="1" lang="zh-CN" altLang="en-US" sz="27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值    </a:t>
            </a:r>
            <a:r>
              <a:rPr kumimoji="1" lang="en-US" altLang="zh-CN" sz="27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return</a:t>
            </a:r>
            <a:endParaRPr kumimoji="1" lang="zh-CN" altLang="en-US" sz="27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四、</a:t>
            </a: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变量的作用域</a:t>
            </a: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五、</a:t>
            </a:r>
            <a:r>
              <a:rPr kumimoji="1" lang="zh-CN" altLang="en-US" sz="2700" dirty="0" smtClean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递归函数</a:t>
            </a:r>
            <a:endParaRPr kumimoji="1" lang="zh-CN" altLang="en-US" sz="27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1035" y="35814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定义在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函数内部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的变量拥有一个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局部作用域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，定义在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函数外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的拥有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全局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作用域；</a:t>
            </a:r>
            <a:endParaRPr lang="en-US" altLang="zh-CN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381000" y="990600"/>
            <a:ext cx="7405687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SzPct val="50000"/>
              <a:buFont typeface="Wingdings" pitchFamily="2" charset="2"/>
              <a:buChar char="l"/>
            </a:pPr>
            <a:r>
              <a:rPr lang="zh-CN" altLang="en-US" sz="220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变量赋值时同时获得类型和值</a:t>
            </a:r>
            <a:endParaRPr lang="en-US" altLang="zh-CN" sz="220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/>
              <a:t>Python</a:t>
            </a:r>
            <a:r>
              <a:rPr lang="zh-CN" altLang="en-US"/>
              <a:t>是动态的强类型语言，根据值确定类型</a:t>
            </a:r>
            <a:endParaRPr lang="en-US" altLang="zh-CN"/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/>
              <a:t>通过“</a:t>
            </a:r>
            <a:r>
              <a:rPr lang="zh-CN" altLang="en-US" b="1">
                <a:solidFill>
                  <a:srgbClr val="FF0000"/>
                </a:solidFill>
              </a:rPr>
              <a:t>引用</a:t>
            </a:r>
            <a:r>
              <a:rPr lang="zh-CN" altLang="en-US"/>
              <a:t>”把变量和值（对象）连接起来</a:t>
            </a:r>
            <a:endParaRPr lang="en-US" altLang="zh-CN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64" y="2514600"/>
            <a:ext cx="255111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solidFill>
            <a:srgbClr val="A50021"/>
          </a:solidFill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变量</a:t>
            </a:r>
            <a:r>
              <a:rPr lang="zh-CN" altLang="en-US" sz="36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与赋值</a:t>
            </a:r>
            <a:endParaRPr lang="zh-CN" altLang="en-US" sz="36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524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函数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声明与调用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9699" name="Text Box 12"/>
          <p:cNvSpPr txBox="1">
            <a:spLocks noChangeArrowheads="1"/>
          </p:cNvSpPr>
          <p:nvPr/>
        </p:nvSpPr>
        <p:spPr bwMode="auto">
          <a:xfrm>
            <a:off x="325154" y="1143000"/>
            <a:ext cx="1718740" cy="461665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1295400"/>
            <a:ext cx="5105400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def func(s):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print('in function:'+s)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return("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Hello,world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")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= func("How are you")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print('in main program:'+s)</a:t>
            </a:r>
          </a:p>
        </p:txBody>
      </p:sp>
      <p:sp>
        <p:nvSpPr>
          <p:cNvPr id="9" name="矩形 8"/>
          <p:cNvSpPr/>
          <p:nvPr/>
        </p:nvSpPr>
        <p:spPr>
          <a:xfrm>
            <a:off x="259483" y="3505200"/>
            <a:ext cx="2026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函数的调用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533400" y="3962400"/>
            <a:ext cx="830580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3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通过函数名，括号和自变量来调用</a:t>
            </a:r>
            <a:r>
              <a:rPr lang="en-US" altLang="zh-CN" sz="23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3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访问这个函数</a:t>
            </a:r>
            <a:endParaRPr lang="en-US" altLang="zh-CN" sz="23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6705600" y="2377440"/>
            <a:ext cx="1819592" cy="112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defRPr/>
            </a:pPr>
            <a:r>
              <a:rPr lang="zh-CN" altLang="en-US" sz="26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</a:t>
            </a:r>
            <a:r>
              <a:rPr lang="zh-CN" altLang="en-US" sz="26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26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</a:t>
            </a:r>
            <a:endParaRPr lang="en-US" altLang="zh-CN" sz="2600" dirty="0" smtClean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defRPr/>
            </a:pPr>
            <a:r>
              <a:rPr lang="zh-CN" altLang="en-US" sz="26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zh-CN" altLang="en-US" sz="2600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在后</a:t>
            </a:r>
          </a:p>
        </p:txBody>
      </p:sp>
      <p:sp>
        <p:nvSpPr>
          <p:cNvPr id="2" name="矩形 1"/>
          <p:cNvSpPr/>
          <p:nvPr/>
        </p:nvSpPr>
        <p:spPr>
          <a:xfrm>
            <a:off x="558800" y="5105400"/>
            <a:ext cx="796639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内置函数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自带的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也是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保留字符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abs(number) 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 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  <a:r>
              <a:rPr lang="en-US" altLang="zh-CN" sz="2800" dirty="0" err="1" smtClean="0">
                <a:latin typeface="华文仿宋" panose="02010600040101010101" pitchFamily="2" charset="-122"/>
                <a:ea typeface="华文仿宋" panose="02010600040101010101" pitchFamily="2" charset="-122"/>
              </a:rPr>
              <a:t>str</a:t>
            </a:r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() </a:t>
            </a:r>
            <a:endParaRPr lang="en-US" altLang="zh-CN" dirty="0" smtClean="0">
              <a:latin typeface="华文仿宋" panose="02010600040101010101" pitchFamily="2" charset="-122"/>
              <a:ea typeface="华文仿宋" panose="02010600040101010101" pitchFamily="2" charset="-122"/>
              <a:cs typeface="Cabin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自定义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由用户创建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5683" y="4567535"/>
            <a:ext cx="2026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的分类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21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参数的传递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72842" y="2362200"/>
            <a:ext cx="4680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命名</a:t>
            </a: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参数：按名称传入的参数</a:t>
            </a:r>
            <a:endParaRPr lang="en-US" altLang="zh-CN" sz="2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73215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声明函数时，可以为参数指定默认值</a:t>
            </a: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；函数调用时，实参默认是按位置顺序传递形参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51174" y="2392977"/>
            <a:ext cx="27835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err="1"/>
              <a:t>my_fun</a:t>
            </a:r>
            <a:r>
              <a:rPr lang="en-US" altLang="zh-CN" sz="2200" dirty="0"/>
              <a:t>(a=1,b=1)</a:t>
            </a:r>
            <a:endParaRPr lang="zh-CN" alt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676400"/>
            <a:ext cx="321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81000" y="3048000"/>
            <a:ext cx="80486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带星号的参数，如</a:t>
            </a:r>
            <a:r>
              <a:rPr lang="en-US" altLang="zh-CN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2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args</a:t>
            </a: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，允许向函数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传递</a:t>
            </a:r>
            <a:r>
              <a:rPr lang="en-US" altLang="zh-CN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或任意个参数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；调用</a:t>
            </a: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函数时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，这些可变参数自动组装为一个</a:t>
            </a:r>
            <a:r>
              <a:rPr lang="en-US" altLang="zh-CN" sz="2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tuple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30993" y="3962400"/>
            <a:ext cx="814863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声明函数时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，通过</a:t>
            </a: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带双星的参数，如**</a:t>
            </a:r>
            <a:r>
              <a:rPr lang="en-US" altLang="zh-CN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kw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，向</a:t>
            </a: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传递</a:t>
            </a:r>
            <a:r>
              <a:rPr lang="en-US" altLang="zh-CN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或任意个</a:t>
            </a:r>
            <a:r>
              <a:rPr lang="zh-CN" altLang="en-US" sz="2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含参数名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的参数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；调用</a:t>
            </a: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函数时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，这些关键字参数在函数内部自动组装为一个</a:t>
            </a:r>
            <a:r>
              <a:rPr lang="en-US" altLang="zh-CN" sz="22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dict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795655" y="5140404"/>
            <a:ext cx="720534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定义可变参数和关键字参数的语法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：</a:t>
            </a:r>
            <a:b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</a:br>
            <a:r>
              <a:rPr lang="zh-CN" altLang="en-US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args</a:t>
            </a:r>
            <a:r>
              <a:rPr lang="zh-CN" altLang="en-US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是可变参数，</a:t>
            </a:r>
            <a:r>
              <a:rPr lang="en-US" altLang="zh-CN" b="1" dirty="0" err="1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args</a:t>
            </a:r>
            <a:r>
              <a:rPr lang="zh-CN" altLang="en-US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接收的是一个</a:t>
            </a:r>
            <a:r>
              <a:rPr lang="en-US" altLang="zh-CN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tuple</a:t>
            </a:r>
            <a:r>
              <a:rPr lang="zh-CN" altLang="en-US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；</a:t>
            </a:r>
            <a:br>
              <a:rPr lang="zh-CN" altLang="en-US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</a:br>
            <a:r>
              <a:rPr lang="zh-CN" altLang="en-US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**</a:t>
            </a:r>
            <a:r>
              <a:rPr lang="en-US" altLang="zh-CN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kw</a:t>
            </a:r>
            <a:r>
              <a:rPr lang="zh-CN" altLang="en-US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是关键字参数，</a:t>
            </a:r>
            <a:r>
              <a:rPr lang="en-US" altLang="zh-CN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kw</a:t>
            </a:r>
            <a:r>
              <a:rPr lang="zh-CN" altLang="en-US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接收的是一个</a:t>
            </a:r>
            <a:r>
              <a:rPr lang="en-US" altLang="zh-CN" b="1" dirty="0" err="1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dict</a:t>
            </a:r>
            <a:r>
              <a:rPr lang="zh-CN" altLang="en-US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57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递归函数解决</a:t>
            </a:r>
            <a:r>
              <a:rPr lang="en-US" altLang="zh-CN" dirty="0" smtClean="0"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ea typeface="宋体" panose="02010600030101010101" pitchFamily="2" charset="-122"/>
              </a:rPr>
              <a:t>阶乘问题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229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自调用函数，可以在函数体内直接或者间接地自己调用自己，即函数的嵌套调用是函数本身；</a:t>
            </a:r>
            <a:endParaRPr lang="en-US" altLang="zh-CN" sz="2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递归函数不能无限递归，否则会耗尽内存；</a:t>
            </a:r>
            <a:endParaRPr lang="en-US" altLang="zh-CN" sz="2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一般在递归函数中，需要设置终止条件；</a:t>
            </a:r>
            <a:endParaRPr lang="en-US" altLang="zh-CN" sz="2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04800" y="5514715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606530"/>
            <a:ext cx="5400000" cy="3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04800" y="2971800"/>
            <a:ext cx="1828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求阶乘：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6973808" cy="223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7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33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第8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类和对象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</a:p>
        </p:txBody>
      </p:sp>
    </p:spTree>
    <p:extLst>
      <p:ext uri="{BB962C8B-B14F-4D97-AF65-F5344CB8AC3E}">
        <p14:creationId xmlns:p14="http://schemas.microsoft.com/office/powerpoint/2010/main" val="1492781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类与对象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1235075"/>
            <a:ext cx="6956424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>
                <a:latin typeface="Times New Roman" pitchFamily="18" charset="0"/>
                <a:ea typeface="楷体_GB2312" pitchFamily="49" charset="-122"/>
                <a:sym typeface="+mn-ea"/>
              </a:rPr>
              <a:t>一、</a:t>
            </a:r>
            <a:r>
              <a:rPr lang="en-US" altLang="zh-CN" sz="2800" b="1" kern="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</a:rPr>
              <a:t>类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</a:rPr>
              <a:t>--- 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一种数据类型</a:t>
            </a:r>
            <a:endParaRPr lang="en-US" altLang="zh-CN" sz="2800" b="1" kern="0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  <a:sym typeface="+mn-ea"/>
              </a:rPr>
              <a:t>二</a:t>
            </a:r>
            <a:r>
              <a:rPr lang="zh-CN" altLang="en-US" sz="2800" b="1" kern="0" dirty="0">
                <a:latin typeface="Times New Roman" pitchFamily="18" charset="0"/>
                <a:ea typeface="楷体_GB2312" pitchFamily="49" charset="-122"/>
                <a:sym typeface="+mn-ea"/>
              </a:rPr>
              <a:t>、</a:t>
            </a:r>
            <a:r>
              <a:rPr lang="en-US" altLang="zh-CN" sz="2800" b="1" kern="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</a:rPr>
              <a:t>对象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</a:rPr>
              <a:t>---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具体的实例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属性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方法</a:t>
            </a: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>
                <a:latin typeface="Times New Roman" pitchFamily="18" charset="0"/>
                <a:ea typeface="楷体_GB2312" pitchFamily="49" charset="-122"/>
                <a:sym typeface="+mn-ea"/>
              </a:rPr>
              <a:t>三、</a:t>
            </a: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  <a:sym typeface="+mn-ea"/>
              </a:rPr>
              <a:t>属性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sym typeface="+mn-ea"/>
              </a:rPr>
              <a:t>---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+mn-ea"/>
              </a:rPr>
              <a:t>对象的特征</a:t>
            </a:r>
            <a:endParaRPr lang="en-US" altLang="zh-CN" sz="2800" b="1" kern="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sym typeface="+mn-ea"/>
            </a:endParaRP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>
                <a:latin typeface="Times New Roman" pitchFamily="18" charset="0"/>
                <a:ea typeface="楷体_GB2312" pitchFamily="49" charset="-122"/>
                <a:sym typeface="+mn-ea"/>
              </a:rPr>
              <a:t>四、</a:t>
            </a: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</a:rPr>
              <a:t>方法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</a:rPr>
              <a:t>---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对象的行为</a:t>
            </a:r>
            <a:endParaRPr lang="en-US" altLang="zh-CN" sz="2800" b="1" kern="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>
                <a:latin typeface="Times New Roman" pitchFamily="18" charset="0"/>
                <a:ea typeface="楷体_GB2312" pitchFamily="49" charset="-122"/>
                <a:sym typeface="+mn-ea"/>
              </a:rPr>
              <a:t>五、</a:t>
            </a:r>
            <a:r>
              <a:rPr lang="en-US" altLang="zh-CN" sz="2800" b="1" kern="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</a:rPr>
              <a:t>继承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</a:rPr>
              <a:t>—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多个类之间的父子关系</a:t>
            </a:r>
            <a:endParaRPr lang="en-US" altLang="zh-CN" sz="2800" b="1" kern="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2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类与对象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" y="1066800"/>
            <a:ext cx="9005888" cy="2514600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）是建立对象的模板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模具和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产品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类是一种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，描述了相似对象的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共性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数据（属性）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操作（方法，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6200" y="3462338"/>
            <a:ext cx="8569325" cy="29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zh-CN" altLang="en-US" sz="2200" b="1" kern="0" dirty="0" smtClean="0">
                <a:solidFill>
                  <a:srgbClr val="0000FF"/>
                </a:solidFill>
              </a:rPr>
              <a:t>对象</a:t>
            </a:r>
            <a:r>
              <a:rPr lang="zh-CN" altLang="en-US" sz="2200" kern="0" dirty="0" smtClean="0"/>
              <a:t>可以看作是</a:t>
            </a:r>
            <a:r>
              <a:rPr lang="zh-CN" altLang="en-US" sz="22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数据</a:t>
            </a:r>
            <a:r>
              <a:rPr lang="zh-CN" altLang="en-US" sz="2200" kern="0" dirty="0" smtClean="0"/>
              <a:t>（特性）以及由一系列可以存取、操作这些数据的</a:t>
            </a:r>
            <a:r>
              <a:rPr lang="zh-CN" altLang="en-US" sz="22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方法</a:t>
            </a:r>
            <a:r>
              <a:rPr lang="zh-CN" altLang="en-US" sz="2200" kern="0" dirty="0" smtClean="0"/>
              <a:t>所组成的集合</a:t>
            </a:r>
            <a:endParaRPr lang="en-US" altLang="zh-CN" sz="2200" kern="0" dirty="0" smtClean="0"/>
          </a:p>
          <a:p>
            <a:r>
              <a:rPr lang="zh-CN" altLang="en-US" sz="22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利用类模板所创建的对象称为该类的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zh-CN" altLang="en-US" sz="22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instance</a:t>
            </a:r>
            <a:r>
              <a:rPr lang="zh-CN" altLang="en-US" sz="22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2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1800"/>
              </a:spcBef>
            </a:pPr>
            <a:r>
              <a:rPr lang="zh-CN" altLang="en-US" kern="0" dirty="0" smtClean="0">
                <a:latin typeface="宋体" panose="02010600030101010101" pitchFamily="2" charset="-122"/>
              </a:rPr>
              <a:t>具体的整数</a:t>
            </a:r>
            <a:r>
              <a:rPr lang="en-US" altLang="zh-CN" kern="0" dirty="0" smtClean="0">
                <a:latin typeface="宋体" panose="02010600030101010101" pitchFamily="2" charset="-122"/>
              </a:rPr>
              <a:t>1,2,3,150,8888</a:t>
            </a:r>
            <a:r>
              <a:rPr lang="zh-CN" altLang="en-US" kern="0" dirty="0" smtClean="0">
                <a:latin typeface="宋体" panose="02010600030101010101" pitchFamily="2" charset="-122"/>
              </a:rPr>
              <a:t>等都是</a:t>
            </a:r>
            <a:r>
              <a:rPr lang="en-US" altLang="zh-CN" kern="0" dirty="0" err="1" smtClean="0">
                <a:latin typeface="宋体" panose="02010600030101010101" pitchFamily="2" charset="-122"/>
              </a:rPr>
              <a:t>int</a:t>
            </a:r>
            <a:r>
              <a:rPr lang="zh-CN" altLang="en-US" kern="0" dirty="0" smtClean="0">
                <a:latin typeface="宋体" panose="02010600030101010101" pitchFamily="2" charset="-122"/>
              </a:rPr>
              <a:t>类的实例，类定义的操作是实例的操作，而不是类本身的操作。例如</a:t>
            </a:r>
            <a:r>
              <a:rPr lang="en-US" altLang="zh-CN" kern="0" dirty="0" smtClean="0">
                <a:latin typeface="宋体" panose="02010600030101010101" pitchFamily="2" charset="-122"/>
              </a:rPr>
              <a:t>1+2</a:t>
            </a:r>
            <a:r>
              <a:rPr lang="zh-CN" altLang="en-US" kern="0" dirty="0" smtClean="0">
                <a:latin typeface="宋体" panose="02010600030101010101" pitchFamily="2" charset="-122"/>
              </a:rPr>
              <a:t>，</a:t>
            </a:r>
            <a:r>
              <a:rPr lang="en-US" altLang="zh-CN" kern="0" dirty="0" err="1" smtClean="0">
                <a:latin typeface="宋体" panose="02010600030101010101" pitchFamily="2" charset="-122"/>
              </a:rPr>
              <a:t>int+int</a:t>
            </a:r>
            <a:r>
              <a:rPr lang="zh-CN" altLang="en-US" kern="0" dirty="0" smtClean="0">
                <a:latin typeface="宋体" panose="02010600030101010101" pitchFamily="2" charset="-122"/>
              </a:rPr>
              <a:t>是没意义的。</a:t>
            </a:r>
            <a:endParaRPr lang="en-US" altLang="zh-CN" kern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539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对象的创建和使用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538" y="1066800"/>
            <a:ext cx="8921262" cy="5562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对象的创建格式为：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anObject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类名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altLang="zh-CN" sz="24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采用“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”运算符来调用属性和方法：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anObject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对象属性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anObject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对象函数  </a:t>
            </a:r>
            <a:endParaRPr lang="en-US" altLang="zh-CN" sz="24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181600" y="1371600"/>
            <a:ext cx="3130062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zh-CN" dirty="0" smtClean="0">
                <a:solidFill>
                  <a:srgbClr val="3333FF"/>
                </a:solidFill>
              </a:rPr>
              <a:t>class Student: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   pass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endParaRPr lang="en-US" altLang="zh-CN" sz="800" dirty="0">
              <a:solidFill>
                <a:srgbClr val="3333FF"/>
              </a:solidFill>
            </a:endParaRP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zh-CN" dirty="0" smtClean="0">
                <a:solidFill>
                  <a:srgbClr val="3333FF"/>
                </a:solidFill>
              </a:rPr>
              <a:t>p1=</a:t>
            </a:r>
            <a:r>
              <a:rPr lang="en-US" altLang="zh-CN" dirty="0">
                <a:solidFill>
                  <a:srgbClr val="3333FF"/>
                </a:solidFill>
              </a:rPr>
              <a:t> Student</a:t>
            </a:r>
            <a:r>
              <a:rPr lang="en-US" altLang="zh-CN" dirty="0" smtClean="0">
                <a:solidFill>
                  <a:srgbClr val="3333FF"/>
                </a:solidFill>
              </a:rPr>
              <a:t>()</a:t>
            </a:r>
            <a:endParaRPr lang="en-US" altLang="zh-CN" dirty="0">
              <a:solidFill>
                <a:srgbClr val="3333FF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3738" y="4495800"/>
            <a:ext cx="8387862" cy="151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zh-CN" dirty="0" smtClean="0">
                <a:solidFill>
                  <a:srgbClr val="3333FF"/>
                </a:solidFill>
              </a:rPr>
              <a:t>c1</a:t>
            </a:r>
            <a:r>
              <a:rPr lang="zh-CN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= complex(1,2)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complex</a:t>
            </a:r>
            <a:r>
              <a:rPr lang="zh-CN" altLang="en-US" dirty="0" smtClean="0"/>
              <a:t>类的实例对象</a:t>
            </a:r>
            <a:r>
              <a:rPr lang="en-US" altLang="zh-CN" dirty="0" smtClean="0"/>
              <a:t> 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zh-CN" dirty="0" smtClean="0">
                <a:solidFill>
                  <a:srgbClr val="3333FF"/>
                </a:solidFill>
              </a:rPr>
              <a:t>c1.conjugate()        </a:t>
            </a:r>
            <a:r>
              <a:rPr lang="en-US" altLang="zh-CN" dirty="0"/>
              <a:t>#</a:t>
            </a:r>
            <a:r>
              <a:rPr lang="zh-CN" altLang="en-US" dirty="0"/>
              <a:t>调用</a:t>
            </a:r>
            <a:r>
              <a:rPr lang="en-US" altLang="zh-CN" dirty="0"/>
              <a:t>conjugate()</a:t>
            </a:r>
            <a:r>
              <a:rPr lang="zh-CN" altLang="en-US" dirty="0"/>
              <a:t>方法，返回其共轭值</a:t>
            </a:r>
            <a:r>
              <a:rPr lang="en-US" altLang="zh-CN" dirty="0"/>
              <a:t>(1-2j)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zh-CN" dirty="0">
                <a:solidFill>
                  <a:srgbClr val="3333FF"/>
                </a:solidFill>
              </a:rPr>
              <a:t>c</a:t>
            </a:r>
            <a:r>
              <a:rPr lang="en-US" altLang="zh-CN" dirty="0" smtClean="0">
                <a:solidFill>
                  <a:srgbClr val="3333FF"/>
                </a:solidFill>
              </a:rPr>
              <a:t>1.real                   </a:t>
            </a:r>
            <a:r>
              <a:rPr lang="en-US" altLang="zh-CN" dirty="0"/>
              <a:t>#</a:t>
            </a:r>
            <a:r>
              <a:rPr lang="zh-CN" altLang="en-US" dirty="0"/>
              <a:t>调用属性</a:t>
            </a:r>
            <a:r>
              <a:rPr lang="en-US" altLang="zh-CN" dirty="0"/>
              <a:t>rear</a:t>
            </a:r>
            <a:r>
              <a:rPr lang="zh-CN" altLang="en-US" dirty="0"/>
              <a:t>，获得</a:t>
            </a:r>
            <a:r>
              <a:rPr lang="en-US" altLang="zh-CN" dirty="0"/>
              <a:t>c1</a:t>
            </a:r>
            <a:r>
              <a:rPr lang="zh-CN" altLang="en-US" dirty="0"/>
              <a:t>的实部：</a:t>
            </a:r>
            <a:r>
              <a:rPr lang="en-US" altLang="zh-CN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584109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实例属性：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可通过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self.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定义，初始化一般在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en-US" altLang="zh-CN" sz="2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方法中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lang="en-US" altLang="zh-CN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实例变量名 </a:t>
            </a:r>
            <a:r>
              <a:rPr lang="en-US" altLang="zh-CN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2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初始值</a:t>
            </a:r>
            <a:endParaRPr lang="en-US" altLang="zh-CN" sz="220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6200" y="3962400"/>
            <a:ext cx="8763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zh-CN" altLang="en-US" sz="2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类方法的定义和普通函数一致，只是定义在类体中，且第一个形参通常为对象本身（</a:t>
            </a:r>
            <a:r>
              <a:rPr lang="en-US" altLang="zh-CN" sz="2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lang="zh-CN" altLang="en-US" sz="2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sz="2000" kern="0" dirty="0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lang="en-US" altLang="zh-CN" sz="2000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方法名</a:t>
            </a:r>
            <a:r>
              <a:rPr lang="en-US" altLang="zh-CN" sz="2000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(self</a:t>
            </a:r>
            <a:r>
              <a:rPr lang="zh-CN" altLang="en-US" sz="2000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，形参列表</a:t>
            </a:r>
            <a:r>
              <a:rPr lang="en-US" altLang="zh-CN" sz="2000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函数体</a:t>
            </a:r>
            <a:endParaRPr lang="en-US" altLang="zh-CN" sz="2000" kern="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zh-CN" sz="800" kern="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33680" lvl="1">
              <a:buClr>
                <a:srgbClr val="808080"/>
              </a:buClr>
              <a:buSzPct val="60000"/>
            </a:pPr>
            <a:r>
              <a:rPr lang="zh-CN" altLang="en-US" sz="2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方法的调用</a:t>
            </a:r>
            <a:endParaRPr lang="en-US" altLang="zh-CN" sz="24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zh-CN" altLang="en-US" sz="2000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en-US" altLang="zh-CN" sz="2000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方法名（实参列表）</a:t>
            </a:r>
            <a:endParaRPr lang="en-US" altLang="zh-CN" sz="2000" kern="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3125323"/>
            <a:ext cx="7391400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p1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Person2(“Jack”, 25)  #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将类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Person2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实例化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print(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p1.age</a:t>
            </a:r>
            <a:r>
              <a:rPr lang="en-US" altLang="zh-CN" sz="1800" dirty="0">
                <a:solidFill>
                  <a:srgbClr val="3333FF"/>
                </a:solidFill>
              </a:rPr>
              <a:t>)          </a:t>
            </a:r>
            <a:r>
              <a:rPr lang="en-US" altLang="zh-CN" sz="1800" dirty="0"/>
              <a:t>#</a:t>
            </a:r>
            <a:r>
              <a:rPr lang="zh-CN" altLang="en-US" sz="1800" dirty="0"/>
              <a:t>通</a:t>
            </a:r>
            <a:r>
              <a:rPr lang="en-US" altLang="zh-CN" sz="1800" dirty="0"/>
              <a:t>p1.age</a:t>
            </a:r>
            <a:r>
              <a:rPr lang="zh-CN" altLang="en-US" sz="1800" dirty="0"/>
              <a:t>访问属性</a:t>
            </a:r>
            <a:r>
              <a:rPr lang="en-US" altLang="zh-CN" sz="1800" dirty="0"/>
              <a:t>age</a:t>
            </a:r>
          </a:p>
        </p:txBody>
      </p:sp>
      <p:sp>
        <p:nvSpPr>
          <p:cNvPr id="7" name="矩形 6"/>
          <p:cNvSpPr/>
          <p:nvPr/>
        </p:nvSpPr>
        <p:spPr>
          <a:xfrm>
            <a:off x="914400" y="2014728"/>
            <a:ext cx="7848600" cy="10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sz="1700" dirty="0" err="1">
                <a:solidFill>
                  <a:srgbClr val="3333FF"/>
                </a:solidFill>
              </a:rPr>
              <a:t>def</a:t>
            </a:r>
            <a:r>
              <a:rPr lang="en-US" altLang="zh-CN" sz="1700" dirty="0">
                <a:solidFill>
                  <a:srgbClr val="3333FF"/>
                </a:solidFill>
              </a:rPr>
              <a:t> __</a:t>
            </a:r>
            <a:r>
              <a:rPr lang="en-US" altLang="zh-CN" sz="1700" dirty="0" err="1">
                <a:solidFill>
                  <a:srgbClr val="3333FF"/>
                </a:solidFill>
              </a:rPr>
              <a:t>init</a:t>
            </a:r>
            <a:r>
              <a:rPr lang="en-US" altLang="zh-CN" sz="1700" dirty="0">
                <a:solidFill>
                  <a:srgbClr val="3333FF"/>
                </a:solidFill>
              </a:rPr>
              <a:t>__(self, name, age):   </a:t>
            </a:r>
            <a:r>
              <a:rPr lang="en-US" altLang="zh-CN" sz="1700" dirty="0"/>
              <a:t>#</a:t>
            </a:r>
            <a:r>
              <a:rPr lang="zh-CN" altLang="en-US" sz="1700" dirty="0"/>
              <a:t>初始化</a:t>
            </a:r>
            <a:r>
              <a:rPr lang="en-US" altLang="zh-CN" sz="1700" dirty="0"/>
              <a:t>__</a:t>
            </a:r>
            <a:r>
              <a:rPr lang="en-US" altLang="zh-CN" sz="1700" dirty="0" err="1"/>
              <a:t>init</a:t>
            </a:r>
            <a:r>
              <a:rPr lang="en-US" altLang="zh-CN" sz="1700" dirty="0"/>
              <a:t>__</a:t>
            </a:r>
            <a:r>
              <a:rPr lang="zh-CN" altLang="en-US" sz="1700" dirty="0"/>
              <a:t>方法</a:t>
            </a:r>
            <a:endParaRPr lang="en-US" altLang="zh-CN" sz="1700" dirty="0"/>
          </a:p>
          <a:p>
            <a:pPr marL="0" indent="0"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sz="1700" dirty="0">
                <a:solidFill>
                  <a:srgbClr val="3333FF"/>
                </a:solidFill>
              </a:rPr>
              <a:t>        </a:t>
            </a:r>
            <a:r>
              <a:rPr lang="en-US" altLang="zh-CN" sz="1700" b="1" dirty="0">
                <a:solidFill>
                  <a:srgbClr val="FF0000"/>
                </a:solidFill>
              </a:rPr>
              <a:t>self.name</a:t>
            </a:r>
            <a:r>
              <a:rPr lang="en-US" altLang="zh-CN" sz="1700" dirty="0">
                <a:solidFill>
                  <a:srgbClr val="3333FF"/>
                </a:solidFill>
              </a:rPr>
              <a:t> = name              </a:t>
            </a:r>
            <a:r>
              <a:rPr lang="en-US" altLang="zh-CN" sz="1700" dirty="0"/>
              <a:t>#</a:t>
            </a:r>
            <a:r>
              <a:rPr lang="zh-CN" altLang="en-US" sz="1700" dirty="0"/>
              <a:t>定义和初始化属性</a:t>
            </a:r>
            <a:r>
              <a:rPr lang="en-US" altLang="zh-CN" sz="1700" dirty="0"/>
              <a:t>name</a:t>
            </a:r>
          </a:p>
          <a:p>
            <a:pPr marL="0" indent="0"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sz="1700" dirty="0">
                <a:solidFill>
                  <a:srgbClr val="3333FF"/>
                </a:solidFill>
              </a:rPr>
              <a:t>        </a:t>
            </a:r>
            <a:r>
              <a:rPr lang="en-US" altLang="zh-CN" sz="1700" b="1" dirty="0" err="1">
                <a:solidFill>
                  <a:srgbClr val="FF0000"/>
                </a:solidFill>
              </a:rPr>
              <a:t>self.age</a:t>
            </a:r>
            <a:r>
              <a:rPr lang="en-US" altLang="zh-CN" sz="1700" dirty="0">
                <a:solidFill>
                  <a:srgbClr val="3333FF"/>
                </a:solidFill>
              </a:rPr>
              <a:t> = age                    </a:t>
            </a:r>
            <a:r>
              <a:rPr lang="en-US" altLang="zh-CN" sz="1700" dirty="0"/>
              <a:t>#</a:t>
            </a:r>
            <a:r>
              <a:rPr lang="zh-CN" altLang="en-US" sz="1700" dirty="0"/>
              <a:t>定义和初始化属性</a:t>
            </a:r>
            <a:r>
              <a:rPr lang="en-US" altLang="zh-CN" sz="1700" dirty="0"/>
              <a:t>age </a:t>
            </a:r>
            <a:endParaRPr lang="en-US" altLang="zh-CN" sz="1700" dirty="0"/>
          </a:p>
        </p:txBody>
      </p:sp>
      <p:sp>
        <p:nvSpPr>
          <p:cNvPr id="8" name="矩形 7"/>
          <p:cNvSpPr/>
          <p:nvPr/>
        </p:nvSpPr>
        <p:spPr>
          <a:xfrm>
            <a:off x="4343400" y="4764075"/>
            <a:ext cx="4648200" cy="89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sz="1600" dirty="0" err="1">
                <a:solidFill>
                  <a:srgbClr val="3333FF"/>
                </a:solidFill>
              </a:rPr>
              <a:t>def</a:t>
            </a:r>
            <a:r>
              <a:rPr lang="en-US" altLang="zh-CN" sz="1600" dirty="0">
                <a:solidFill>
                  <a:srgbClr val="3333FF"/>
                </a:solidFill>
              </a:rPr>
              <a:t> </a:t>
            </a:r>
            <a:r>
              <a:rPr lang="en-US" altLang="zh-CN" sz="1600" dirty="0" err="1">
                <a:solidFill>
                  <a:srgbClr val="3333FF"/>
                </a:solidFill>
              </a:rPr>
              <a:t>say_hi</a:t>
            </a:r>
            <a:r>
              <a:rPr lang="en-US" altLang="zh-CN" sz="1600" dirty="0">
                <a:solidFill>
                  <a:srgbClr val="3333FF"/>
                </a:solidFill>
              </a:rPr>
              <a:t>(self): </a:t>
            </a:r>
          </a:p>
          <a:p>
            <a:pPr marL="0" indent="0"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sz="1600" dirty="0">
                <a:solidFill>
                  <a:srgbClr val="3333FF"/>
                </a:solidFill>
              </a:rPr>
              <a:t>        print(“Hello, my name ”, </a:t>
            </a:r>
            <a:r>
              <a:rPr lang="en-US" altLang="zh-CN" sz="1600" b="1" dirty="0">
                <a:solidFill>
                  <a:srgbClr val="FF0000"/>
                </a:solidFill>
              </a:rPr>
              <a:t>self.name</a:t>
            </a:r>
            <a:r>
              <a:rPr lang="en-US" altLang="zh-CN" sz="1600" dirty="0">
                <a:solidFill>
                  <a:srgbClr val="3333FF"/>
                </a:solidFill>
              </a:rPr>
              <a:t>)    </a:t>
            </a:r>
            <a:r>
              <a:rPr lang="en-US" altLang="zh-CN" sz="1600" dirty="0" smtClean="0">
                <a:solidFill>
                  <a:srgbClr val="3333FF"/>
                </a:solidFill>
              </a:rPr>
              <a:t> </a:t>
            </a:r>
            <a:r>
              <a:rPr lang="en-US" altLang="zh-CN" sz="1600" dirty="0" smtClean="0"/>
              <a:t>#</a:t>
            </a:r>
            <a:r>
              <a:rPr lang="zh-CN" altLang="en-US" sz="1600" dirty="0"/>
              <a:t>通过</a:t>
            </a:r>
            <a:r>
              <a:rPr lang="en-US" altLang="zh-CN" sz="1600" dirty="0"/>
              <a:t>self.name</a:t>
            </a:r>
            <a:r>
              <a:rPr lang="zh-CN" altLang="en-US" sz="1600" dirty="0"/>
              <a:t>访问</a:t>
            </a:r>
            <a:endParaRPr lang="en-US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4433316" y="6074664"/>
            <a:ext cx="2960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dirty="0">
                <a:solidFill>
                  <a:srgbClr val="3333FF"/>
                </a:solidFill>
              </a:rPr>
              <a:t>p1.say_hi() </a:t>
            </a:r>
            <a:r>
              <a:rPr lang="en-US" altLang="zh-CN" dirty="0" smtClean="0">
                <a:solidFill>
                  <a:srgbClr val="3333FF"/>
                </a:solidFill>
              </a:rPr>
              <a:t> </a:t>
            </a:r>
            <a:r>
              <a:rPr lang="en-US" altLang="zh-CN" sz="1800" dirty="0" smtClean="0"/>
              <a:t>#</a:t>
            </a:r>
            <a:r>
              <a:rPr lang="zh-CN" altLang="en-US" sz="1800" dirty="0" smtClean="0"/>
              <a:t>调用方法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40826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3048000"/>
            <a:ext cx="91440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第9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模块与包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</a:p>
        </p:txBody>
      </p:sp>
    </p:spTree>
    <p:extLst>
      <p:ext uri="{BB962C8B-B14F-4D97-AF65-F5344CB8AC3E}">
        <p14:creationId xmlns:p14="http://schemas.microsoft.com/office/powerpoint/2010/main" val="1372335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标准</a:t>
            </a:r>
            <a:r>
              <a:rPr lang="zh-CN" altLang="en-US" dirty="0" smtClean="0"/>
              <a:t>模块</a:t>
            </a:r>
            <a:r>
              <a:rPr lang="zh-CN" altLang="en-US" dirty="0"/>
              <a:t>的导入和使用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39712" y="112395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itchFamily="2" charset="2"/>
              <a:buChar char="u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import</a:t>
            </a:r>
            <a:r>
              <a:rPr lang="zh-CN" altLang="en-US" sz="24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语句：模块名注意大小写</a:t>
            </a:r>
            <a:endParaRPr lang="en-US" altLang="zh-CN" sz="24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4" y="1733550"/>
            <a:ext cx="6584656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2" y="3843338"/>
            <a:ext cx="383118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7467600" cy="78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4506912" y="3925431"/>
            <a:ext cx="44084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import random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/>
              <a:t>random.seed</a:t>
            </a:r>
            <a:r>
              <a:rPr lang="en-US" altLang="zh-CN" dirty="0"/>
              <a:t>(1)                 </a:t>
            </a:r>
            <a:endParaRPr lang="zh-CN" alt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range(5):               </a:t>
            </a:r>
            <a:endParaRPr lang="zh-CN" alt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random.randint</a:t>
            </a:r>
            <a:r>
              <a:rPr lang="en-US" altLang="zh-CN" dirty="0" smtClean="0"/>
              <a:t>(1,45)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num</a:t>
            </a:r>
            <a:r>
              <a:rPr lang="en-US" altLang="zh-CN" dirty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6373357" y="6324600"/>
            <a:ext cx="2542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chapter10_1_1.py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222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>
            <a:spLocks/>
          </p:cNvSpPr>
          <p:nvPr/>
        </p:nvSpPr>
        <p:spPr bwMode="auto">
          <a:xfrm>
            <a:off x="838200" y="1143000"/>
            <a:ext cx="762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标识符：</a:t>
            </a:r>
            <a:endParaRPr lang="en-US" altLang="zh-CN" sz="24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483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solidFill>
            <a:srgbClr val="A50021"/>
          </a:solidFill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标识符</a:t>
            </a:r>
            <a:r>
              <a:rPr lang="zh-CN" altLang="en-US" sz="36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及命名规则</a:t>
            </a:r>
            <a:endParaRPr lang="zh-CN" altLang="en-US" sz="36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143000" y="2590800"/>
            <a:ext cx="7467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C000"/>
              </a:buClr>
              <a:buSzPct val="50000"/>
              <a:buFont typeface="Arial" pitchFamily="34" charset="0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第一个字符必须是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字母、下划线（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_),</a:t>
            </a:r>
            <a:r>
              <a:rPr lang="zh-CN" altLang="en-US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其后的字符可以是字母、下划线或数字；</a:t>
            </a:r>
            <a:endParaRPr lang="en-US" altLang="zh-CN" sz="20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C000"/>
              </a:buClr>
              <a:buSzPct val="50000"/>
              <a:buFont typeface="Arial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区分大小写</a:t>
            </a:r>
            <a:r>
              <a:rPr lang="zh-CN" altLang="en-US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，例如</a:t>
            </a:r>
            <a:r>
              <a:rPr lang="en-US" altLang="zh-CN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ABC</a:t>
            </a:r>
            <a:r>
              <a:rPr lang="zh-CN" altLang="en-US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000" dirty="0" err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abc</a:t>
            </a:r>
            <a:r>
              <a:rPr lang="zh-CN" altLang="en-US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视为不同的名称；</a:t>
            </a:r>
            <a:endParaRPr lang="en-US" altLang="zh-CN" sz="20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C000"/>
              </a:buClr>
              <a:buSzPct val="50000"/>
              <a:buFont typeface="Arial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不能包含空格</a:t>
            </a:r>
            <a:r>
              <a:rPr lang="zh-CN" altLang="en-US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z="20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990600" y="4229100"/>
            <a:ext cx="502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>
                <a:latin typeface="楷体_GB2312"/>
              </a:rPr>
              <a:t>注：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066800" y="4697413"/>
            <a:ext cx="7467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避免使用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预定义标识符或关键字</a:t>
            </a:r>
            <a:r>
              <a:rPr lang="zh-CN" altLang="en-US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。例如，</a:t>
            </a:r>
            <a:r>
              <a:rPr lang="en-US" altLang="zh-CN" sz="2000" dirty="0" err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int,float</a:t>
            </a:r>
            <a:r>
              <a:rPr lang="zh-CN" altLang="en-US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等</a:t>
            </a:r>
            <a:endParaRPr lang="en-US" altLang="zh-CN" sz="20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以双下划线开始和结束的名称通常具有特殊的含义。例如</a:t>
            </a:r>
            <a:r>
              <a:rPr lang="en-US" altLang="zh-CN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__</a:t>
            </a:r>
            <a:r>
              <a:rPr lang="en-US" altLang="zh-CN" sz="2000" dirty="0" err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init</a:t>
            </a:r>
            <a:r>
              <a:rPr lang="en-US" altLang="zh-CN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__</a:t>
            </a:r>
            <a:r>
              <a:rPr lang="zh-CN" altLang="en-US" sz="2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为类的构造函数。一般应避免使用。</a:t>
            </a:r>
            <a:endParaRPr lang="en-US" altLang="zh-CN" sz="20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838200" y="2114550"/>
            <a:ext cx="762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命名规则：</a:t>
            </a:r>
            <a:endParaRPr lang="en-US" altLang="zh-CN" sz="2400" b="1" kern="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8" name="矩形 2"/>
          <p:cNvSpPr>
            <a:spLocks noChangeArrowheads="1"/>
          </p:cNvSpPr>
          <p:nvPr/>
        </p:nvSpPr>
        <p:spPr bwMode="auto">
          <a:xfrm>
            <a:off x="1219200" y="1581150"/>
            <a:ext cx="540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C000"/>
              </a:buClr>
              <a:buSzPct val="50000"/>
              <a:buFont typeface="Arial" pitchFamily="34" charset="0"/>
              <a:buNone/>
            </a:pPr>
            <a:r>
              <a:rPr lang="zh-CN" altLang="en-US" sz="200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允许作为变量名或其他对象名称的有效符号；</a:t>
            </a:r>
            <a:endParaRPr lang="en-US" altLang="zh-CN" sz="200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37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包导入与使用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" y="1171575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包和模块组成的层次组织结构，对应于文件夹和模块文件；</a:t>
            </a:r>
            <a:endParaRPr lang="en-US" altLang="zh-CN" sz="24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193" name="Picture 1" descr="C:\Users\xiaofeng\Documents\Tencent Files\2038048744\Image\C2C\D)U(8U103%XQ~Z$N%9X}G6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2895600" cy="34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xiaofeng\AppData\Local\Temp\%W@GJ$ACOF(TYDYECOKVDY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-411163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505200" y="2133600"/>
            <a:ext cx="533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main.py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想</a:t>
            </a:r>
            <a:r>
              <a:rPr lang="zh-CN" altLang="en-US" dirty="0"/>
              <a:t>要引用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中</a:t>
            </a:r>
            <a:r>
              <a:rPr lang="zh-CN" altLang="en-US" dirty="0"/>
              <a:t>的模块</a:t>
            </a:r>
            <a:r>
              <a:rPr lang="en-US" altLang="zh-CN" dirty="0" smtClean="0"/>
              <a:t>modulea1: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70C0"/>
                </a:solidFill>
              </a:rPr>
              <a:t>from </a:t>
            </a:r>
            <a:r>
              <a:rPr lang="en-US" altLang="zh-CN" dirty="0" err="1">
                <a:solidFill>
                  <a:srgbClr val="0070C0"/>
                </a:solidFill>
              </a:rPr>
              <a:t>package_a</a:t>
            </a:r>
            <a:r>
              <a:rPr lang="en-US" altLang="zh-CN" dirty="0">
                <a:solidFill>
                  <a:srgbClr val="0070C0"/>
                </a:solidFill>
              </a:rPr>
              <a:t> import module_a1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70C0"/>
                </a:solidFill>
              </a:rPr>
              <a:t>import package_a.module_a1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5481637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注意包及模块的大小写；</a:t>
            </a:r>
            <a:endParaRPr lang="en-US" altLang="zh-CN" sz="24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995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2895600"/>
            <a:ext cx="9144000" cy="1600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dirty="0" smtClean="0"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4000" dirty="0" smtClean="0">
                <a:ea typeface="宋体" panose="02010600030101010101" pitchFamily="2" charset="-122"/>
                <a:sym typeface="+mn-ea"/>
              </a:rPr>
              <a:t>    第</a:t>
            </a:r>
            <a:r>
              <a:rPr lang="en-US" altLang="zh-CN" sz="4000" dirty="0" smtClean="0"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4000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sz="4000" dirty="0" smtClean="0"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4000" dirty="0" smtClean="0">
                <a:ea typeface="宋体" panose="02010600030101010101" pitchFamily="2" charset="-122"/>
                <a:sym typeface="+mn-ea"/>
              </a:rPr>
              <a:t>迭代</a:t>
            </a:r>
            <a:r>
              <a:rPr lang="zh-CN" altLang="en-US" sz="4000" dirty="0" smtClean="0">
                <a:ea typeface="宋体" panose="02010600030101010101" pitchFamily="2" charset="-122"/>
                <a:sym typeface="+mn-ea"/>
              </a:rPr>
              <a:t>器和</a:t>
            </a:r>
            <a:r>
              <a:rPr lang="zh-CN" altLang="en-US" sz="4000" dirty="0" smtClean="0">
                <a:ea typeface="宋体" panose="02010600030101010101" pitchFamily="2" charset="-122"/>
                <a:sym typeface="+mn-ea"/>
              </a:rPr>
              <a:t>生成器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302128" y="495046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</a:p>
        </p:txBody>
      </p:sp>
    </p:spTree>
    <p:extLst>
      <p:ext uri="{BB962C8B-B14F-4D97-AF65-F5344CB8AC3E}">
        <p14:creationId xmlns:p14="http://schemas.microsoft.com/office/powerpoint/2010/main" val="4238905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迭代器与生成器</a:t>
            </a:r>
            <a:r>
              <a:rPr lang="zh-CN" altLang="en-US" dirty="0" smtClean="0">
                <a:ea typeface="宋体" pitchFamily="2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304800" y="1860590"/>
            <a:ext cx="849884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函数定义中，如果使用</a:t>
            </a:r>
            <a:r>
              <a:rPr lang="en-US" altLang="zh-CN" sz="22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yield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语句代替</a:t>
            </a:r>
            <a:r>
              <a:rPr lang="en-US" altLang="zh-CN" sz="22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return</a:t>
            </a:r>
            <a:r>
              <a:rPr lang="zh-CN" altLang="en-US" sz="22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返回一个值，则定义了一个生成器函数</a:t>
            </a:r>
            <a:r>
              <a:rPr lang="en-US" altLang="zh-CN" sz="22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(generator)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</a:rPr>
              <a:t>利用</a:t>
            </a:r>
            <a:r>
              <a:rPr lang="zh-CN" altLang="en-US" dirty="0" smtClean="0">
                <a:solidFill>
                  <a:srgbClr val="0000FF"/>
                </a:solidFill>
              </a:rPr>
              <a:t>生成器函数创建</a:t>
            </a:r>
            <a:r>
              <a:rPr lang="en-US" altLang="zh-CN" dirty="0" smtClean="0">
                <a:solidFill>
                  <a:srgbClr val="0000FF"/>
                </a:solidFill>
              </a:rPr>
              <a:t>Fibonacci</a:t>
            </a:r>
            <a:r>
              <a:rPr lang="zh-CN" altLang="en-US" dirty="0" smtClean="0">
                <a:solidFill>
                  <a:srgbClr val="0000FF"/>
                </a:solidFill>
              </a:rPr>
              <a:t>数列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</a:rPr>
              <a:t>def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fib():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</a:rPr>
              <a:t>a,b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= 0,1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  while </a:t>
            </a:r>
            <a:r>
              <a:rPr lang="en-US" altLang="zh-CN" dirty="0">
                <a:solidFill>
                  <a:srgbClr val="0000FF"/>
                </a:solidFill>
              </a:rPr>
              <a:t>1: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 smtClean="0">
                <a:solidFill>
                  <a:srgbClr val="0000FF"/>
                </a:solidFill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</a:rPr>
              <a:t>a,b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= b, </a:t>
            </a:r>
            <a:r>
              <a:rPr lang="en-US" altLang="zh-CN" dirty="0" err="1">
                <a:solidFill>
                  <a:srgbClr val="0000FF"/>
                </a:solidFill>
              </a:rPr>
              <a:t>a+b</a:t>
            </a:r>
            <a:endParaRPr lang="en-US" altLang="zh-CN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 smtClean="0">
                <a:solidFill>
                  <a:srgbClr val="0000FF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yield </a:t>
            </a:r>
            <a:r>
              <a:rPr lang="en-US" altLang="zh-CN" dirty="0">
                <a:solidFill>
                  <a:srgbClr val="FF0000"/>
                </a:solidFill>
              </a:rPr>
              <a:t>a  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>
                <a:solidFill>
                  <a:srgbClr val="FF0000"/>
                </a:solidFill>
              </a:rPr>
              <a:t>f(n) = f(n-1) + f(n-2)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" y="4927937"/>
            <a:ext cx="8498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CN" dirty="0" smtClean="0"/>
              <a:t>yield</a:t>
            </a:r>
            <a:r>
              <a:rPr lang="en-US" altLang="zh-CN" dirty="0"/>
              <a:t> </a:t>
            </a:r>
            <a:r>
              <a:rPr lang="zh-CN" altLang="en-US" dirty="0"/>
              <a:t>的作用就是把一个函数变成一个 </a:t>
            </a:r>
            <a:r>
              <a:rPr lang="en-US" altLang="zh-CN" dirty="0"/>
              <a:t>generator</a:t>
            </a:r>
            <a:r>
              <a:rPr lang="zh-CN" altLang="en-US" dirty="0"/>
              <a:t>，带有 </a:t>
            </a:r>
            <a:r>
              <a:rPr lang="en-US" altLang="zh-CN" dirty="0"/>
              <a:t>yield </a:t>
            </a:r>
            <a:r>
              <a:rPr lang="zh-CN" altLang="en-US" dirty="0"/>
              <a:t>的函数不再是一个普通函数，</a:t>
            </a:r>
            <a:r>
              <a:rPr lang="en-US" altLang="zh-CN" dirty="0"/>
              <a:t>Python </a:t>
            </a:r>
            <a:r>
              <a:rPr lang="zh-CN" altLang="en-US" dirty="0"/>
              <a:t>解释器会将其视为一个 </a:t>
            </a:r>
            <a:r>
              <a:rPr lang="en-US" altLang="zh-CN" dirty="0"/>
              <a:t>generator</a:t>
            </a:r>
            <a:r>
              <a:rPr lang="zh-CN" altLang="en-US" dirty="0" smtClean="0"/>
              <a:t>，调用</a:t>
            </a:r>
            <a:r>
              <a:rPr lang="zh-CN" altLang="en-US" dirty="0"/>
              <a:t> </a:t>
            </a:r>
            <a:r>
              <a:rPr lang="en-US" altLang="zh-CN" dirty="0"/>
              <a:t>fib() </a:t>
            </a:r>
            <a:r>
              <a:rPr lang="zh-CN" altLang="en-US" dirty="0"/>
              <a:t>不会执行 </a:t>
            </a:r>
            <a:r>
              <a:rPr lang="en-US" altLang="zh-CN" dirty="0"/>
              <a:t>fib </a:t>
            </a:r>
            <a:r>
              <a:rPr lang="zh-CN" altLang="en-US" dirty="0"/>
              <a:t>函数，而是返回一个 </a:t>
            </a:r>
            <a:r>
              <a:rPr lang="en-US" altLang="zh-CN" b="1" dirty="0" err="1">
                <a:solidFill>
                  <a:srgbClr val="FF0000"/>
                </a:solidFill>
              </a:rPr>
              <a:t>iterable</a:t>
            </a:r>
            <a:r>
              <a:rPr lang="en-US" altLang="zh-CN" b="1" dirty="0">
                <a:solidFill>
                  <a:srgbClr val="FF0000"/>
                </a:solidFill>
              </a:rPr>
              <a:t> </a:t>
            </a:r>
            <a:r>
              <a:rPr lang="zh-CN" altLang="en-US" b="1" dirty="0">
                <a:solidFill>
                  <a:srgbClr val="FF0000"/>
                </a:solidFill>
              </a:rPr>
              <a:t>对象！ 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" y="59436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生成器函数是一个迭代器，是可迭代对象，支持迭代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4160" y="1066800"/>
            <a:ext cx="84988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zh-CN" altLang="en-US" sz="2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个实现了</a:t>
            </a:r>
            <a:r>
              <a:rPr lang="en-US" altLang="zh-CN" sz="2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__</a:t>
            </a:r>
            <a:r>
              <a:rPr lang="en-US" altLang="zh-CN" sz="2200" dirty="0" err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iter</a:t>
            </a:r>
            <a:r>
              <a:rPr lang="en-US" altLang="zh-CN" sz="2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__</a:t>
            </a:r>
            <a:r>
              <a:rPr lang="zh-CN" altLang="en-US" sz="2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方法的对象是可迭代的，一个实现了</a:t>
            </a:r>
            <a:r>
              <a:rPr lang="en-US" altLang="zh-CN" sz="2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__next__</a:t>
            </a:r>
            <a:r>
              <a:rPr lang="zh-CN" altLang="en-US" sz="2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方法的对象是迭代器</a:t>
            </a:r>
            <a:r>
              <a:rPr lang="zh-CN" altLang="en-US" sz="2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！</a:t>
            </a:r>
            <a:endParaRPr lang="zh-CN" altLang="en-US" sz="22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953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流程图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1203" name="Text Box 12"/>
          <p:cNvSpPr txBox="1">
            <a:spLocks noChangeArrowheads="1"/>
          </p:cNvSpPr>
          <p:nvPr/>
        </p:nvSpPr>
        <p:spPr bwMode="auto">
          <a:xfrm>
            <a:off x="457200" y="116205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输入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一个数字，并输出输入的结果，如果这个数字大于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10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，那么同时输出提示“大于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10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”，如果小于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10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，就输出提示“小于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10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”</a:t>
            </a:r>
          </a:p>
        </p:txBody>
      </p:sp>
      <p:pic>
        <p:nvPicPr>
          <p:cNvPr id="51204" name="Picture 2" descr="E:\Python\第三章PPt-初稿\10liucheng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22" y="2098468"/>
            <a:ext cx="51054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314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A50021"/>
          </a:solidFill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52227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45089F-65E1-413F-8807-596599D4B5FD}" type="slidenum">
              <a:rPr lang="en-US" altLang="zh-CN" sz="1200" smtClean="0">
                <a:solidFill>
                  <a:schemeClr val="bg1"/>
                </a:solidFill>
              </a:rPr>
              <a:t>44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第3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程序流程控制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</a:p>
        </p:txBody>
      </p:sp>
    </p:spTree>
    <p:extLst>
      <p:ext uri="{BB962C8B-B14F-4D97-AF65-F5344CB8AC3E}">
        <p14:creationId xmlns:p14="http://schemas.microsoft.com/office/powerpoint/2010/main" val="1420451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讲 </a:t>
            </a:r>
            <a:r>
              <a:rPr lang="zh-CN" altLang="en-US" dirty="0" smtClean="0">
                <a:ea typeface="宋体" panose="02010600030101010101" pitchFamily="2" charset="-122"/>
              </a:rPr>
              <a:t>程序流程控制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717896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if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分支结构（选择结构）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关系和测试运算符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(==,&gt;=,!=,is)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逻辑运算符（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单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分支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\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双分支结构；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多分支结构；分支嵌套结构；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for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while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循环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结构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语句；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while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语句；循环嵌套语句；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5962650" y="1676400"/>
            <a:ext cx="2571750" cy="2057400"/>
            <a:chOff x="0" y="0"/>
            <a:chExt cx="3960" cy="2811"/>
          </a:xfrm>
        </p:grpSpPr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58" y="627"/>
              <a:ext cx="23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750888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itchFamily="18" charset="2"/>
                <a:buNone/>
              </a:pPr>
              <a:r>
                <a:rPr lang="zh-CN" altLang="en-US" sz="1200">
                  <a:latin typeface="Times New Roman" pitchFamily="18" charset="0"/>
                  <a:cs typeface="Arial" pitchFamily="34" charset="0"/>
                </a:rPr>
                <a:t>满足条件？</a:t>
              </a:r>
              <a:endParaRPr lang="zh-CN" altLang="en-US" sz="1200">
                <a:cs typeface="Arial" pitchFamily="34" charset="0"/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3240" y="783"/>
              <a:ext cx="0" cy="7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0" y="156"/>
              <a:ext cx="3960" cy="2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500"/>
            </a:p>
          </p:txBody>
        </p:sp>
        <p:sp>
          <p:nvSpPr>
            <p:cNvPr id="14" name="AutoShape 22"/>
            <p:cNvSpPr>
              <a:spLocks noChangeArrowheads="1"/>
            </p:cNvSpPr>
            <p:nvPr/>
          </p:nvSpPr>
          <p:spPr bwMode="auto">
            <a:xfrm>
              <a:off x="181" y="471"/>
              <a:ext cx="2158" cy="625"/>
            </a:xfrm>
            <a:prstGeom prst="diamond">
              <a:avLst/>
            </a:prstGeom>
            <a:noFill/>
            <a:ln w="158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751205" indent="-285750" algn="ctr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  <a:defRPr/>
              </a:pPr>
              <a:endParaRPr lang="zh-CN" altLang="zh-CN" sz="1350">
                <a:cs typeface="Arial" panose="020B0604020202020204" pitchFamily="34" charset="0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1260" y="0"/>
              <a:ext cx="0" cy="4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540" y="1560"/>
              <a:ext cx="1260" cy="46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750888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itchFamily="18" charset="2"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语句</a:t>
              </a:r>
              <a:endParaRPr lang="zh-CN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260" y="1095"/>
              <a:ext cx="0" cy="4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1260" y="2031"/>
              <a:ext cx="0" cy="7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2520" y="1560"/>
              <a:ext cx="1260" cy="46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750888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itchFamily="18" charset="2"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Times New Roman" pitchFamily="18" charset="0"/>
                  <a:cs typeface="Arial" pitchFamily="34" charset="0"/>
                </a:rPr>
                <a:t>语句</a:t>
              </a:r>
              <a:endParaRPr lang="zh-CN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3240" y="2028"/>
              <a:ext cx="0" cy="3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 flipH="1">
              <a:off x="1260" y="2343"/>
              <a:ext cx="198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2340" y="783"/>
              <a:ext cx="9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1260" y="1092"/>
              <a:ext cx="108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750888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itchFamily="18" charset="2"/>
                <a:buNone/>
              </a:pPr>
              <a:r>
                <a:rPr lang="zh-CN" altLang="en-US" sz="1200" dirty="0">
                  <a:latin typeface="Times New Roman" pitchFamily="18" charset="0"/>
                  <a:cs typeface="Arial" pitchFamily="34" charset="0"/>
                </a:rPr>
                <a:t>是</a:t>
              </a:r>
              <a:endParaRPr lang="zh-CN" altLang="en-US" sz="1200" dirty="0">
                <a:cs typeface="Arial" pitchFamily="34" charset="0"/>
              </a:endParaRP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2693" y="780"/>
              <a:ext cx="108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750888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itchFamily="18" charset="2"/>
                <a:buNone/>
              </a:pPr>
              <a:r>
                <a:rPr lang="zh-CN" altLang="en-US" sz="1200">
                  <a:latin typeface="Times New Roman" pitchFamily="18" charset="0"/>
                  <a:cs typeface="Arial" pitchFamily="34" charset="0"/>
                </a:rPr>
                <a:t>否</a:t>
              </a:r>
              <a:endParaRPr lang="zh-CN" altLang="en-US" sz="1200">
                <a:cs typeface="Arial" pitchFamily="34" charset="0"/>
              </a:endParaRPr>
            </a:p>
          </p:txBody>
        </p:sp>
      </p:grp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6172200" y="4057650"/>
            <a:ext cx="2057400" cy="2343150"/>
            <a:chOff x="1152" y="1440"/>
            <a:chExt cx="1728" cy="196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1568" y="2544"/>
              <a:ext cx="1072" cy="48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350"/>
                <a:t>满足条件？</a:t>
              </a: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728" y="1920"/>
              <a:ext cx="84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350" dirty="0"/>
                <a:t>循环体</a:t>
              </a: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2112" y="14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9" name="AutoShape 8"/>
            <p:cNvCxnSpPr>
              <a:cxnSpLocks noChangeShapeType="1"/>
            </p:cNvCxnSpPr>
            <p:nvPr/>
          </p:nvCxnSpPr>
          <p:spPr bwMode="auto">
            <a:xfrm>
              <a:off x="2112" y="2256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2112" y="30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1344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V="1">
              <a:off x="1344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1344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2160" y="3024"/>
              <a:ext cx="299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350">
                  <a:solidFill>
                    <a:srgbClr val="FF0000"/>
                  </a:solidFill>
                </a:rPr>
                <a:t>是</a:t>
              </a: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1392" y="2447"/>
              <a:ext cx="299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350">
                  <a:solidFill>
                    <a:srgbClr val="FF0000"/>
                  </a:solidFill>
                </a:rPr>
                <a:t>否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1152" y="1584"/>
              <a:ext cx="1728" cy="16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3187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</a:rPr>
              <a:t>分支结构</a:t>
            </a:r>
            <a:r>
              <a:rPr lang="en-US" altLang="zh-CN" sz="4000" b="1" dirty="0">
                <a:solidFill>
                  <a:schemeClr val="bg1"/>
                </a:solidFill>
              </a:rPr>
              <a:t>—</a:t>
            </a:r>
            <a:r>
              <a:rPr lang="zh-CN" altLang="en-US" sz="4000" b="1" dirty="0">
                <a:solidFill>
                  <a:schemeClr val="bg1"/>
                </a:solidFill>
              </a:rPr>
              <a:t>双分支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0" y="1223964"/>
            <a:ext cx="8839200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 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条件表达式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语句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语句块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else: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语句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语句块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</a:p>
          <a:p>
            <a:pPr lvl="1" eaLnBrk="1" hangingPunct="1">
              <a:buFontTx/>
              <a:buNone/>
              <a:defRPr/>
            </a:pPr>
            <a:endParaRPr lang="en-US" altLang="zh-CN" sz="2400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ea typeface="宋体" pitchFamily="2" charset="-122"/>
              </a:rPr>
              <a:t>if</a:t>
            </a:r>
            <a:r>
              <a:rPr lang="zh-CN" altLang="en-US" sz="2400" kern="0" dirty="0" smtClean="0">
                <a:ea typeface="宋体" pitchFamily="2" charset="-122"/>
              </a:rPr>
              <a:t>和</a:t>
            </a:r>
            <a:r>
              <a:rPr lang="en-US" altLang="zh-CN" sz="2400" kern="0" dirty="0" smtClean="0">
                <a:ea typeface="宋体" pitchFamily="2" charset="-122"/>
              </a:rPr>
              <a:t>else</a:t>
            </a:r>
            <a:r>
              <a:rPr lang="zh-CN" altLang="en-US" sz="2400" kern="0" dirty="0" smtClean="0">
                <a:ea typeface="宋体" pitchFamily="2" charset="-122"/>
              </a:rPr>
              <a:t>是</a:t>
            </a:r>
            <a:r>
              <a:rPr lang="zh-CN" altLang="en-US" sz="2400" kern="0" dirty="0" smtClean="0">
                <a:solidFill>
                  <a:srgbClr val="3333FF"/>
                </a:solidFill>
                <a:ea typeface="宋体" pitchFamily="2" charset="-122"/>
              </a:rPr>
              <a:t>非此即彼</a:t>
            </a:r>
            <a:r>
              <a:rPr lang="zh-CN" altLang="en-US" sz="2400" kern="0" dirty="0" smtClean="0">
                <a:ea typeface="宋体" pitchFamily="2" charset="-122"/>
              </a:rPr>
              <a:t>的关系。</a:t>
            </a:r>
            <a:endParaRPr lang="en-US" altLang="zh-CN" sz="2400" kern="0" dirty="0" smtClean="0">
              <a:ea typeface="宋体" pitchFamily="2" charset="-122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43000"/>
            <a:ext cx="3744913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线形标注 1 9"/>
          <p:cNvSpPr/>
          <p:nvPr/>
        </p:nvSpPr>
        <p:spPr>
          <a:xfrm>
            <a:off x="5791200" y="1598613"/>
            <a:ext cx="1676400" cy="762000"/>
          </a:xfrm>
          <a:prstGeom prst="borderCallout1">
            <a:avLst>
              <a:gd name="adj1" fmla="val 48750"/>
              <a:gd name="adj2" fmla="val -2962"/>
              <a:gd name="adj3" fmla="val 241701"/>
              <a:gd name="adj4" fmla="val -177371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/>
            </a:pPr>
            <a:endParaRPr lang="zh-CN" altLang="en-US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722" y="43434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 = </a:t>
            </a:r>
            <a:r>
              <a:rPr lang="en-US" altLang="zh-CN" dirty="0" err="1"/>
              <a:t>int</a:t>
            </a:r>
            <a:r>
              <a:rPr lang="en-US" altLang="zh-CN" dirty="0"/>
              <a:t>(input('enter a number:'))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if a == 4:</a:t>
            </a:r>
          </a:p>
          <a:p>
            <a:r>
              <a:rPr lang="en-US" altLang="zh-CN" dirty="0"/>
              <a:t>	print('It is four!')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zh-CN" dirty="0"/>
              <a:t>	print('It is not four!')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6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关系表达式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2714"/>
              </p:ext>
            </p:extLst>
          </p:nvPr>
        </p:nvGraphicFramePr>
        <p:xfrm>
          <a:off x="90488" y="1857375"/>
          <a:ext cx="8915400" cy="4086225"/>
        </p:xfrm>
        <a:graphic>
          <a:graphicData uri="http://schemas.openxmlformats.org/drawingml/2006/table">
            <a:tbl>
              <a:tblPr/>
              <a:tblGrid>
                <a:gridCol w="914400"/>
                <a:gridCol w="1447800"/>
                <a:gridCol w="2438400"/>
                <a:gridCol w="2971800"/>
                <a:gridCol w="1143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实例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==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x==y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“ABCD”==“ABC”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!=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x!=y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不等于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“ABCD”!=“abcd”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x&gt;y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大于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“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ABC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&gt;”ABD”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x&gt;=y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大于等于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123&gt;23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x&lt;y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小于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“ABC”&lt;“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上海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x&lt;=y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小于等于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“123”&lt;=“23”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is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 is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是同一个对象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x=y=1; x is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is not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 is not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不是同一个对象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x=1; y=2; x is not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in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 in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的成员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1 in (1,2,3)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not in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 not in 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不是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的成员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1 not in (1,2,3)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38200" y="1219200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if a == 4: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13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669925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339850" indent="-31591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1681163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逻辑表达式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66800"/>
            <a:ext cx="762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800"/>
              </a:spcBef>
              <a:defRPr/>
            </a:pPr>
            <a:r>
              <a:rPr lang="zh-CN" altLang="en-US" sz="2400" kern="0" dirty="0" smtClean="0">
                <a:ea typeface="宋体" charset="-122"/>
              </a:rPr>
              <a:t>逻辑运算符，又称布尔运算符：</a:t>
            </a:r>
            <a:r>
              <a:rPr lang="en-US" altLang="zh-CN" sz="2400" kern="0" dirty="0" smtClean="0">
                <a:solidFill>
                  <a:srgbClr val="C00000"/>
                </a:solidFill>
                <a:ea typeface="宋体" charset="-122"/>
              </a:rPr>
              <a:t>and</a:t>
            </a:r>
            <a:r>
              <a:rPr lang="zh-CN" altLang="en-US" sz="2400" kern="0" dirty="0" smtClean="0">
                <a:ea typeface="宋体" charset="-122"/>
              </a:rPr>
              <a:t>，</a:t>
            </a:r>
            <a:r>
              <a:rPr lang="en-US" altLang="zh-CN" sz="2400" kern="0" dirty="0" smtClean="0">
                <a:solidFill>
                  <a:srgbClr val="C00000"/>
                </a:solidFill>
                <a:ea typeface="宋体" charset="-122"/>
              </a:rPr>
              <a:t>or</a:t>
            </a:r>
            <a:r>
              <a:rPr lang="zh-CN" altLang="en-US" sz="2400" kern="0" dirty="0" smtClean="0">
                <a:ea typeface="宋体" charset="-122"/>
              </a:rPr>
              <a:t>，</a:t>
            </a:r>
            <a:r>
              <a:rPr lang="en-US" altLang="zh-CN" sz="2400" kern="0" dirty="0" smtClean="0">
                <a:solidFill>
                  <a:srgbClr val="C00000"/>
                </a:solidFill>
                <a:ea typeface="宋体" charset="-122"/>
              </a:rPr>
              <a:t>not</a:t>
            </a:r>
          </a:p>
          <a:p>
            <a:pPr marL="627063" lvl="2">
              <a:spcBef>
                <a:spcPts val="600"/>
              </a:spcBef>
              <a:defRPr/>
            </a:pPr>
            <a:r>
              <a:rPr lang="zh-CN" altLang="en-US" sz="2000" kern="0" dirty="0" smtClean="0">
                <a:ea typeface="宋体" charset="-122"/>
              </a:rPr>
              <a:t>操作数</a:t>
            </a:r>
            <a:r>
              <a:rPr lang="en-US" altLang="zh-CN" sz="2000" kern="0" dirty="0" smtClean="0">
                <a:ea typeface="宋体" charset="-122"/>
              </a:rPr>
              <a:t>1 and </a:t>
            </a:r>
            <a:r>
              <a:rPr lang="zh-CN" altLang="en-US" sz="2000" kern="0" dirty="0" smtClean="0">
                <a:ea typeface="宋体" charset="-122"/>
              </a:rPr>
              <a:t>操作数</a:t>
            </a:r>
            <a:r>
              <a:rPr lang="en-US" altLang="zh-CN" sz="2000" kern="0" dirty="0" smtClean="0">
                <a:ea typeface="宋体" charset="-122"/>
              </a:rPr>
              <a:t>2</a:t>
            </a:r>
          </a:p>
          <a:p>
            <a:pPr marL="627063" lvl="2">
              <a:spcBef>
                <a:spcPts val="600"/>
              </a:spcBef>
              <a:defRPr/>
            </a:pPr>
            <a:r>
              <a:rPr lang="zh-CN" altLang="en-US" sz="2000" kern="0" dirty="0" smtClean="0">
                <a:ea typeface="宋体" charset="-122"/>
              </a:rPr>
              <a:t>操作数</a:t>
            </a:r>
            <a:r>
              <a:rPr lang="en-US" altLang="zh-CN" sz="2000" kern="0" dirty="0" smtClean="0">
                <a:ea typeface="宋体" charset="-122"/>
              </a:rPr>
              <a:t>1 or</a:t>
            </a:r>
            <a:r>
              <a:rPr lang="zh-CN" altLang="en-US" sz="2000" kern="0" dirty="0" smtClean="0">
                <a:ea typeface="宋体" charset="-122"/>
              </a:rPr>
              <a:t>操作数</a:t>
            </a:r>
            <a:r>
              <a:rPr lang="en-US" altLang="zh-CN" sz="2000" kern="0" dirty="0" smtClean="0">
                <a:ea typeface="宋体" charset="-122"/>
              </a:rPr>
              <a:t>2</a:t>
            </a:r>
          </a:p>
          <a:p>
            <a:pPr marL="627063" lvl="2">
              <a:spcBef>
                <a:spcPts val="600"/>
              </a:spcBef>
              <a:defRPr/>
            </a:pPr>
            <a:r>
              <a:rPr lang="en-US" altLang="zh-CN" sz="2000" kern="0" dirty="0" smtClean="0">
                <a:ea typeface="宋体" charset="-122"/>
              </a:rPr>
              <a:t>not </a:t>
            </a:r>
            <a:r>
              <a:rPr lang="zh-CN" altLang="en-US" sz="2000" kern="0" dirty="0" smtClean="0">
                <a:ea typeface="宋体" charset="-122"/>
              </a:rPr>
              <a:t>操作数</a:t>
            </a:r>
            <a:endParaRPr lang="en-US" altLang="zh-CN" sz="2000" kern="0" dirty="0" smtClean="0"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" y="2895600"/>
            <a:ext cx="8001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800"/>
              </a:spcBef>
              <a:buFont typeface="Arial" charset="0"/>
              <a:buNone/>
              <a:defRPr/>
            </a:pPr>
            <a:r>
              <a:rPr lang="zh-CN" altLang="en-US" sz="2400" dirty="0">
                <a:latin typeface="Arial" charset="0"/>
                <a:ea typeface="宋体" charset="-122"/>
              </a:rPr>
              <a:t>优先级：</a:t>
            </a:r>
            <a:r>
              <a:rPr lang="en-US" altLang="zh-CN" sz="2400" dirty="0">
                <a:latin typeface="Arial" charset="0"/>
                <a:ea typeface="宋体" charset="-122"/>
              </a:rPr>
              <a:t>not</a:t>
            </a:r>
            <a:r>
              <a:rPr lang="zh-CN" altLang="en-US" sz="2400" dirty="0">
                <a:latin typeface="Arial" charset="0"/>
                <a:ea typeface="宋体" charset="-122"/>
              </a:rPr>
              <a:t>最高，</a:t>
            </a:r>
            <a:r>
              <a:rPr lang="en-US" altLang="zh-CN" sz="2400" dirty="0">
                <a:latin typeface="Arial" charset="0"/>
                <a:ea typeface="宋体" charset="-122"/>
              </a:rPr>
              <a:t>and</a:t>
            </a:r>
            <a:r>
              <a:rPr lang="zh-CN" altLang="en-US" sz="2400" dirty="0">
                <a:latin typeface="Arial" charset="0"/>
                <a:ea typeface="宋体" charset="-122"/>
              </a:rPr>
              <a:t>次之，</a:t>
            </a:r>
            <a:r>
              <a:rPr lang="en-US" altLang="zh-CN" sz="2400" dirty="0">
                <a:latin typeface="Arial" charset="0"/>
                <a:ea typeface="宋体" charset="-122"/>
              </a:rPr>
              <a:t>or</a:t>
            </a:r>
            <a:r>
              <a:rPr lang="zh-CN" altLang="en-US" sz="2400" dirty="0">
                <a:latin typeface="Arial" charset="0"/>
                <a:ea typeface="宋体" charset="-122"/>
              </a:rPr>
              <a:t>最低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marL="627063" lvl="2" indent="-350838" eaLnBrk="0" hangingPunct="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000" kern="0" dirty="0">
                <a:ea typeface="宋体" charset="-122"/>
              </a:rPr>
              <a:t>问题：</a:t>
            </a:r>
            <a:r>
              <a:rPr lang="en-US" altLang="zh-CN" sz="2000" kern="0" dirty="0">
                <a:ea typeface="宋体" charset="-122"/>
              </a:rPr>
              <a:t>a or not b and c</a:t>
            </a:r>
            <a:r>
              <a:rPr lang="zh-CN" altLang="en-US" sz="2000" kern="0" dirty="0">
                <a:ea typeface="宋体" charset="-122"/>
              </a:rPr>
              <a:t>是何意？</a:t>
            </a:r>
            <a:endParaRPr lang="en-US" altLang="zh-CN" sz="2000" kern="0" dirty="0">
              <a:ea typeface="宋体" charset="-122"/>
            </a:endParaRPr>
          </a:p>
          <a:p>
            <a:pPr marL="627063" lvl="2" indent="-350838" eaLnBrk="0" hangingPunct="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000" kern="0" dirty="0">
                <a:ea typeface="宋体" charset="-122"/>
              </a:rPr>
              <a:t>答案：</a:t>
            </a:r>
            <a:r>
              <a:rPr lang="en-US" altLang="zh-CN" sz="2000" kern="0" dirty="0">
                <a:ea typeface="宋体" charset="-122"/>
              </a:rPr>
              <a:t>a or ((not b) and c)</a:t>
            </a:r>
          </a:p>
          <a:p>
            <a:pPr marL="627063" lvl="2" indent="-350838" eaLnBrk="0" hangingPunct="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000" kern="0" dirty="0">
                <a:ea typeface="宋体" charset="-122"/>
              </a:rPr>
              <a:t>最好使用括号！</a:t>
            </a:r>
          </a:p>
        </p:txBody>
      </p:sp>
      <p:sp>
        <p:nvSpPr>
          <p:cNvPr id="2" name="矩形 1"/>
          <p:cNvSpPr/>
          <p:nvPr/>
        </p:nvSpPr>
        <p:spPr>
          <a:xfrm>
            <a:off x="381000" y="4693384"/>
            <a:ext cx="8153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#</a:t>
            </a:r>
            <a:r>
              <a:rPr lang="zh-CN" altLang="en-US" dirty="0" smtClean="0">
                <a:solidFill>
                  <a:srgbClr val="00B0F0"/>
                </a:solidFill>
              </a:rPr>
              <a:t>使用</a:t>
            </a:r>
            <a:r>
              <a:rPr lang="zh-CN" altLang="en-US" dirty="0">
                <a:solidFill>
                  <a:srgbClr val="00B0F0"/>
                </a:solidFill>
              </a:rPr>
              <a:t>一个逻辑表达式包含所有闰年条件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if </a:t>
            </a:r>
            <a:r>
              <a:rPr lang="en-US" altLang="zh-CN" dirty="0">
                <a:solidFill>
                  <a:srgbClr val="FF0000"/>
                </a:solidFill>
              </a:rPr>
              <a:t>(year%4 ==0 and year%100 != 0) or (year%400 == 0):</a:t>
            </a:r>
          </a:p>
          <a:p>
            <a:r>
              <a:rPr lang="en-US" altLang="zh-CN" dirty="0"/>
              <a:t>	print("{0}</a:t>
            </a:r>
            <a:r>
              <a:rPr lang="zh-CN" altLang="en-US" dirty="0"/>
              <a:t>是闰年</a:t>
            </a:r>
            <a:r>
              <a:rPr lang="en-US" altLang="zh-CN" dirty="0"/>
              <a:t>".format(year))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print("{0}</a:t>
            </a:r>
            <a:r>
              <a:rPr lang="zh-CN" altLang="en-US" dirty="0"/>
              <a:t>不是闰年</a:t>
            </a:r>
            <a:r>
              <a:rPr lang="en-US" altLang="zh-CN" dirty="0"/>
              <a:t>".format(year))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233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8150</TotalTime>
  <Words>2900</Words>
  <Application>Microsoft Office PowerPoint</Application>
  <PresentationFormat>全屏显示(4:3)</PresentationFormat>
  <Paragraphs>482</Paragraphs>
  <Slides>44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Blends</vt:lpstr>
      <vt:lpstr>第12讲  期末复习串讲</vt:lpstr>
      <vt:lpstr>第2讲  Python语言基础</vt:lpstr>
      <vt:lpstr>变量与赋值</vt:lpstr>
      <vt:lpstr>标识符及命名规则</vt:lpstr>
      <vt:lpstr>第3讲  程序流程控制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第4讲  Python数据类型</vt:lpstr>
      <vt:lpstr>数据类型—数值型</vt:lpstr>
      <vt:lpstr>第5讲  序列与组合数据类型</vt:lpstr>
      <vt:lpstr>PowerPoint 演示文稿</vt:lpstr>
      <vt:lpstr>PowerPoint 演示文稿</vt:lpstr>
      <vt:lpstr>字符串的基本操作-1</vt:lpstr>
      <vt:lpstr>字符串的基本操作-2</vt:lpstr>
      <vt:lpstr>字符串的格式化</vt:lpstr>
      <vt:lpstr>列表的基本操作</vt:lpstr>
      <vt:lpstr>集合和字典常用操作</vt:lpstr>
      <vt:lpstr>集合的定义及基本操作</vt:lpstr>
      <vt:lpstr>字典的定义及基本操作</vt:lpstr>
      <vt:lpstr>第6讲  文件与流I/O</vt:lpstr>
      <vt:lpstr>PowerPoint 演示文稿</vt:lpstr>
      <vt:lpstr>第7讲  函数与函数编程</vt:lpstr>
      <vt:lpstr>PowerPoint 演示文稿</vt:lpstr>
      <vt:lpstr>PowerPoint 演示文稿</vt:lpstr>
      <vt:lpstr>PowerPoint 演示文稿</vt:lpstr>
      <vt:lpstr>PowerPoint 演示文稿</vt:lpstr>
      <vt:lpstr>第8讲  类和对象</vt:lpstr>
      <vt:lpstr>PowerPoint 演示文稿</vt:lpstr>
      <vt:lpstr>PowerPoint 演示文稿</vt:lpstr>
      <vt:lpstr>对象的创建和使用</vt:lpstr>
      <vt:lpstr>属性与方法</vt:lpstr>
      <vt:lpstr>第9讲  模块与包</vt:lpstr>
      <vt:lpstr>标准模块的导入和使用</vt:lpstr>
      <vt:lpstr>PowerPoint 演示文稿</vt:lpstr>
      <vt:lpstr>        第10讲    迭代器和生成器</vt:lpstr>
      <vt:lpstr>迭代器与生成器函数</vt:lpstr>
      <vt:lpstr>PowerPoint 演示文稿</vt:lpstr>
      <vt:lpstr>The End</vt:lpstr>
    </vt:vector>
  </TitlesOfParts>
  <Company>University of Washington, CS 4 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xiaofeng</cp:lastModifiedBy>
  <cp:revision>3148</cp:revision>
  <cp:lastPrinted>2009-04-22T19:24:00Z</cp:lastPrinted>
  <dcterms:created xsi:type="dcterms:W3CDTF">2009-04-22T19:24:00Z</dcterms:created>
  <dcterms:modified xsi:type="dcterms:W3CDTF">2016-12-22T00:49:54Z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