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597" r:id="rId5"/>
    <p:sldId id="664" r:id="rId6"/>
    <p:sldId id="460" r:id="rId7"/>
    <p:sldId id="663" r:id="rId8"/>
    <p:sldId id="665" r:id="rId9"/>
    <p:sldId id="62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336699"/>
    <a:srgbClr val="006600"/>
    <a:srgbClr val="800000"/>
    <a:srgbClr val="808080"/>
    <a:srgbClr val="404040"/>
    <a:srgbClr val="0033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334" autoAdjust="0"/>
  </p:normalViewPr>
  <p:slideViewPr>
    <p:cSldViewPr>
      <p:cViewPr varScale="1">
        <p:scale>
          <a:sx n="123" d="100"/>
          <a:sy n="123" d="100"/>
        </p:scale>
        <p:origin x="-1284" y="-84"/>
      </p:cViewPr>
      <p:guideLst>
        <p:guide orient="horz" pos="2164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48"/>
    </p:cViewPr>
  </p:sorterViewPr>
  <p:notesViewPr>
    <p:cSldViewPr>
      <p:cViewPr varScale="1">
        <p:scale>
          <a:sx n="63" d="100"/>
          <a:sy n="63" d="100"/>
        </p:scale>
        <p:origin x="-1915" y="-77"/>
      </p:cViewPr>
      <p:guideLst>
        <p:guide orient="horz" pos="2886"/>
        <p:guide pos="216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  <a:endParaRPr lang="en-US" altLang="zh-CN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B02C78E-0274-4A0C-A294-91A0C535B0F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8330039-C041-4DDA-AFD0-1C663E1F2AA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0413C7B-0EAF-487B-A984-5F7338AC4C83}" type="slidenum">
              <a:rPr lang="en-US" altLang="zh-CN" sz="1200" smtClean="0">
                <a:latin typeface="Times New Roman" panose="02020603050405020304" pitchFamily="18" charset="0"/>
              </a:rPr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 descr="snake-on-tr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1600200" y="741363"/>
            <a:ext cx="54102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1981200" y="4191000"/>
            <a:ext cx="5562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7655" indent="-287655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</a:pPr>
            <a:endParaRPr lang="en-GB" altLang="zh-CN" sz="1600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6486525"/>
            <a:ext cx="4572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3918BB4-D321-4424-A622-B27A36F7E3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BE19C-1C45-4567-8A8A-9406161F96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77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7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CA9B4-CDCB-4566-88E2-BDA381D8545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309F6-2AF1-4E63-8445-75C2F9CD3C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6C91B-8A2E-4DF2-9C18-E127D8444E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3F9A0-70B0-4791-B467-8E47A7F477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40661-D891-4990-A192-6FDE239059C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34018-9196-49BC-87BF-0FCEC58AA8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50D51-26C4-4C76-A245-B6BDADD0CFE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DB58-0D7F-4789-941E-576CF38E30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1C427-30A2-45F2-8A1C-C067F59A10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6048375"/>
            <a:ext cx="1295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134754-8255-4B59-BF87-5324199B066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9pPr>
    </p:titleStyle>
    <p:bodyStyle>
      <a:lvl1pPr marL="233680" indent="-23368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90880" indent="-23368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2pPr>
      <a:lvl3pPr marL="10845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3pPr>
      <a:lvl4pPr marL="15417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27C3F4-D18D-4ABD-9DAD-5682F3DA4882}" type="slidenum">
              <a:rPr lang="en-US" altLang="zh-CN" sz="1400" smtClean="0">
                <a:solidFill>
                  <a:schemeClr val="bg1"/>
                </a:solidFill>
                <a:latin typeface="Tahoma" panose="020B0604030504040204" pitchFamily="34" charset="0"/>
              </a:rPr>
            </a:fld>
            <a:endParaRPr lang="en-US" altLang="zh-CN" sz="140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anose="02010600030101010101" pitchFamily="2" charset="-122"/>
              </a:rPr>
              <a:t>交互式</a:t>
            </a:r>
            <a:r>
              <a:rPr lang="en-US" altLang="zh-CN" dirty="0">
                <a:ea typeface="宋体" panose="02010600030101010101" pitchFamily="2" charset="-122"/>
              </a:rPr>
              <a:t>Python</a:t>
            </a:r>
            <a:r>
              <a:rPr lang="zh-CN" altLang="en-US" dirty="0">
                <a:ea typeface="宋体" panose="02010600030101010101" pitchFamily="2" charset="-122"/>
              </a:rPr>
              <a:t>编程入门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上机（一）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2462213" y="4724400"/>
            <a:ext cx="4171950" cy="159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 smtClean="0">
                <a:sym typeface="+mn-ea"/>
              </a:rPr>
              <a:t>北京师范大学</a:t>
            </a:r>
            <a:r>
              <a:rPr lang="zh-CN" altLang="en-US" dirty="0"/>
              <a:t>信息科学与技术学院  </a:t>
            </a:r>
            <a:endParaRPr lang="zh-CN" altLang="en-US" dirty="0" smtClean="0"/>
          </a:p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en-US" altLang="zh-CN" dirty="0"/>
              <a:t>2016</a:t>
            </a:r>
            <a:r>
              <a:rPr lang="zh-CN" altLang="en-US" dirty="0"/>
              <a:t>年秋季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87519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zh-CN" altLang="en-US" sz="270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目 录</a:t>
            </a:r>
            <a:endParaRPr lang="zh-CN" altLang="en-US" sz="27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1275" y="2275205"/>
            <a:ext cx="7340600" cy="326326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zh-CN" sz="27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1.</a:t>
            </a:r>
            <a:r>
              <a:rPr lang="zh-CN" altLang="en-US" sz="27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熟悉</a:t>
            </a:r>
            <a:r>
              <a:rPr lang="en-US" altLang="zh-CN" sz="27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Python</a:t>
            </a:r>
            <a:r>
              <a:rPr lang="zh-CN" altLang="en-US" sz="27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编程环境</a:t>
            </a:r>
            <a:endParaRPr lang="zh-CN" altLang="en-US" sz="2700" b="1" dirty="0" smtClean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2.</a:t>
            </a:r>
            <a:r>
              <a:rPr lang="zh-CN" altLang="en-US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编写第一个</a:t>
            </a:r>
            <a:r>
              <a:rPr lang="en-US" altLang="zh-CN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Python</a:t>
            </a:r>
            <a:r>
              <a:rPr lang="zh-CN" altLang="en-US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程序设计</a:t>
            </a:r>
            <a:endParaRPr lang="zh-CN" altLang="en-US" sz="27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3.</a:t>
            </a:r>
            <a:r>
              <a:rPr lang="zh-CN" altLang="en-US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用</a:t>
            </a:r>
            <a:r>
              <a:rPr lang="en-US" altLang="zh-CN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*</a:t>
            </a:r>
            <a:r>
              <a:rPr lang="zh-CN" altLang="en-US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号、空格（</a:t>
            </a:r>
            <a:r>
              <a:rPr lang="en-US" altLang="zh-CN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' '</a:t>
            </a:r>
            <a:r>
              <a:rPr lang="zh-CN" altLang="en-US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）组合打印矩形、三角形</a:t>
            </a:r>
            <a:endParaRPr lang="zh-CN" altLang="en-US" sz="2700" dirty="0" smtClean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4.</a:t>
            </a:r>
            <a:r>
              <a:rPr lang="zh-CN" altLang="en-US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输入姓名，临时存放，并打印欢迎语</a:t>
            </a:r>
            <a:endParaRPr lang="zh-CN" altLang="en-US" sz="2700" dirty="0" smtClean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5.</a:t>
            </a:r>
            <a:r>
              <a:rPr lang="zh-CN" altLang="en-US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仿写</a:t>
            </a:r>
            <a:r>
              <a:rPr lang="en-US" altLang="zh-CN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Python</a:t>
            </a:r>
            <a:r>
              <a:rPr lang="zh-CN" altLang="en-US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大学</a:t>
            </a:r>
            <a:r>
              <a:rPr lang="zh-CN" altLang="en-US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费用计算程序</a:t>
            </a:r>
            <a:endParaRPr lang="zh-CN" altLang="en-US" sz="2700" dirty="0" smtClean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27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ea typeface="宋体" panose="02010600030101010101" pitchFamily="2" charset="-122"/>
              </a:rPr>
              <a:t>上机（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309F6-2AF1-4E63-8445-75C2F9CD3C08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3130" y="5514340"/>
            <a:ext cx="762000" cy="762000"/>
          </a:xfrm>
          <a:prstGeom prst="rect">
            <a:avLst/>
          </a:prstGeom>
        </p:spPr>
      </p:pic>
      <p:sp>
        <p:nvSpPr>
          <p:cNvPr id="11" name="Rectangle 3"/>
          <p:cNvSpPr>
            <a:spLocks noGrp="1"/>
          </p:cNvSpPr>
          <p:nvPr/>
        </p:nvSpPr>
        <p:spPr>
          <a:xfrm>
            <a:off x="1205230" y="2670810"/>
            <a:ext cx="7432040" cy="64008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熟悉</a:t>
            </a:r>
            <a:r>
              <a:rPr lang="en-US" altLang="zh-CN" sz="4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Python</a:t>
            </a:r>
            <a:r>
              <a:rPr lang="zh-CN" alt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编程环境</a:t>
            </a:r>
            <a:endParaRPr lang="zh-CN" altLang="en-US" sz="4800" b="1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ea typeface="宋体" panose="02010600030101010101" pitchFamily="2" charset="-122"/>
              </a:rPr>
              <a:t>上机（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010" y="3282950"/>
            <a:ext cx="8490585" cy="656590"/>
          </a:xfrm>
        </p:spPr>
        <p:txBody>
          <a:bodyPr/>
          <a:lstStyle/>
          <a:p>
            <a:pPr marL="0" indent="0" algn="ctr" eaLnBrk="1" hangingPunct="1">
              <a:spcBef>
                <a:spcPts val="1800"/>
              </a:spcBef>
              <a:buNone/>
              <a:defRPr/>
            </a:pPr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print('hello world!')</a:t>
            </a:r>
            <a:endParaRPr lang="en-US" altLang="zh-CN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eaLnBrk="1" hangingPunct="1">
              <a:spcBef>
                <a:spcPts val="1800"/>
              </a:spcBef>
              <a:defRPr/>
            </a:pPr>
            <a:endParaRPr lang="en-US" altLang="zh-CN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eaLnBrk="1" hangingPunct="1">
              <a:spcBef>
                <a:spcPts val="1800"/>
              </a:spcBef>
              <a:defRPr/>
            </a:pPr>
            <a:endParaRPr lang="en-US" altLang="zh-CN" sz="4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309F6-2AF1-4E63-8445-75C2F9CD3C08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3130" y="5514340"/>
            <a:ext cx="762000" cy="762000"/>
          </a:xfrm>
          <a:prstGeom prst="rect">
            <a:avLst/>
          </a:prstGeom>
        </p:spPr>
      </p:pic>
      <p:sp>
        <p:nvSpPr>
          <p:cNvPr id="11" name="Rectangle 3"/>
          <p:cNvSpPr>
            <a:spLocks noGrp="1"/>
          </p:cNvSpPr>
          <p:nvPr/>
        </p:nvSpPr>
        <p:spPr>
          <a:xfrm>
            <a:off x="593090" y="1255395"/>
            <a:ext cx="7084060" cy="64008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编写运行第一个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Python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程序（</a:t>
            </a: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chapter1_1.py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）</a:t>
            </a:r>
            <a:endParaRPr lang="zh-CN" altLang="en-US" sz="24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457200" y="1141730"/>
            <a:ext cx="8679180" cy="956945"/>
          </a:xfrm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用程序（</a:t>
            </a:r>
            <a:r>
              <a:rPr lang="en-US" altLang="zh-CN" sz="2000" dirty="0">
                <a:ea typeface="宋体" panose="02010600030101010101" pitchFamily="2" charset="-122"/>
              </a:rPr>
              <a:t>*</a:t>
            </a:r>
            <a:r>
              <a:rPr lang="zh-CN" altLang="en-US" sz="2000" dirty="0">
                <a:ea typeface="宋体" panose="02010600030101010101" pitchFamily="2" charset="-122"/>
              </a:rPr>
              <a:t>号）打印矩形</a:t>
            </a:r>
            <a:r>
              <a:rPr lang="en-US" altLang="zh-CN" sz="2000" dirty="0">
                <a:ea typeface="宋体" panose="02010600030101010101" pitchFamily="2" charset="-122"/>
              </a:rPr>
              <a:t>(15*5)</a:t>
            </a:r>
            <a:r>
              <a:rPr lang="zh-CN" altLang="en-US" sz="2000" dirty="0">
                <a:ea typeface="宋体" panose="02010600030101010101" pitchFamily="2" charset="-122"/>
              </a:rPr>
              <a:t>、三角形代码</a:t>
            </a:r>
            <a:r>
              <a:rPr lang="en-US" altLang="zh-CN" sz="2000" dirty="0">
                <a:ea typeface="宋体" panose="02010600030101010101" pitchFamily="2" charset="-122"/>
              </a:rPr>
              <a:t>(15*7)</a:t>
            </a:r>
            <a:r>
              <a:rPr lang="en-US" altLang="zh-CN" kern="1200" dirty="0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(chapter1_2.py)</a:t>
            </a:r>
            <a:r>
              <a:rPr lang="zh-CN" altLang="en-US" sz="2000" dirty="0">
                <a:ea typeface="宋体" panose="02010600030101010101" pitchFamily="2" charset="-122"/>
              </a:rPr>
              <a:t>：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dirty="0">
                <a:ea typeface="宋体" panose="02010600030101010101" pitchFamily="2" charset="-122"/>
              </a:rPr>
              <a:t>上机（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1983740" y="1543685"/>
            <a:ext cx="6313170" cy="4686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2336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08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0845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5417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algn="l" eaLnBrk="1" hangingPunct="1">
              <a:spcBef>
                <a:spcPts val="0"/>
              </a:spcBef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打印矩形</a:t>
            </a:r>
            <a:endParaRPr lang="zh-CN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 eaLnBrk="1" hangingPunct="1">
              <a:spcBef>
                <a:spcPts val="0"/>
              </a:spcBef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print('***************')</a:t>
            </a:r>
            <a:endParaRPr lang="en-US" altLang="zh-CN" sz="1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 eaLnBrk="1" hangingPunct="1">
              <a:spcBef>
                <a:spcPts val="0"/>
              </a:spcBef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print('***************')</a:t>
            </a:r>
            <a:endParaRPr lang="en-US" altLang="zh-CN" sz="1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 eaLnBrk="1" hangingPunct="1">
              <a:spcBef>
                <a:spcPts val="0"/>
              </a:spcBef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print('***************')</a:t>
            </a:r>
            <a:endParaRPr lang="en-US" altLang="zh-CN" sz="1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 eaLnBrk="1" hangingPunct="1">
              <a:spcBef>
                <a:spcPts val="0"/>
              </a:spcBef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print('***************')</a:t>
            </a:r>
            <a:endParaRPr lang="en-US" altLang="zh-CN" sz="1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 eaLnBrk="1" hangingPunct="1">
              <a:spcBef>
                <a:spcPts val="0"/>
              </a:spcBef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print('***************')</a:t>
            </a:r>
            <a:endParaRPr lang="en-US" altLang="zh-CN" sz="1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 eaLnBrk="1" hangingPunct="1">
              <a:spcBef>
                <a:spcPts val="0"/>
              </a:spcBef>
              <a:buNone/>
              <a:defRPr/>
            </a:pP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 eaLnBrk="1" hangingPunct="1">
              <a:spcBef>
                <a:spcPts val="0"/>
              </a:spcBef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#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打印三角形</a:t>
            </a:r>
            <a:endParaRPr lang="zh-CN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 eaLnBrk="1" hangingPunct="1">
              <a:spcBef>
                <a:spcPts val="0"/>
              </a:spcBef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print('       *       ')</a:t>
            </a:r>
            <a:endParaRPr lang="en-US" altLang="zh-CN" sz="1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 eaLnBrk="1" hangingPunct="1">
              <a:spcBef>
                <a:spcPts val="0"/>
              </a:spcBef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print('      ***      ')</a:t>
            </a:r>
            <a:endParaRPr lang="en-US" altLang="zh-CN" sz="1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 eaLnBrk="1" hangingPunct="1">
              <a:spcBef>
                <a:spcPts val="0"/>
              </a:spcBef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print('     *****     ')</a:t>
            </a:r>
            <a:endParaRPr lang="en-US" altLang="zh-CN" sz="1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 eaLnBrk="1" hangingPunct="1">
              <a:spcBef>
                <a:spcPts val="0"/>
              </a:spcBef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print('    *******    ')</a:t>
            </a:r>
            <a:endParaRPr lang="en-US" altLang="zh-CN" sz="1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 eaLnBrk="1" hangingPunct="1">
              <a:spcBef>
                <a:spcPts val="0"/>
              </a:spcBef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print('   *********   ')</a:t>
            </a:r>
            <a:endParaRPr lang="en-US" altLang="zh-CN" sz="1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 eaLnBrk="1" hangingPunct="1">
              <a:spcBef>
                <a:spcPts val="0"/>
              </a:spcBef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print('  ***********  ')</a:t>
            </a:r>
            <a:endParaRPr lang="en-US" altLang="zh-CN" sz="1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 eaLnBrk="1" hangingPunct="1">
              <a:spcBef>
                <a:spcPts val="0"/>
              </a:spcBef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print(' ************* ')</a:t>
            </a:r>
            <a:endParaRPr lang="en-US" altLang="zh-CN" sz="1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 eaLnBrk="1" hangingPunct="1">
              <a:spcBef>
                <a:spcPts val="0"/>
              </a:spcBef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print('***************')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ctr" eaLnBrk="1" hangingPunct="1">
              <a:spcBef>
                <a:spcPts val="1800"/>
              </a:spcBef>
              <a:buNone/>
              <a:defRPr/>
            </a:pPr>
            <a:endParaRPr lang="en-US" altLang="zh-CN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ea typeface="宋体" panose="02010600030101010101" pitchFamily="2" charset="-122"/>
              </a:rPr>
              <a:t>上机（</a:t>
            </a: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6280" y="2979420"/>
            <a:ext cx="7169785" cy="1431925"/>
          </a:xfrm>
        </p:spPr>
        <p:txBody>
          <a:bodyPr/>
          <a:lstStyle/>
          <a:p>
            <a:pPr marL="0" indent="0" algn="l" eaLnBrk="1" hangingPunct="1">
              <a:spcBef>
                <a:spcPts val="1800"/>
              </a:spcBef>
              <a:buNone/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s=input('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请输入您的姓名：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')</a:t>
            </a:r>
            <a:endParaRPr lang="en-US" alt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eaLnBrk="1" hangingPunct="1">
              <a:spcBef>
                <a:spcPts val="1800"/>
              </a:spcBef>
              <a:buNone/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print('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欢迎成为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程序员！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')</a:t>
            </a:r>
            <a:endParaRPr lang="en-US" alt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eaLnBrk="1" hangingPunct="1">
              <a:spcBef>
                <a:spcPts val="1800"/>
              </a:spcBef>
              <a:buNone/>
              <a:defRPr/>
            </a:pPr>
            <a:endParaRPr lang="en-US" alt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eaLnBrk="1" hangingPunct="1">
              <a:spcBef>
                <a:spcPts val="1800"/>
              </a:spcBef>
              <a:buNone/>
              <a:defRPr/>
            </a:pPr>
            <a:endParaRPr lang="en-US" altLang="zh-CN" sz="4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309F6-2AF1-4E63-8445-75C2F9CD3C08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3130" y="5514340"/>
            <a:ext cx="762000" cy="762000"/>
          </a:xfrm>
          <a:prstGeom prst="rect">
            <a:avLst/>
          </a:prstGeom>
        </p:spPr>
      </p:pic>
      <p:sp>
        <p:nvSpPr>
          <p:cNvPr id="11" name="Rectangle 3"/>
          <p:cNvSpPr>
            <a:spLocks noGrp="1"/>
          </p:cNvSpPr>
          <p:nvPr/>
        </p:nvSpPr>
        <p:spPr>
          <a:xfrm>
            <a:off x="593090" y="1255395"/>
            <a:ext cx="8231505" cy="64008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输入姓名，存放在变量中，并打印</a:t>
            </a:r>
            <a:r>
              <a:rPr 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欢迎语</a:t>
            </a:r>
            <a:r>
              <a:rPr lang="en-US" altLang="zh-CN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chapter1_3.py）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457200" y="1141413"/>
            <a:ext cx="8312150" cy="957262"/>
          </a:xfrm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仿写计算花销实例代码</a:t>
            </a:r>
            <a:r>
              <a:rPr lang="en-US" altLang="zh-CN" sz="2000" dirty="0">
                <a:ea typeface="宋体" panose="02010600030101010101" pitchFamily="2" charset="-122"/>
              </a:rPr>
              <a:t>(chapter1_4.py)</a:t>
            </a:r>
            <a:r>
              <a:rPr lang="zh-CN" altLang="en-US" sz="2000" dirty="0">
                <a:ea typeface="宋体" panose="02010600030101010101" pitchFamily="2" charset="-122"/>
              </a:rPr>
              <a:t>：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dirty="0">
                <a:ea typeface="宋体" panose="02010600030101010101" pitchFamily="2" charset="-122"/>
              </a:rPr>
              <a:t>上机（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82295" y="1619885"/>
            <a:ext cx="9100820" cy="4006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2336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08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0845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5417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# -*- coding: utf-8 -*-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# 纯数学计算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Total_cost = 0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baby = 1000 * 12 * 3 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kindergarten = 5100 * 12 * 3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primary_school = 1200 * 12 * 6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middle_school = 1500 * 12 * 3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high_school= 1700 * 12 * 3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college = 1250 * 12 * 3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Total_cost = (baby + kindergarten + primary_school 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 middle_school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+ high_school + college)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print(Total_cost)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800080"/>
      </a:dk2>
      <a:lt2>
        <a:srgbClr val="1C1C1C"/>
      </a:lt2>
      <a:accent1>
        <a:srgbClr val="777777"/>
      </a:accent1>
      <a:accent2>
        <a:srgbClr val="FFCF01"/>
      </a:accent2>
      <a:accent3>
        <a:srgbClr val="FFFFFF"/>
      </a:accent3>
      <a:accent4>
        <a:srgbClr val="000000"/>
      </a:accent4>
      <a:accent5>
        <a:srgbClr val="BDBDBD"/>
      </a:accent5>
      <a:accent6>
        <a:srgbClr val="E7BB01"/>
      </a:accent6>
      <a:hlink>
        <a:srgbClr val="800080"/>
      </a:hlink>
      <a:folHlink>
        <a:srgbClr val="800080"/>
      </a:folHlink>
    </a:clrScheme>
    <a:fontScheme name="Blend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800080"/>
        </a:dk2>
        <a:lt2>
          <a:srgbClr val="1C1C1C"/>
        </a:lt2>
        <a:accent1>
          <a:srgbClr val="777777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E7BB01"/>
        </a:accent6>
        <a:hlink>
          <a:srgbClr val="80008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C:\Programs\MsOffice\Templates\Presentation Designs\Straight Edge.pot</Template>
  <TotalTime>0</TotalTime>
  <Words>1019</Words>
  <Application>WPS 演示</Application>
  <PresentationFormat>全屏显示(4:3)</PresentationFormat>
  <Paragraphs>90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32" baseType="lpstr">
      <vt:lpstr>Arial</vt:lpstr>
      <vt:lpstr>宋体</vt:lpstr>
      <vt:lpstr>Wingdings</vt:lpstr>
      <vt:lpstr>Verdana</vt:lpstr>
      <vt:lpstr>Times New Roman</vt:lpstr>
      <vt:lpstr>Tahoma</vt:lpstr>
      <vt:lpstr>黑体</vt:lpstr>
      <vt:lpstr>楷体_GB2312</vt:lpstr>
      <vt:lpstr>MS PGothic</vt:lpstr>
      <vt:lpstr>华文新魏</vt:lpstr>
      <vt:lpstr>Times New Roman</vt:lpstr>
      <vt:lpstr>Lucida Sans Unicode</vt:lpstr>
      <vt:lpstr>Meiryo</vt:lpstr>
      <vt:lpstr>微软雅黑</vt:lpstr>
      <vt:lpstr>Webdings</vt:lpstr>
      <vt:lpstr>华文琥珀</vt:lpstr>
      <vt:lpstr>华文楷体</vt:lpstr>
      <vt:lpstr>华文中宋</vt:lpstr>
      <vt:lpstr>Courier New</vt:lpstr>
      <vt:lpstr>华文仿宋</vt:lpstr>
      <vt:lpstr>Symbol</vt:lpstr>
      <vt:lpstr>幼圆</vt:lpstr>
      <vt:lpstr>新宋体</vt:lpstr>
      <vt:lpstr>Yu Gothic</vt:lpstr>
      <vt:lpstr>Blends</vt:lpstr>
      <vt:lpstr>交互式Python编程入门</vt:lpstr>
      <vt:lpstr>目 录</vt:lpstr>
      <vt:lpstr>上机（1）</vt:lpstr>
      <vt:lpstr>二、认识Python</vt:lpstr>
      <vt:lpstr>上机（2）</vt:lpstr>
      <vt:lpstr>上机（2）</vt:lpstr>
      <vt:lpstr>上机（1）</vt:lpstr>
    </vt:vector>
  </TitlesOfParts>
  <Company>University of Washington, CS 4 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</dc:title>
  <dc:creator>Marty Stepp</dc:creator>
  <cp:lastModifiedBy>hanon</cp:lastModifiedBy>
  <cp:revision>1747</cp:revision>
  <cp:lastPrinted>2009-04-22T19:24:00Z</cp:lastPrinted>
  <dcterms:created xsi:type="dcterms:W3CDTF">2009-04-22T19:24:00Z</dcterms:created>
  <dcterms:modified xsi:type="dcterms:W3CDTF">2016-09-22T00:59:58Z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