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1019" r:id="rId5"/>
    <p:sldId id="1215" r:id="rId6"/>
    <p:sldId id="1216" r:id="rId7"/>
    <p:sldId id="1224" r:id="rId8"/>
    <p:sldId id="1217" r:id="rId9"/>
    <p:sldId id="1218" r:id="rId10"/>
    <p:sldId id="1219" r:id="rId11"/>
    <p:sldId id="1221" r:id="rId12"/>
    <p:sldId id="1220" r:id="rId13"/>
    <p:sldId id="1222" r:id="rId14"/>
    <p:sldId id="1223" r:id="rId15"/>
    <p:sldId id="1184" r:id="rId16"/>
    <p:sldId id="1205" r:id="rId17"/>
    <p:sldId id="1209" r:id="rId18"/>
    <p:sldId id="1214" r:id="rId19"/>
    <p:sldId id="1191" r:id="rId20"/>
    <p:sldId id="1211" r:id="rId21"/>
    <p:sldId id="108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008080"/>
    <a:srgbClr val="006600"/>
    <a:srgbClr val="800000"/>
    <a:srgbClr val="808080"/>
    <a:srgbClr val="404040"/>
    <a:srgbClr val="0033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00" autoAdjust="0"/>
  </p:normalViewPr>
  <p:slideViewPr>
    <p:cSldViewPr>
      <p:cViewPr varScale="1">
        <p:scale>
          <a:sx n="64" d="100"/>
          <a:sy n="64" d="100"/>
        </p:scale>
        <p:origin x="1590" y="78"/>
      </p:cViewPr>
      <p:guideLst>
        <p:guide orient="horz" pos="2006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48"/>
    </p:cViewPr>
  </p:sorterViewPr>
  <p:notesViewPr>
    <p:cSldViewPr>
      <p:cViewPr varScale="1">
        <p:scale>
          <a:sx n="63" d="100"/>
          <a:sy n="63" d="100"/>
        </p:scale>
        <p:origin x="-1915" y="-77"/>
      </p:cViewPr>
      <p:guideLst>
        <p:guide orient="horz" pos="2674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B02C78E-0274-4A0C-A294-91A0C535B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hi</a:t>
            </a: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bye</a:t>
            </a: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8330039-C041-4DDA-AFD0-1C663E1F2AA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0413C7B-0EAF-487B-A984-5F7338AC4C83}" type="slidenum">
              <a:rPr lang="en-US" altLang="zh-CN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30039-C041-4DDA-AFD0-1C663E1F2A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 descr="snake-on-t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7655" indent="-287655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</a:pPr>
            <a:endParaRPr lang="en-GB" altLang="zh-CN" sz="1600"/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918BB4-D321-4424-A622-B27A36F7E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E19C-1C45-4567-8A8A-9406161F96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477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477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CA9B4-CDCB-4566-88E2-BDA381D854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304800" y="304800"/>
            <a:ext cx="8305800" cy="914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381000" y="64008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z="12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09F6-2AF1-4E63-8445-75C2F9CD3C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6C91B-8A2E-4DF2-9C18-E127D8444E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3F9A0-70B0-4791-B467-8E47A7F47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0661-D891-4990-A192-6FDE23905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4018-9196-49BC-87BF-0FCEC58AA8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50D51-26C4-4C76-A245-B6BDADD0CF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DB58-0D7F-4789-941E-576CF38E30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C427-30A2-45F2-8A1C-C067F59A10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6048375"/>
            <a:ext cx="12954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668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134754-8255-4B59-BF87-5324199B066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  <a:cs typeface="Times New Roman" panose="02020603050405020304" pitchFamily="18" charset="0"/>
        </a:defRPr>
      </a:lvl9pPr>
    </p:titleStyle>
    <p:bodyStyle>
      <a:lvl1pPr marL="233680" indent="-23368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90880" indent="-23368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2pPr>
      <a:lvl3pPr marL="10845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3pPr>
      <a:lvl4pPr marL="1541780" indent="-1701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0C0C0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2895600"/>
            <a:ext cx="9144000" cy="1600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    第10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讲</a:t>
            </a:r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迭代器和生成器</a:t>
            </a:r>
            <a:br>
              <a:rPr lang="en-US" altLang="zh-CN" sz="4000" dirty="0" smtClean="0">
                <a:ea typeface="宋体" panose="02010600030101010101" pitchFamily="2" charset="-122"/>
                <a:sym typeface="+mn-ea"/>
              </a:rPr>
            </a:br>
            <a:r>
              <a:rPr lang="en-US" altLang="zh-CN" sz="40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                    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多线程与网络编程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1302128" y="4950460"/>
            <a:ext cx="6017895" cy="106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信息科学与技术学院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500"/>
              </a:spcBef>
              <a:buClr>
                <a:srgbClr val="800080"/>
              </a:buClr>
              <a:buSzPct val="55000"/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北京师范大学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年秋季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1143000"/>
            <a:ext cx="8498840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在函数定义中，如果使用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yield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语句代替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返回一个值，则定义了一个生成器函数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(generator)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生成器函数使用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yield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语句返回一个值，然后保存当前函数的整个执行状态，等待下一次调用。</a:t>
            </a:r>
            <a:endParaRPr lang="en-US" altLang="zh-CN" sz="2400" dirty="0" smtClean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indent="-57150"/>
            <a:r>
              <a:rPr lang="zh-CN" altLang="en-US" dirty="0" smtClean="0">
                <a:solidFill>
                  <a:srgbClr val="0000FF"/>
                </a:solidFill>
              </a:rPr>
              <a:t>示例：利用生成器函数创建</a:t>
            </a:r>
            <a:r>
              <a:rPr lang="en-US" altLang="zh-CN" dirty="0" smtClean="0">
                <a:solidFill>
                  <a:srgbClr val="0000FF"/>
                </a:solidFill>
              </a:rPr>
              <a:t>Fibonacci</a:t>
            </a:r>
            <a:r>
              <a:rPr lang="zh-CN" altLang="en-US" dirty="0" smtClean="0">
                <a:solidFill>
                  <a:srgbClr val="0000FF"/>
                </a:solidFill>
              </a:rPr>
              <a:t>数列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def</a:t>
            </a:r>
            <a:r>
              <a:rPr lang="en-US" altLang="zh-CN" dirty="0" smtClean="0">
                <a:solidFill>
                  <a:srgbClr val="0000FF"/>
                </a:solidFill>
              </a:rPr>
              <a:t> fib():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a,b</a:t>
            </a:r>
            <a:r>
              <a:rPr lang="en-US" altLang="zh-CN" dirty="0">
                <a:solidFill>
                  <a:srgbClr val="0000FF"/>
                </a:solidFill>
              </a:rPr>
              <a:t> = 0,1</a:t>
            </a:r>
            <a:endParaRPr lang="en-US" altLang="zh-CN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while 1:</a:t>
            </a:r>
            <a:endParaRPr lang="en-US" altLang="zh-CN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a,b</a:t>
            </a:r>
            <a:r>
              <a:rPr lang="en-US" altLang="zh-CN" dirty="0">
                <a:solidFill>
                  <a:srgbClr val="0000FF"/>
                </a:solidFill>
              </a:rPr>
              <a:t> = b, </a:t>
            </a:r>
            <a:r>
              <a:rPr lang="en-US" altLang="zh-CN" dirty="0" err="1">
                <a:solidFill>
                  <a:srgbClr val="0000FF"/>
                </a:solidFill>
              </a:rPr>
              <a:t>a+b</a:t>
            </a:r>
            <a:endParaRPr lang="en-US" altLang="zh-CN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	</a:t>
            </a:r>
            <a:r>
              <a:rPr lang="en-US" altLang="zh-CN" dirty="0">
                <a:solidFill>
                  <a:srgbClr val="FF0000"/>
                </a:solidFill>
              </a:rPr>
              <a:t>yield a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>
                <a:solidFill>
                  <a:srgbClr val="FF0000"/>
                </a:solidFill>
              </a:rPr>
              <a:t>f(n) = f(n-1) + f(n-2)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6513" y="3106889"/>
            <a:ext cx="2371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fab_generator.py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800" y="5304083"/>
            <a:ext cx="8498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dirty="0" smtClean="0"/>
              <a:t>yield</a:t>
            </a:r>
            <a:r>
              <a:rPr lang="en-US" altLang="zh-CN" dirty="0"/>
              <a:t> </a:t>
            </a:r>
            <a:r>
              <a:rPr lang="zh-CN" altLang="en-US" dirty="0"/>
              <a:t>的作用就是把一个函数变成一个 </a:t>
            </a:r>
            <a:r>
              <a:rPr lang="en-US" altLang="zh-CN" dirty="0"/>
              <a:t>generator</a:t>
            </a:r>
            <a:r>
              <a:rPr lang="zh-CN" altLang="en-US" dirty="0"/>
              <a:t>，带有 </a:t>
            </a:r>
            <a:r>
              <a:rPr lang="en-US" altLang="zh-CN" dirty="0"/>
              <a:t>yield </a:t>
            </a:r>
            <a:r>
              <a:rPr lang="zh-CN" altLang="en-US" dirty="0"/>
              <a:t>的函数不再是一个普通函数，</a:t>
            </a:r>
            <a:r>
              <a:rPr lang="en-US" altLang="zh-CN" dirty="0"/>
              <a:t>Python </a:t>
            </a:r>
            <a:r>
              <a:rPr lang="zh-CN" altLang="en-US" dirty="0"/>
              <a:t>解释器会将其视为一个 </a:t>
            </a:r>
            <a:r>
              <a:rPr lang="en-US" altLang="zh-CN" dirty="0"/>
              <a:t>generator</a:t>
            </a:r>
            <a:r>
              <a:rPr lang="zh-CN" altLang="en-US" dirty="0" smtClean="0"/>
              <a:t>，调用</a:t>
            </a:r>
            <a:r>
              <a:rPr lang="zh-CN" altLang="en-US" dirty="0"/>
              <a:t> </a:t>
            </a:r>
            <a:r>
              <a:rPr lang="en-US" altLang="zh-CN" dirty="0"/>
              <a:t>fib() </a:t>
            </a:r>
            <a:r>
              <a:rPr lang="zh-CN" altLang="en-US" dirty="0"/>
              <a:t>不会执行 </a:t>
            </a:r>
            <a:r>
              <a:rPr lang="en-US" altLang="zh-CN" dirty="0"/>
              <a:t>fib </a:t>
            </a:r>
            <a:r>
              <a:rPr lang="zh-CN" altLang="en-US" dirty="0"/>
              <a:t>函数，而是返回一个 </a:t>
            </a:r>
            <a:r>
              <a:rPr lang="en-US" altLang="zh-CN" b="1" dirty="0" err="1">
                <a:solidFill>
                  <a:srgbClr val="FF0000"/>
                </a:solidFill>
              </a:rPr>
              <a:t>iterable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zh-CN" altLang="en-US" b="1" dirty="0">
                <a:solidFill>
                  <a:srgbClr val="FF0000"/>
                </a:solidFill>
              </a:rPr>
              <a:t>对象！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1066800"/>
            <a:ext cx="8839200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生成器函数是一个迭代器，是可迭代对象，支持迭代</a:t>
            </a:r>
            <a:endParaRPr lang="en-US" altLang="zh-CN" sz="2400" dirty="0" smtClean="0"/>
          </a:p>
          <a:p>
            <a:pPr indent="-57150">
              <a:spcBef>
                <a:spcPts val="300"/>
              </a:spcBef>
              <a:spcAft>
                <a:spcPts val="3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 </a:t>
            </a:r>
            <a:r>
              <a:rPr lang="en-US" altLang="zh-CN" dirty="0" err="1">
                <a:solidFill>
                  <a:srgbClr val="0000FF"/>
                </a:solidFill>
              </a:rPr>
              <a:t>def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gentripls</a:t>
            </a:r>
            <a:r>
              <a:rPr lang="en-US" altLang="zh-CN" dirty="0">
                <a:solidFill>
                  <a:srgbClr val="0000FF"/>
                </a:solidFill>
              </a:rPr>
              <a:t>(n):</a:t>
            </a:r>
            <a:endParaRPr lang="en-US" altLang="zh-CN" dirty="0">
              <a:solidFill>
                <a:srgbClr val="0000FF"/>
              </a:solidFill>
            </a:endParaRPr>
          </a:p>
          <a:p>
            <a:pPr indent="-57150">
              <a:spcBef>
                <a:spcPts val="300"/>
              </a:spcBef>
              <a:spcAft>
                <a:spcPts val="300"/>
              </a:spcAft>
            </a:pPr>
            <a:r>
              <a:rPr lang="en-US" altLang="zh-CN" dirty="0">
                <a:solidFill>
                  <a:srgbClr val="0000FF"/>
                </a:solidFill>
              </a:rPr>
              <a:t>	for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in range(n):</a:t>
            </a:r>
            <a:endParaRPr lang="en-US" altLang="zh-CN" dirty="0">
              <a:solidFill>
                <a:srgbClr val="0000FF"/>
              </a:solidFill>
            </a:endParaRPr>
          </a:p>
          <a:p>
            <a:pPr indent="-57150">
              <a:spcBef>
                <a:spcPts val="300"/>
              </a:spcBef>
              <a:spcAft>
                <a:spcPts val="300"/>
              </a:spcAft>
            </a:pPr>
            <a:r>
              <a:rPr lang="en-US" altLang="zh-CN" dirty="0">
                <a:solidFill>
                  <a:srgbClr val="0000FF"/>
                </a:solidFill>
              </a:rPr>
              <a:t>		yield </a:t>
            </a:r>
            <a:r>
              <a:rPr lang="en-US" altLang="zh-CN" dirty="0" err="1" smtClean="0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*3</a:t>
            </a:r>
            <a:endParaRPr lang="en-US" altLang="zh-CN" dirty="0">
              <a:solidFill>
                <a:srgbClr val="0000FF"/>
              </a:solidFill>
            </a:endParaRPr>
          </a:p>
          <a:p>
            <a:pPr indent="-571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</a:rPr>
              <a:t>f = </a:t>
            </a:r>
            <a:r>
              <a:rPr lang="en-US" altLang="zh-CN" dirty="0" err="1">
                <a:solidFill>
                  <a:srgbClr val="0000FF"/>
                </a:solidFill>
              </a:rPr>
              <a:t>gentripls</a:t>
            </a:r>
            <a:r>
              <a:rPr lang="en-US" altLang="zh-CN" dirty="0">
                <a:solidFill>
                  <a:srgbClr val="0000FF"/>
                </a:solidFill>
              </a:rPr>
              <a:t>(10</a:t>
            </a:r>
            <a:r>
              <a:rPr lang="en-US" altLang="zh-CN" dirty="0" smtClean="0">
                <a:solidFill>
                  <a:srgbClr val="0000FF"/>
                </a:solidFill>
              </a:rPr>
              <a:t>)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indent="-571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 f    </a:t>
            </a:r>
            <a:r>
              <a:rPr lang="en-US" altLang="zh-CN" dirty="0">
                <a:solidFill>
                  <a:srgbClr val="00B050"/>
                </a:solidFill>
              </a:rPr>
              <a:t>#&lt;generator object </a:t>
            </a:r>
            <a:r>
              <a:rPr lang="en-US" altLang="zh-CN" dirty="0" err="1">
                <a:solidFill>
                  <a:srgbClr val="00B050"/>
                </a:solidFill>
              </a:rPr>
              <a:t>gentripls</a:t>
            </a:r>
            <a:r>
              <a:rPr lang="en-US" altLang="zh-CN" dirty="0">
                <a:solidFill>
                  <a:srgbClr val="00B050"/>
                </a:solidFill>
              </a:rPr>
              <a:t> at 0x000000000353AF10&gt;</a:t>
            </a:r>
            <a:endParaRPr lang="en-US" altLang="zh-CN" dirty="0">
              <a:solidFill>
                <a:srgbClr val="00B050"/>
              </a:solidFill>
            </a:endParaRPr>
          </a:p>
          <a:p>
            <a:pPr indent="-571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FF"/>
                </a:solidFill>
              </a:rPr>
              <a:t>&gt;&gt;&gt;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iter</a:t>
            </a:r>
            <a:r>
              <a:rPr lang="en-US" altLang="zh-CN" dirty="0">
                <a:solidFill>
                  <a:srgbClr val="0000FF"/>
                </a:solidFill>
              </a:rPr>
              <a:t>(f)</a:t>
            </a:r>
            <a:endParaRPr lang="en-US" altLang="zh-CN" dirty="0">
              <a:solidFill>
                <a:srgbClr val="0000FF"/>
              </a:solidFill>
            </a:endParaRPr>
          </a:p>
          <a:p>
            <a:pPr indent="-571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FF"/>
                </a:solidFill>
              </a:rPr>
              <a:t>&gt;&gt;&gt; next(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)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通过内置函数</a:t>
            </a:r>
            <a:r>
              <a:rPr lang="en-US" altLang="zh-CN" dirty="0">
                <a:solidFill>
                  <a:srgbClr val="00B050"/>
                </a:solidFill>
              </a:rPr>
              <a:t>next</a:t>
            </a:r>
            <a:r>
              <a:rPr lang="zh-CN" altLang="en-US" dirty="0">
                <a:solidFill>
                  <a:srgbClr val="00B050"/>
                </a:solidFill>
              </a:rPr>
              <a:t>获得下一个项目：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endParaRPr lang="en-US" altLang="zh-CN" dirty="0">
              <a:solidFill>
                <a:srgbClr val="00B050"/>
              </a:solidFill>
            </a:endParaRPr>
          </a:p>
          <a:p>
            <a:pPr indent="-571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</a:rPr>
              <a:t>next(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)   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通过内置函数</a:t>
            </a:r>
            <a:r>
              <a:rPr lang="en-US" altLang="zh-CN" dirty="0">
                <a:solidFill>
                  <a:srgbClr val="00B050"/>
                </a:solidFill>
              </a:rPr>
              <a:t>next</a:t>
            </a:r>
            <a:r>
              <a:rPr lang="zh-CN" altLang="en-US" dirty="0">
                <a:solidFill>
                  <a:srgbClr val="00B050"/>
                </a:solidFill>
              </a:rPr>
              <a:t>获得下一个项目：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en-US" altLang="zh-CN" dirty="0">
              <a:solidFill>
                <a:srgbClr val="00B050"/>
              </a:solidFill>
            </a:endParaRPr>
          </a:p>
          <a:p>
            <a:pPr indent="-571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</a:rPr>
              <a:t>for t in f:</a:t>
            </a:r>
            <a:endParaRPr lang="en-US" altLang="zh-CN" dirty="0">
              <a:solidFill>
                <a:srgbClr val="0000FF"/>
              </a:solidFill>
            </a:endParaRPr>
          </a:p>
          <a:p>
            <a:pPr indent="-57150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FF"/>
                </a:solidFill>
              </a:rPr>
              <a:t>	print(</a:t>
            </a:r>
            <a:r>
              <a:rPr lang="en-US" altLang="zh-CN" dirty="0" err="1">
                <a:solidFill>
                  <a:srgbClr val="0000FF"/>
                </a:solidFill>
              </a:rPr>
              <a:t>t,end</a:t>
            </a:r>
            <a:r>
              <a:rPr lang="en-US" altLang="zh-CN" dirty="0">
                <a:solidFill>
                  <a:srgbClr val="0000FF"/>
                </a:solidFill>
              </a:rPr>
              <a:t> = ' </a:t>
            </a:r>
            <a:r>
              <a:rPr lang="en-US" altLang="zh-CN" dirty="0" smtClean="0">
                <a:solidFill>
                  <a:srgbClr val="0000FF"/>
                </a:solidFill>
              </a:rPr>
              <a:t>')   </a:t>
            </a:r>
            <a:r>
              <a:rPr lang="en-US" altLang="zh-CN" dirty="0">
                <a:solidFill>
                  <a:srgbClr val="00B050"/>
                </a:solidFill>
              </a:rPr>
              <a:t># 6 9 12 15 18 21 24 27 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生成器表达式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1127324"/>
            <a:ext cx="88392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使用生成器表达式，可以简便快捷地返回一个生成器</a:t>
            </a:r>
            <a:endParaRPr lang="en-US" altLang="zh-CN" sz="24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en-US" altLang="zh-CN" dirty="0">
                <a:solidFill>
                  <a:srgbClr val="0000FF"/>
                </a:solidFill>
              </a:rPr>
              <a:t> &gt;&gt;&gt;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**2 for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in range(10))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&lt;generator object &lt;</a:t>
            </a:r>
            <a:r>
              <a:rPr lang="en-US" altLang="zh-CN" dirty="0" err="1">
                <a:solidFill>
                  <a:srgbClr val="00B050"/>
                </a:solidFill>
              </a:rPr>
              <a:t>genexpr</a:t>
            </a:r>
            <a:r>
              <a:rPr lang="en-US" altLang="zh-CN" dirty="0">
                <a:solidFill>
                  <a:srgbClr val="00B050"/>
                </a:solidFill>
              </a:rPr>
              <a:t>&gt; at 0x000000000353AEB8&gt;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spcAft>
                <a:spcPts val="1800"/>
              </a:spcAft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</a:rPr>
              <a:t>for j in 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**2 for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in range(10)):</a:t>
            </a:r>
            <a:endParaRPr lang="en-US" altLang="zh-CN" dirty="0">
              <a:solidFill>
                <a:srgbClr val="0000FF"/>
              </a:solidFill>
            </a:endParaRPr>
          </a:p>
          <a:p>
            <a:pPr marL="400050" lvl="1">
              <a:spcAft>
                <a:spcPts val="1800"/>
              </a:spcAft>
            </a:pPr>
            <a:r>
              <a:rPr lang="en-US" altLang="zh-CN" dirty="0">
                <a:solidFill>
                  <a:srgbClr val="0000FF"/>
                </a:solidFill>
              </a:rPr>
              <a:t>	print(</a:t>
            </a:r>
            <a:r>
              <a:rPr lang="en-US" altLang="zh-CN" dirty="0" err="1">
                <a:solidFill>
                  <a:srgbClr val="0000FF"/>
                </a:solidFill>
              </a:rPr>
              <a:t>j,end</a:t>
            </a:r>
            <a:r>
              <a:rPr lang="en-US" altLang="zh-CN" dirty="0">
                <a:solidFill>
                  <a:srgbClr val="0000FF"/>
                </a:solidFill>
              </a:rPr>
              <a:t> = ' ') 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#0 1 4 9 16 25 36 49 64 81 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spcAft>
                <a:spcPts val="1800"/>
              </a:spcAft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dirty="0">
                <a:solidFill>
                  <a:srgbClr val="0000FF"/>
                </a:solidFill>
              </a:rPr>
              <a:t>&gt;&gt;&gt; for j in 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 for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 in range(10) if i%2 == 0):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dirty="0">
                <a:solidFill>
                  <a:srgbClr val="0000FF"/>
                </a:solidFill>
              </a:rPr>
              <a:t>	print(j, end = </a:t>
            </a:r>
            <a:r>
              <a:rPr lang="en-US" altLang="zh-CN" dirty="0" smtClean="0">
                <a:solidFill>
                  <a:srgbClr val="0000FF"/>
                </a:solidFill>
              </a:rPr>
              <a:t>‘ </a:t>
            </a:r>
            <a:r>
              <a:rPr lang="en-US" altLang="zh-CN" dirty="0">
                <a:solidFill>
                  <a:srgbClr val="0000FF"/>
                </a:solidFill>
              </a:rPr>
              <a:t>’)  </a:t>
            </a:r>
            <a:r>
              <a:rPr lang="en-US" altLang="zh-CN" dirty="0">
                <a:solidFill>
                  <a:srgbClr val="00B050"/>
                </a:solidFill>
              </a:rPr>
              <a:t>#0 2 4 6 8 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）多线程的创建与启用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线程的创建与启用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27432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import </a:t>
            </a:r>
            <a:r>
              <a:rPr lang="en-US" altLang="zh-CN" dirty="0" err="1" smtClean="0">
                <a:solidFill>
                  <a:srgbClr val="FF0000"/>
                </a:solidFill>
              </a:rPr>
              <a:t>threading,time,random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timer(interval):</a:t>
            </a:r>
            <a:endParaRPr lang="en-US" altLang="zh-CN" dirty="0"/>
          </a:p>
          <a:p>
            <a:r>
              <a:rPr lang="en-US" altLang="zh-CN" dirty="0"/>
              <a:t>	for </a:t>
            </a:r>
            <a:r>
              <a:rPr lang="en-US" altLang="zh-CN" dirty="0" err="1"/>
              <a:t>i</a:t>
            </a:r>
            <a:r>
              <a:rPr lang="en-US" altLang="zh-CN" dirty="0"/>
              <a:t> in range(5):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time.sleep</a:t>
            </a:r>
            <a:r>
              <a:rPr lang="en-US" altLang="zh-CN" dirty="0"/>
              <a:t>(</a:t>
            </a:r>
            <a:r>
              <a:rPr lang="en-US" altLang="zh-CN" dirty="0" err="1"/>
              <a:t>random.choice</a:t>
            </a:r>
            <a:r>
              <a:rPr lang="en-US" altLang="zh-CN" dirty="0"/>
              <a:t>(range(interval)))  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 err="1"/>
              <a:t>thread_id</a:t>
            </a:r>
            <a:r>
              <a:rPr lang="en-US" altLang="zh-CN" dirty="0"/>
              <a:t> = </a:t>
            </a:r>
            <a:r>
              <a:rPr lang="en-US" altLang="zh-CN" dirty="0" err="1"/>
              <a:t>threading.get_ident</a:t>
            </a:r>
            <a:r>
              <a:rPr lang="en-US" altLang="zh-CN" dirty="0"/>
              <a:t>()           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print</a:t>
            </a:r>
            <a:r>
              <a:rPr lang="en-US" altLang="zh-CN" dirty="0"/>
              <a:t>('</a:t>
            </a:r>
            <a:r>
              <a:rPr lang="en-US" altLang="zh-CN" dirty="0" err="1"/>
              <a:t>Thred</a:t>
            </a:r>
            <a:r>
              <a:rPr lang="en-US" altLang="zh-CN" dirty="0"/>
              <a:t>:{0},time:{1}'.</a:t>
            </a:r>
            <a:r>
              <a:rPr lang="en-US" altLang="zh-CN" dirty="0" smtClean="0"/>
              <a:t>format(</a:t>
            </a:r>
            <a:r>
              <a:rPr lang="en-US" altLang="zh-CN" dirty="0" err="1" smtClean="0"/>
              <a:t>thread_id,time.ctime</a:t>
            </a:r>
            <a:r>
              <a:rPr lang="en-US" altLang="zh-CN" dirty="0" smtClean="0"/>
              <a:t>()))</a:t>
            </a:r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test():</a:t>
            </a:r>
            <a:endParaRPr lang="en-US" altLang="zh-CN" dirty="0"/>
          </a:p>
          <a:p>
            <a:r>
              <a:rPr lang="en-US" altLang="zh-CN" dirty="0"/>
              <a:t>	t1 = </a:t>
            </a:r>
            <a:r>
              <a:rPr lang="en-US" altLang="zh-CN" dirty="0" err="1"/>
              <a:t>threading.Thread</a:t>
            </a:r>
            <a:r>
              <a:rPr lang="en-US" altLang="zh-CN" dirty="0"/>
              <a:t>(target=</a:t>
            </a:r>
            <a:r>
              <a:rPr lang="en-US" altLang="zh-CN" dirty="0" err="1"/>
              <a:t>timer,args</a:t>
            </a:r>
            <a:r>
              <a:rPr lang="en-US" altLang="zh-CN" dirty="0"/>
              <a:t>=(5,))  #</a:t>
            </a:r>
            <a:r>
              <a:rPr lang="zh-CN" altLang="en-US" dirty="0"/>
              <a:t>创建线程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t2 = </a:t>
            </a:r>
            <a:r>
              <a:rPr lang="en-US" altLang="zh-CN" dirty="0" err="1"/>
              <a:t>threading.Thread</a:t>
            </a:r>
            <a:r>
              <a:rPr lang="en-US" altLang="zh-CN" dirty="0"/>
              <a:t>(target=</a:t>
            </a:r>
            <a:r>
              <a:rPr lang="en-US" altLang="zh-CN" dirty="0" err="1"/>
              <a:t>timer,args</a:t>
            </a:r>
            <a:r>
              <a:rPr lang="en-US" altLang="zh-CN" dirty="0"/>
              <a:t>=(5,))  #</a:t>
            </a:r>
            <a:r>
              <a:rPr lang="zh-CN" altLang="en-US" dirty="0"/>
              <a:t>创建线程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t1.start()   #</a:t>
            </a:r>
            <a:r>
              <a:rPr lang="zh-CN" altLang="en-US" dirty="0"/>
              <a:t>启动线程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t2.start()   #</a:t>
            </a:r>
            <a:r>
              <a:rPr lang="zh-CN" altLang="en-US" dirty="0"/>
              <a:t>启动线程</a:t>
            </a:r>
            <a:endParaRPr lang="zh-CN" altLang="en-US" dirty="0"/>
          </a:p>
          <a:p>
            <a:r>
              <a:rPr lang="en-US" altLang="zh-CN" dirty="0" smtClean="0"/>
              <a:t>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69913" y="6381690"/>
            <a:ext cx="2245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multi_thread.py</a:t>
            </a:r>
            <a:endParaRPr lang="zh-CN" altLang="en-US" dirty="0"/>
          </a:p>
        </p:txBody>
      </p:sp>
      <p:pic>
        <p:nvPicPr>
          <p:cNvPr id="5" name="Picture 1" descr="C:\Users\xiaofeng\Documents\Tencent Files\380492765\Image\C2C\H9P`SQ))PARASPCVS{01(Q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49" y="999709"/>
            <a:ext cx="6528151" cy="16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6200" y="226689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示例：直接调用函数</a:t>
            </a:r>
            <a:endParaRPr lang="zh-CN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）基于</a:t>
            </a:r>
            <a:r>
              <a:rPr lang="en-US" altLang="zh-CN" dirty="0" smtClean="0">
                <a:ea typeface="宋体" panose="02010600030101010101" pitchFamily="2" charset="-122"/>
              </a:rPr>
              <a:t>socket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ea typeface="宋体" panose="02010600030101010101" pitchFamily="2" charset="-122"/>
              </a:rPr>
              <a:t>网络编程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52144" y="6305490"/>
            <a:ext cx="24128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ocket</a:t>
            </a:r>
            <a:r>
              <a:rPr lang="zh-CN" altLang="en-US" b="1" dirty="0" smtClean="0"/>
              <a:t>通信流程图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61055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593840" y="777419"/>
            <a:ext cx="22098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1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服务器与客户端通信的过程类似于日常生活中拨打电话的过程；</a:t>
            </a:r>
            <a:endParaRPr lang="en-US" altLang="zh-CN" sz="21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1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需要有手机，电话卡，开机，拨号，建立连接，发送消息一直到通话结束；</a:t>
            </a:r>
            <a:endParaRPr lang="en-US" altLang="zh-CN" sz="21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1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中间也有其他人打进电话的情况出现。</a:t>
            </a:r>
            <a:endParaRPr lang="zh-CN" altLang="en-US" sz="21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模块网络编程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920" y="1237595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import socket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serversocket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= </a:t>
            </a:r>
            <a:r>
              <a:rPr lang="en-US" altLang="zh-CN" sz="2400" dirty="0" err="1">
                <a:solidFill>
                  <a:srgbClr val="FF0000"/>
                </a:solidFill>
              </a:rPr>
              <a:t>socket.socket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socket.AF_INET,socket.SOCK_STREAM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 err="1"/>
              <a:t>serversocket.</a:t>
            </a:r>
            <a:r>
              <a:rPr lang="en-US" altLang="zh-CN" sz="2400" dirty="0" err="1">
                <a:solidFill>
                  <a:srgbClr val="FF0000"/>
                </a:solidFill>
              </a:rPr>
              <a:t>bind</a:t>
            </a:r>
            <a:r>
              <a:rPr lang="en-US" altLang="zh-CN" sz="2400" dirty="0"/>
              <a:t>(('172.22.161.23',8000))</a:t>
            </a:r>
            <a:endParaRPr lang="en-US" altLang="zh-CN" sz="2400" dirty="0"/>
          </a:p>
          <a:p>
            <a:r>
              <a:rPr lang="en-US" altLang="zh-CN" sz="2400" dirty="0" err="1"/>
              <a:t>serversocket.</a:t>
            </a:r>
            <a:r>
              <a:rPr lang="en-US" altLang="zh-CN" sz="2400" dirty="0" err="1">
                <a:solidFill>
                  <a:srgbClr val="FF0000"/>
                </a:solidFill>
              </a:rPr>
              <a:t>listen</a:t>
            </a:r>
            <a:r>
              <a:rPr lang="en-US" altLang="zh-CN" sz="2400" dirty="0"/>
              <a:t>(1)</a:t>
            </a:r>
            <a:endParaRPr lang="en-US" altLang="zh-CN" sz="2400" dirty="0"/>
          </a:p>
          <a:p>
            <a:r>
              <a:rPr lang="en-US" altLang="zh-CN" sz="2400" dirty="0" err="1"/>
              <a:t>clientsocket,clientaddress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serversocket.</a:t>
            </a:r>
            <a:r>
              <a:rPr lang="en-US" altLang="zh-CN" sz="2400" dirty="0" err="1">
                <a:solidFill>
                  <a:srgbClr val="FF0000"/>
                </a:solidFill>
              </a:rPr>
              <a:t>accept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/>
              <a:t>print('Connection from',</a:t>
            </a:r>
            <a:r>
              <a:rPr lang="en-US" altLang="zh-CN" sz="2400" dirty="0" err="1"/>
              <a:t>clientaddress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/>
              <a:t>while 1:</a:t>
            </a:r>
            <a:endParaRPr lang="en-US" altLang="zh-CN" sz="2400" dirty="0"/>
          </a:p>
          <a:p>
            <a:r>
              <a:rPr lang="en-US" altLang="zh-CN" sz="2400" dirty="0"/>
              <a:t>    data = </a:t>
            </a:r>
            <a:r>
              <a:rPr lang="en-US" altLang="zh-CN" sz="2400" dirty="0" err="1"/>
              <a:t>clientsocket.recv</a:t>
            </a:r>
            <a:r>
              <a:rPr lang="en-US" altLang="zh-CN" sz="2400" dirty="0"/>
              <a:t>(1024)</a:t>
            </a:r>
            <a:endParaRPr lang="en-US" altLang="zh-CN" sz="2400" dirty="0"/>
          </a:p>
          <a:p>
            <a:r>
              <a:rPr lang="en-US" altLang="zh-CN" sz="2400" dirty="0"/>
              <a:t>    if not </a:t>
            </a:r>
            <a:r>
              <a:rPr lang="en-US" altLang="zh-CN" sz="2400" dirty="0" err="1"/>
              <a:t>data:break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print('</a:t>
            </a:r>
            <a:r>
              <a:rPr lang="en-US" altLang="zh-CN" sz="2400" dirty="0" err="1"/>
              <a:t>Recieved</a:t>
            </a:r>
            <a:r>
              <a:rPr lang="en-US" altLang="zh-CN" sz="2400" dirty="0"/>
              <a:t> from client:',</a:t>
            </a:r>
            <a:r>
              <a:rPr lang="en-US" altLang="zh-CN" sz="2400" dirty="0" err="1"/>
              <a:t>repr</a:t>
            </a:r>
            <a:r>
              <a:rPr lang="en-US" altLang="zh-CN" sz="2400" dirty="0"/>
              <a:t>(data))</a:t>
            </a:r>
            <a:endParaRPr lang="en-US" altLang="zh-CN" sz="2400" dirty="0"/>
          </a:p>
          <a:p>
            <a:r>
              <a:rPr lang="en-US" altLang="zh-CN" sz="2400" dirty="0"/>
              <a:t>    print('Echo :',</a:t>
            </a:r>
            <a:r>
              <a:rPr lang="en-US" altLang="zh-CN" sz="2400" dirty="0" err="1"/>
              <a:t>repr</a:t>
            </a:r>
            <a:r>
              <a:rPr lang="en-US" altLang="zh-CN" sz="2400" dirty="0"/>
              <a:t>(data))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clientsocket.send</a:t>
            </a:r>
            <a:r>
              <a:rPr lang="en-US" altLang="zh-CN" sz="2400" dirty="0"/>
              <a:t>(data)</a:t>
            </a:r>
            <a:endParaRPr lang="en-US" altLang="zh-CN" sz="2400" dirty="0"/>
          </a:p>
          <a:p>
            <a:r>
              <a:rPr lang="en-US" altLang="zh-CN" sz="2400" dirty="0" err="1"/>
              <a:t>clientsocket.close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r>
              <a:rPr lang="en-US" altLang="zh-CN" sz="2400" dirty="0" err="1"/>
              <a:t>serversocket.close</a:t>
            </a:r>
            <a:r>
              <a:rPr lang="en-US" altLang="zh-CN" sz="2400" dirty="0"/>
              <a:t>()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6477000" y="6305490"/>
            <a:ext cx="23196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socket_talker.py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模块网络编程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" y="1295400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import socket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err="1"/>
              <a:t>clientsocket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socket.socket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socket.AF_INET,socket.SOCK_STREAM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 err="1"/>
              <a:t>clientsocket.connect</a:t>
            </a:r>
            <a:r>
              <a:rPr lang="en-US" altLang="zh-CN" sz="2400" dirty="0"/>
              <a:t>(('172.22.161.23',8000))</a:t>
            </a:r>
            <a:endParaRPr lang="en-US" altLang="zh-CN" sz="2400" dirty="0"/>
          </a:p>
          <a:p>
            <a:r>
              <a:rPr lang="en-US" altLang="zh-CN" sz="2400" dirty="0"/>
              <a:t>while 1:</a:t>
            </a:r>
            <a:endParaRPr lang="en-US" altLang="zh-CN" sz="2400" dirty="0"/>
          </a:p>
          <a:p>
            <a:r>
              <a:rPr lang="en-US" altLang="zh-CN" sz="2400" dirty="0"/>
              <a:t>    data = input('&gt;')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clientsocket.</a:t>
            </a:r>
            <a:r>
              <a:rPr lang="en-US" altLang="zh-CN" sz="2400" dirty="0" err="1">
                <a:solidFill>
                  <a:srgbClr val="FF0000"/>
                </a:solidFill>
              </a:rPr>
              <a:t>send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data.encode</a:t>
            </a:r>
            <a:r>
              <a:rPr lang="en-US" altLang="zh-CN" sz="2400" dirty="0"/>
              <a:t>())</a:t>
            </a:r>
            <a:endParaRPr lang="en-US" altLang="zh-CN" sz="2400" dirty="0"/>
          </a:p>
          <a:p>
            <a:r>
              <a:rPr lang="en-US" altLang="zh-CN" sz="2400" dirty="0"/>
              <a:t>    if not </a:t>
            </a:r>
            <a:r>
              <a:rPr lang="en-US" altLang="zh-CN" sz="2400" dirty="0" err="1"/>
              <a:t>data:break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newdata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clientsocket.recv</a:t>
            </a:r>
            <a:r>
              <a:rPr lang="en-US" altLang="zh-CN" sz="2400" dirty="0"/>
              <a:t>(1024)</a:t>
            </a:r>
            <a:endParaRPr lang="en-US" altLang="zh-CN" sz="2400" dirty="0"/>
          </a:p>
          <a:p>
            <a:r>
              <a:rPr lang="en-US" altLang="zh-CN" sz="2400" dirty="0"/>
              <a:t>    print('</a:t>
            </a:r>
            <a:r>
              <a:rPr lang="en-US" altLang="zh-CN" sz="2400" dirty="0" err="1"/>
              <a:t>Recieve</a:t>
            </a:r>
            <a:r>
              <a:rPr lang="en-US" altLang="zh-CN" sz="2400" dirty="0"/>
              <a:t> from </a:t>
            </a:r>
            <a:r>
              <a:rPr lang="en-US" altLang="zh-CN" sz="2400" dirty="0" err="1"/>
              <a:t>servr</a:t>
            </a:r>
            <a:r>
              <a:rPr lang="en-US" altLang="zh-CN" sz="2400" dirty="0"/>
              <a:t>"',</a:t>
            </a:r>
            <a:r>
              <a:rPr lang="en-US" altLang="zh-CN" sz="2400" dirty="0" err="1"/>
              <a:t>repr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newdata</a:t>
            </a:r>
            <a:r>
              <a:rPr lang="en-US" altLang="zh-CN" sz="2400" dirty="0"/>
              <a:t>))</a:t>
            </a:r>
            <a:endParaRPr lang="en-US" altLang="zh-CN" sz="2400" dirty="0"/>
          </a:p>
          <a:p>
            <a:r>
              <a:rPr lang="en-US" altLang="zh-CN" sz="2400" dirty="0" err="1"/>
              <a:t>clientsocket.close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29400" y="5314890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socket_server.py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600" y="5921514"/>
            <a:ext cx="8549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两个程序通过“网络”交互数据就使用</a:t>
            </a:r>
            <a:r>
              <a:rPr lang="en-US" altLang="zh-CN" b="1" dirty="0"/>
              <a:t>socket</a:t>
            </a:r>
            <a:r>
              <a:rPr lang="zh-CN" altLang="en-US" b="1" dirty="0" smtClean="0"/>
              <a:t>，它</a:t>
            </a:r>
            <a:r>
              <a:rPr lang="zh-CN" altLang="en-US" b="1" dirty="0"/>
              <a:t>只负责两件事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建立</a:t>
            </a:r>
            <a:r>
              <a:rPr lang="zh-CN" altLang="en-US" b="1" dirty="0">
                <a:solidFill>
                  <a:srgbClr val="FF0000"/>
                </a:solidFill>
              </a:rPr>
              <a:t>连接，传递</a:t>
            </a:r>
            <a:r>
              <a:rPr lang="zh-CN" altLang="en-US" b="1" dirty="0" smtClean="0">
                <a:solidFill>
                  <a:srgbClr val="FF0000"/>
                </a:solidFill>
              </a:rPr>
              <a:t>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A50021"/>
          </a:solidFill>
        </p:spPr>
        <p:txBody>
          <a:bodyPr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The End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227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45089F-65E1-413F-8807-596599D4B5FD}" type="slidenum">
              <a:rPr lang="en-US" altLang="zh-CN" sz="1200" smtClean="0">
                <a:solidFill>
                  <a:schemeClr val="bg1"/>
                </a:solidFill>
              </a:rPr>
            </a:fld>
            <a:endParaRPr lang="en-US" altLang="zh-CN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52400" y="152400"/>
            <a:ext cx="8853488" cy="838200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讲   目录</a:t>
            </a:r>
            <a:endParaRPr lang="zh-CN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1346523"/>
            <a:ext cx="6956424" cy="314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336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880" indent="-233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0845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41780" indent="-1701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33400" indent="-533400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一、迭代器和生成器</a:t>
            </a:r>
            <a:endParaRPr lang="en-US" altLang="zh-CN" sz="2800" b="1" kern="0" dirty="0" smtClean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二、多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线程的创建与启用</a:t>
            </a:r>
            <a:endParaRPr lang="en-US" altLang="zh-CN" sz="2800" b="1" kern="0" dirty="0" smtClean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marL="533400" indent="-533400"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三、基于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socket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模块</a:t>
            </a:r>
            <a:r>
              <a:rPr lang="zh-CN" altLang="en-US" sz="2800" b="1" kern="0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的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网络编程</a:t>
            </a:r>
            <a:endParaRPr lang="en-US" altLang="zh-CN" sz="2800" b="1" kern="0" dirty="0" smtClean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讲（</a:t>
            </a:r>
            <a:r>
              <a:rPr lang="en-US" altLang="zh-CN" dirty="0" smtClean="0"/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迭代</a:t>
            </a:r>
            <a:r>
              <a:rPr lang="zh-CN" altLang="en-US" dirty="0" smtClean="0">
                <a:ea typeface="宋体" panose="02010600030101010101" pitchFamily="2" charset="-122"/>
              </a:rPr>
              <a:t>器和生成器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" y="1066800"/>
            <a:ext cx="8117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示例：简单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zh-CN" altLang="en-US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斐波那契数列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 </a:t>
            </a:r>
            <a:r>
              <a:rPr lang="en-US" altLang="zh-CN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个数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000" y="1752600"/>
            <a:ext cx="32004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b="1" dirty="0" smtClean="0">
                <a:solidFill>
                  <a:srgbClr val="C00000"/>
                </a:solidFill>
              </a:rPr>
              <a:t> def f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</a:t>
            </a:r>
            <a:r>
              <a:rPr lang="zh-CN" altLang="en-US" b="1" dirty="0" smtClean="0">
                <a:solidFill>
                  <a:srgbClr val="C00000"/>
                </a:solidFill>
              </a:rPr>
              <a:t>b</a:t>
            </a:r>
            <a:r>
              <a:rPr lang="zh-CN" altLang="en-US" b="1" dirty="0">
                <a:solidFill>
                  <a:srgbClr val="C00000"/>
                </a:solidFill>
              </a:rPr>
              <a:t>(max): 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spcAft>
                <a:spcPts val="18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    n, a, b = 0, 0, 1 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spcAft>
                <a:spcPts val="18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    while n &lt; max: 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spcAft>
                <a:spcPts val="18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        </a:t>
            </a:r>
            <a:r>
              <a:rPr lang="zh-CN" altLang="en-US" b="1" dirty="0" smtClean="0">
                <a:solidFill>
                  <a:srgbClr val="C00000"/>
                </a:solidFill>
              </a:rPr>
              <a:t>print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</a:rPr>
              <a:t>b</a:t>
            </a:r>
            <a:r>
              <a:rPr lang="en-US" altLang="zh-CN" b="1" dirty="0" smtClean="0">
                <a:solidFill>
                  <a:srgbClr val="C00000"/>
                </a:solidFill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spcAft>
                <a:spcPts val="18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        a</a:t>
            </a:r>
            <a:r>
              <a:rPr lang="en-US" altLang="zh-CN" b="1" dirty="0">
                <a:solidFill>
                  <a:srgbClr val="C00000"/>
                </a:solidFill>
              </a:rPr>
              <a:t>,</a:t>
            </a:r>
            <a:r>
              <a:rPr lang="zh-CN" altLang="en-US" b="1" dirty="0">
                <a:solidFill>
                  <a:srgbClr val="C00000"/>
                </a:solidFill>
              </a:rPr>
              <a:t>b = b</a:t>
            </a:r>
            <a:r>
              <a:rPr lang="en-US" altLang="zh-CN" b="1" dirty="0">
                <a:solidFill>
                  <a:srgbClr val="C00000"/>
                </a:solidFill>
              </a:rPr>
              <a:t>,</a:t>
            </a:r>
            <a:r>
              <a:rPr lang="zh-CN" altLang="en-US" b="1" dirty="0">
                <a:solidFill>
                  <a:srgbClr val="C00000"/>
                </a:solidFill>
              </a:rPr>
              <a:t>a + b 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spcAft>
                <a:spcPts val="18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        n = n + </a:t>
            </a:r>
            <a:r>
              <a:rPr lang="zh-CN" altLang="en-US" b="1" dirty="0" smtClean="0">
                <a:solidFill>
                  <a:srgbClr val="C00000"/>
                </a:solidFill>
              </a:rPr>
              <a:t>1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b="1" dirty="0" smtClean="0">
                <a:solidFill>
                  <a:srgbClr val="C00000"/>
                </a:solidFill>
              </a:rPr>
              <a:t>fib(5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03648" y="1151328"/>
            <a:ext cx="9910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fab.py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76800" y="2590800"/>
            <a:ext cx="3962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B050"/>
                </a:solidFill>
              </a:rPr>
              <a:t>直接在函数</a:t>
            </a:r>
            <a:r>
              <a:rPr lang="en-US" altLang="zh-CN" sz="2400" dirty="0">
                <a:solidFill>
                  <a:srgbClr val="00B050"/>
                </a:solidFill>
              </a:rPr>
              <a:t>fib()</a:t>
            </a:r>
            <a:r>
              <a:rPr lang="zh-CN" altLang="en-US" sz="2400" dirty="0">
                <a:solidFill>
                  <a:srgbClr val="00B050"/>
                </a:solidFill>
              </a:rPr>
              <a:t>中打印会导致函数的可复用性</a:t>
            </a:r>
            <a:r>
              <a:rPr lang="zh-CN" altLang="en-US" sz="2400" dirty="0" smtClean="0">
                <a:solidFill>
                  <a:srgbClr val="00B050"/>
                </a:solidFill>
              </a:rPr>
              <a:t>差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400" dirty="0">
                <a:solidFill>
                  <a:srgbClr val="00B050"/>
                </a:solidFill>
              </a:rPr>
              <a:t>函数返回</a:t>
            </a:r>
            <a:r>
              <a:rPr lang="en-US" altLang="zh-CN" sz="2400" dirty="0">
                <a:solidFill>
                  <a:srgbClr val="00B050"/>
                </a:solidFill>
              </a:rPr>
              <a:t>None,</a:t>
            </a:r>
            <a:r>
              <a:rPr lang="zh-CN" altLang="en-US" sz="2400" dirty="0">
                <a:solidFill>
                  <a:srgbClr val="00B050"/>
                </a:solidFill>
              </a:rPr>
              <a:t>其他函数无法获得</a:t>
            </a:r>
            <a:r>
              <a:rPr lang="en-US" altLang="zh-CN" sz="2400" dirty="0">
                <a:solidFill>
                  <a:srgbClr val="00B050"/>
                </a:solidFill>
              </a:rPr>
              <a:t>fib()</a:t>
            </a:r>
            <a:r>
              <a:rPr lang="zh-CN" altLang="en-US" sz="2400" dirty="0">
                <a:solidFill>
                  <a:srgbClr val="00B050"/>
                </a:solidFill>
              </a:rPr>
              <a:t>函数返回的</a:t>
            </a:r>
            <a:r>
              <a:rPr lang="zh-CN" altLang="en-US" sz="2400" dirty="0" smtClean="0">
                <a:solidFill>
                  <a:srgbClr val="00B050"/>
                </a:solidFill>
              </a:rPr>
              <a:t>数列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" y="1066800"/>
            <a:ext cx="8117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示例：简单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  <a:r>
              <a:rPr lang="zh-CN" altLang="en-US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斐波那契数列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 </a:t>
            </a:r>
            <a:r>
              <a:rPr lang="en-US" altLang="zh-CN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个数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16707" y="1754074"/>
            <a:ext cx="3276600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rgbClr val="C00000"/>
                </a:solidFill>
              </a:rPr>
              <a:t>def</a:t>
            </a:r>
            <a:r>
              <a:rPr lang="en-US" altLang="zh-CN" b="1" dirty="0">
                <a:solidFill>
                  <a:srgbClr val="C00000"/>
                </a:solidFill>
              </a:rPr>
              <a:t> fab(max):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n, a, b = 0, 0, 1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L = []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while n &lt; max: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    </a:t>
            </a:r>
            <a:r>
              <a:rPr lang="en-US" altLang="zh-CN" b="1" dirty="0" err="1">
                <a:solidFill>
                  <a:srgbClr val="C00000"/>
                </a:solidFill>
              </a:rPr>
              <a:t>L.append</a:t>
            </a:r>
            <a:r>
              <a:rPr lang="en-US" altLang="zh-CN" b="1" dirty="0">
                <a:solidFill>
                  <a:srgbClr val="C00000"/>
                </a:solidFill>
              </a:rPr>
              <a:t>(b)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    </a:t>
            </a:r>
            <a:r>
              <a:rPr lang="en-US" altLang="zh-CN" b="1" dirty="0" err="1">
                <a:solidFill>
                  <a:srgbClr val="C00000"/>
                </a:solidFill>
              </a:rPr>
              <a:t>a,b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</a:rPr>
              <a:t>b,a</a:t>
            </a:r>
            <a:r>
              <a:rPr lang="en-US" altLang="zh-CN" b="1" dirty="0">
                <a:solidFill>
                  <a:srgbClr val="C00000"/>
                </a:solidFill>
              </a:rPr>
              <a:t> + b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    n = n + 1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    return </a:t>
            </a:r>
            <a:r>
              <a:rPr lang="en-US" altLang="zh-CN" b="1" dirty="0" smtClean="0">
                <a:solidFill>
                  <a:srgbClr val="C00000"/>
                </a:solidFill>
              </a:rPr>
              <a:t>L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rgbClr val="C00000"/>
                </a:solidFill>
              </a:rPr>
              <a:t>Lst</a:t>
            </a:r>
            <a:r>
              <a:rPr lang="en-US" altLang="zh-CN" b="1" dirty="0">
                <a:solidFill>
                  <a:srgbClr val="C00000"/>
                </a:solidFill>
              </a:rPr>
              <a:t> = fab(5)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altLang="zh-CN" b="1" dirty="0" smtClean="0">
                <a:solidFill>
                  <a:srgbClr val="C00000"/>
                </a:solidFill>
              </a:rPr>
              <a:t>print(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Lst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2590800"/>
            <a:ext cx="396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B050"/>
                </a:solidFill>
              </a:rPr>
              <a:t>满足了可复用性的需求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B050"/>
                </a:solidFill>
              </a:rPr>
              <a:t>但占用了内存空间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B050"/>
                </a:solidFill>
              </a:rPr>
              <a:t>最好不要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0400" y="1123890"/>
            <a:ext cx="1532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fab_list.py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1204585"/>
            <a:ext cx="849884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迭代</a:t>
            </a:r>
            <a:r>
              <a:rPr lang="zh-CN" altLang="en-US" sz="2800" dirty="0"/>
              <a:t>的意思是将一些事重复做若干次，和循环</a:t>
            </a:r>
            <a:r>
              <a:rPr lang="zh-CN" altLang="en-US" sz="2800" dirty="0" smtClean="0"/>
              <a:t>类似</a:t>
            </a:r>
            <a:endParaRPr lang="en-US" altLang="zh-CN" sz="28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我们</a:t>
            </a:r>
            <a:r>
              <a:rPr lang="zh-CN" altLang="en-US" sz="2800" dirty="0"/>
              <a:t>曾经对序列、字典和文件等对象使用</a:t>
            </a:r>
            <a:r>
              <a:rPr lang="en-US" altLang="zh-CN" sz="2800" dirty="0"/>
              <a:t>for</a:t>
            </a:r>
            <a:r>
              <a:rPr lang="zh-CN" altLang="en-US" sz="2800" dirty="0"/>
              <a:t>循环进行迭代，其实对其他对象也是可以的，只要该对象实现了</a:t>
            </a:r>
            <a:r>
              <a:rPr lang="en-US" altLang="zh-CN" sz="2800" dirty="0"/>
              <a:t>__</a:t>
            </a:r>
            <a:r>
              <a:rPr lang="en-US" altLang="zh-CN" sz="2800" dirty="0" err="1"/>
              <a:t>iter</a:t>
            </a:r>
            <a:r>
              <a:rPr lang="en-US" altLang="zh-CN" sz="2800" dirty="0"/>
              <a:t>__</a:t>
            </a:r>
            <a:r>
              <a:rPr lang="zh-CN" altLang="en-US" sz="2800" dirty="0"/>
              <a:t>方法，该方法是迭代器规则的</a:t>
            </a:r>
            <a:r>
              <a:rPr lang="zh-CN" altLang="en-US" sz="2800" dirty="0" smtClean="0"/>
              <a:t>基础</a:t>
            </a:r>
            <a:endParaRPr lang="en-US" altLang="zh-CN" sz="2800"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__</a:t>
            </a:r>
            <a:r>
              <a:rPr lang="en-US" altLang="zh-CN" sz="2800" dirty="0" err="1" smtClean="0"/>
              <a:t>iter</a:t>
            </a:r>
            <a:r>
              <a:rPr lang="en-US" altLang="zh-CN" sz="2800" dirty="0" smtClean="0"/>
              <a:t>__</a:t>
            </a:r>
            <a:r>
              <a:rPr lang="zh-CN" altLang="en-US" sz="2800" dirty="0" smtClean="0"/>
              <a:t>方法会返回一个迭代器（</a:t>
            </a:r>
            <a:r>
              <a:rPr lang="en-US" altLang="zh-CN" sz="2800" dirty="0" smtClean="0"/>
              <a:t>iterator</a:t>
            </a:r>
            <a:r>
              <a:rPr lang="zh-CN" altLang="en-US" sz="2800" dirty="0" smtClean="0"/>
              <a:t>），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所谓迭代器就是具有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__next__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方法的对象</a:t>
            </a:r>
            <a:r>
              <a:rPr lang="zh-CN" altLang="en-US" sz="2800" dirty="0" smtClean="0"/>
              <a:t>，调用该方法时返回对象实例中的下一个值</a:t>
            </a:r>
            <a:endParaRPr lang="en-US" altLang="zh-CN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1204585"/>
            <a:ext cx="849884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C00000"/>
                </a:solidFill>
              </a:rPr>
              <a:t>那么，为什么不用列表来一次性获取所有的值呢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？</a:t>
            </a:r>
            <a:endParaRPr lang="en-US" altLang="zh-CN" sz="2800" dirty="0" smtClean="0"/>
          </a:p>
          <a:p>
            <a:pPr marL="914400" lvl="1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如果</a:t>
            </a:r>
            <a:r>
              <a:rPr lang="zh-CN" altLang="en-US" sz="2600" dirty="0"/>
              <a:t>有很多值，那么列表就会占用太多内存，而使用</a:t>
            </a:r>
            <a:r>
              <a:rPr lang="en-US" altLang="zh-CN" sz="2600" dirty="0"/>
              <a:t>__</a:t>
            </a:r>
            <a:r>
              <a:rPr lang="en-US" altLang="zh-CN" sz="2600" dirty="0" err="1"/>
              <a:t>iter</a:t>
            </a:r>
            <a:r>
              <a:rPr lang="en-US" altLang="zh-CN" sz="2600" dirty="0"/>
              <a:t>__</a:t>
            </a:r>
            <a:r>
              <a:rPr lang="zh-CN" altLang="en-US" sz="2600" dirty="0"/>
              <a:t>方法的好处是一个接一个地计算</a:t>
            </a:r>
            <a:r>
              <a:rPr lang="zh-CN" altLang="en-US" sz="2600" dirty="0" smtClean="0"/>
              <a:t>值</a:t>
            </a:r>
            <a:endParaRPr lang="en-US" altLang="zh-CN" sz="2600" dirty="0" smtClean="0"/>
          </a:p>
          <a:p>
            <a:pPr marL="914400" lvl="1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zh-CN" altLang="en-US" sz="2600" dirty="0" smtClean="0"/>
              <a:t>使用</a:t>
            </a:r>
            <a:r>
              <a:rPr lang="zh-CN" altLang="en-US" sz="2600" dirty="0"/>
              <a:t>迭代器更通用、更简单、更优雅</a:t>
            </a:r>
            <a:r>
              <a:rPr lang="zh-CN" altLang="en-US" sz="2600" dirty="0" smtClean="0"/>
              <a:t>！</a:t>
            </a:r>
            <a:endParaRPr lang="en-US" altLang="zh-CN" sz="26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注：一</a:t>
            </a:r>
            <a:r>
              <a:rPr lang="zh-CN" altLang="en-US" sz="2800" b="1" dirty="0">
                <a:solidFill>
                  <a:srgbClr val="C00000"/>
                </a:solidFill>
              </a:rPr>
              <a:t>个实现了</a:t>
            </a:r>
            <a:r>
              <a:rPr lang="en-US" altLang="zh-CN" sz="2800" b="1" dirty="0">
                <a:solidFill>
                  <a:srgbClr val="C00000"/>
                </a:solidFill>
              </a:rPr>
              <a:t>__</a:t>
            </a:r>
            <a:r>
              <a:rPr lang="en-US" altLang="zh-CN" sz="2800" b="1" dirty="0" err="1">
                <a:solidFill>
                  <a:srgbClr val="C00000"/>
                </a:solidFill>
              </a:rPr>
              <a:t>iter</a:t>
            </a:r>
            <a:r>
              <a:rPr lang="en-US" altLang="zh-CN" sz="2800" b="1" dirty="0">
                <a:solidFill>
                  <a:srgbClr val="C00000"/>
                </a:solidFill>
              </a:rPr>
              <a:t>__</a:t>
            </a:r>
            <a:r>
              <a:rPr lang="zh-CN" altLang="en-US" sz="2800" b="1" dirty="0">
                <a:solidFill>
                  <a:srgbClr val="C00000"/>
                </a:solidFill>
              </a:rPr>
              <a:t>方法的对象是可迭代的，一个实现了</a:t>
            </a:r>
            <a:r>
              <a:rPr lang="en-US" altLang="zh-CN" sz="2800" b="1" dirty="0">
                <a:solidFill>
                  <a:srgbClr val="C00000"/>
                </a:solidFill>
              </a:rPr>
              <a:t>__next__</a:t>
            </a:r>
            <a:r>
              <a:rPr lang="zh-CN" altLang="en-US" sz="2800" b="1" dirty="0">
                <a:solidFill>
                  <a:srgbClr val="C00000"/>
                </a:solidFill>
              </a:rPr>
              <a:t>方法的对象是迭代器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！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定义迭代器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1204585"/>
            <a:ext cx="849884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声明一个类，定义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__</a:t>
            </a:r>
            <a:r>
              <a:rPr lang="en-US" altLang="zh-CN" sz="24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iter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__()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和</a:t>
            </a:r>
            <a:r>
              <a:rPr lang="en-US" altLang="zh-CN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__next__()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zh-CN" altLang="en-US" sz="24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。创建该类的对象，即是可迭代对象，也是迭代器。</a:t>
            </a:r>
            <a:endParaRPr lang="en-US" altLang="zh-CN" sz="2400" dirty="0" smtClean="0"/>
          </a:p>
          <a:p>
            <a:pPr>
              <a:spcAft>
                <a:spcPts val="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  class Fibs: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</a:rPr>
              <a:t>def</a:t>
            </a:r>
            <a:r>
              <a:rPr lang="en-US" altLang="zh-CN" dirty="0" smtClean="0">
                <a:solidFill>
                  <a:srgbClr val="0000FF"/>
                </a:solidFill>
              </a:rPr>
              <a:t> __</a:t>
            </a:r>
            <a:r>
              <a:rPr lang="en-US" altLang="zh-CN" dirty="0" err="1" smtClean="0">
                <a:solidFill>
                  <a:srgbClr val="0000FF"/>
                </a:solidFill>
              </a:rPr>
              <a:t>init</a:t>
            </a:r>
            <a:r>
              <a:rPr lang="en-US" altLang="zh-CN" dirty="0" smtClean="0">
                <a:solidFill>
                  <a:srgbClr val="0000FF"/>
                </a:solidFill>
              </a:rPr>
              <a:t>__(self):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self.a</a:t>
            </a:r>
            <a:r>
              <a:rPr lang="en-US" altLang="zh-CN" dirty="0" smtClean="0">
                <a:solidFill>
                  <a:srgbClr val="0000FF"/>
                </a:solidFill>
              </a:rPr>
              <a:t> = 0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self.b</a:t>
            </a:r>
            <a:r>
              <a:rPr lang="en-US" altLang="zh-CN" dirty="0" smtClean="0">
                <a:solidFill>
                  <a:srgbClr val="0000FF"/>
                </a:solidFill>
              </a:rPr>
              <a:t> = 1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</a:rPr>
              <a:t>def</a:t>
            </a:r>
            <a:r>
              <a:rPr lang="en-US" altLang="zh-CN" dirty="0" smtClean="0">
                <a:solidFill>
                  <a:srgbClr val="0000FF"/>
                </a:solidFill>
              </a:rPr>
              <a:t> __next__(self):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en-US" altLang="zh-CN" dirty="0" err="1" smtClean="0">
                <a:solidFill>
                  <a:srgbClr val="0000FF"/>
                </a:solidFill>
              </a:rPr>
              <a:t>self.a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self.b</a:t>
            </a:r>
            <a:r>
              <a:rPr lang="en-US" altLang="zh-CN" dirty="0" smtClean="0">
                <a:solidFill>
                  <a:srgbClr val="0000FF"/>
                </a:solidFill>
              </a:rPr>
              <a:t> = </a:t>
            </a:r>
            <a:r>
              <a:rPr lang="en-US" altLang="zh-CN" dirty="0" err="1" smtClean="0">
                <a:solidFill>
                  <a:srgbClr val="0000FF"/>
                </a:solidFill>
              </a:rPr>
              <a:t>self.b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</a:rPr>
              <a:t>self.a</a:t>
            </a:r>
            <a:r>
              <a:rPr lang="en-US" altLang="zh-CN" dirty="0" smtClean="0">
                <a:solidFill>
                  <a:srgbClr val="0000FF"/>
                </a:solidFill>
              </a:rPr>
              <a:t> + </a:t>
            </a:r>
            <a:r>
              <a:rPr lang="en-US" altLang="zh-CN" dirty="0" err="1" smtClean="0">
                <a:solidFill>
                  <a:srgbClr val="0000FF"/>
                </a:solidFill>
              </a:rPr>
              <a:t>self.b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self.a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</a:rPr>
              <a:t>def</a:t>
            </a:r>
            <a:r>
              <a:rPr lang="en-US" altLang="zh-CN" dirty="0" smtClean="0">
                <a:solidFill>
                  <a:srgbClr val="0000FF"/>
                </a:solidFill>
              </a:rPr>
              <a:t> __</a:t>
            </a:r>
            <a:r>
              <a:rPr lang="en-US" altLang="zh-CN" dirty="0" err="1" smtClean="0">
                <a:solidFill>
                  <a:srgbClr val="0000FF"/>
                </a:solidFill>
              </a:rPr>
              <a:t>iter</a:t>
            </a:r>
            <a:r>
              <a:rPr lang="en-US" altLang="zh-CN" dirty="0" smtClean="0">
                <a:solidFill>
                  <a:srgbClr val="0000FF"/>
                </a:solidFill>
              </a:rPr>
              <a:t>__(self):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     return self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400" dirty="0" smtClean="0"/>
              <a:t>这里</a:t>
            </a:r>
            <a:r>
              <a:rPr lang="zh-CN" altLang="en-US" sz="2400" dirty="0"/>
              <a:t>的</a:t>
            </a:r>
            <a:r>
              <a:rPr lang="en-US" altLang="zh-CN" sz="2400" dirty="0"/>
              <a:t>Fibs</a:t>
            </a:r>
            <a:r>
              <a:rPr lang="zh-CN" altLang="en-US" sz="2400" dirty="0"/>
              <a:t>对象是可迭代的，同时也是一个迭代器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553200" y="6305490"/>
            <a:ext cx="2376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fab_iter_class.py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迭代器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8748713" cy="4419600"/>
          </a:xfrm>
          <a:noFill/>
          <a:ln>
            <a:noFill/>
          </a:ln>
        </p:spPr>
        <p:txBody>
          <a:bodyPr/>
          <a:lstStyle/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f </a:t>
            </a:r>
            <a:r>
              <a:rPr lang="en-US" altLang="zh-CN" dirty="0">
                <a:solidFill>
                  <a:srgbClr val="0000FF"/>
                </a:solidFill>
              </a:rPr>
              <a:t>= Fibs()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f</a:t>
            </a:r>
            <a:r>
              <a:rPr lang="en-US" altLang="zh-CN" dirty="0" err="1">
                <a:solidFill>
                  <a:srgbClr val="0000FF"/>
                </a:solidFill>
              </a:rPr>
              <a:t>.__next</a:t>
            </a:r>
            <a:r>
              <a:rPr lang="en-US" altLang="zh-CN" dirty="0">
                <a:solidFill>
                  <a:srgbClr val="0000FF"/>
                </a:solidFill>
              </a:rPr>
              <a:t>__()  </a:t>
            </a:r>
            <a:r>
              <a:rPr lang="en-US" altLang="zh-CN" dirty="0" smtClean="0">
                <a:solidFill>
                  <a:srgbClr val="00B050"/>
                </a:solidFill>
              </a:rPr>
              <a:t>#1</a:t>
            </a:r>
            <a:r>
              <a:rPr lang="zh-CN" altLang="en-US" dirty="0" smtClean="0">
                <a:solidFill>
                  <a:srgbClr val="00B050"/>
                </a:solidFill>
              </a:rPr>
              <a:t>，由于</a:t>
            </a:r>
            <a:r>
              <a:rPr lang="en-US" altLang="zh-CN" dirty="0">
                <a:solidFill>
                  <a:srgbClr val="00B050"/>
                </a:solidFill>
              </a:rPr>
              <a:t>f</a:t>
            </a:r>
            <a:r>
              <a:rPr lang="zh-CN" altLang="en-US" dirty="0">
                <a:solidFill>
                  <a:srgbClr val="00B050"/>
                </a:solidFill>
              </a:rPr>
              <a:t>是可迭代对象，可以利用该方法获取下一个元素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f</a:t>
            </a:r>
            <a:r>
              <a:rPr lang="en-US" altLang="zh-CN" dirty="0" err="1">
                <a:solidFill>
                  <a:srgbClr val="0000FF"/>
                </a:solidFill>
              </a:rPr>
              <a:t>.__next</a:t>
            </a:r>
            <a:r>
              <a:rPr lang="en-US" altLang="zh-CN" dirty="0" smtClean="0">
                <a:solidFill>
                  <a:srgbClr val="0000FF"/>
                </a:solidFill>
              </a:rPr>
              <a:t>__()  </a:t>
            </a:r>
            <a:r>
              <a:rPr lang="en-US" altLang="zh-CN" dirty="0">
                <a:solidFill>
                  <a:srgbClr val="00B050"/>
                </a:solidFill>
              </a:rPr>
              <a:t>#1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f</a:t>
            </a:r>
            <a:r>
              <a:rPr lang="en-US" altLang="zh-CN" dirty="0" err="1">
                <a:solidFill>
                  <a:srgbClr val="0000FF"/>
                </a:solidFill>
              </a:rPr>
              <a:t>.__next</a:t>
            </a:r>
            <a:r>
              <a:rPr lang="en-US" altLang="zh-CN" dirty="0" smtClean="0">
                <a:solidFill>
                  <a:srgbClr val="0000FF"/>
                </a:solidFill>
              </a:rPr>
              <a:t>__()  </a:t>
            </a:r>
            <a:r>
              <a:rPr lang="en-US" altLang="zh-CN" dirty="0">
                <a:solidFill>
                  <a:srgbClr val="00B050"/>
                </a:solidFill>
              </a:rPr>
              <a:t>#2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for </a:t>
            </a:r>
            <a:r>
              <a:rPr lang="en-US" altLang="zh-CN" dirty="0">
                <a:solidFill>
                  <a:srgbClr val="0000FF"/>
                </a:solidFill>
              </a:rPr>
              <a:t>i in f.__iter__():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由于</a:t>
            </a:r>
            <a:r>
              <a:rPr lang="en-US" altLang="zh-CN" dirty="0">
                <a:solidFill>
                  <a:srgbClr val="00B050"/>
                </a:solidFill>
              </a:rPr>
              <a:t>__iter__</a:t>
            </a:r>
            <a:r>
              <a:rPr lang="zh-CN" altLang="en-US" dirty="0">
                <a:solidFill>
                  <a:srgbClr val="00B050"/>
                </a:solidFill>
              </a:rPr>
              <a:t>返回迭代器，所以可以用于循环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 此时取出的下一个元素是</a:t>
            </a:r>
            <a:r>
              <a:rPr lang="zh-CN" altLang="en-US" b="1" dirty="0">
                <a:solidFill>
                  <a:srgbClr val="C00000"/>
                </a:solidFill>
              </a:rPr>
              <a:t>当前（</a:t>
            </a:r>
            <a:r>
              <a:rPr lang="en-US" altLang="zh-CN" b="1" dirty="0">
                <a:solidFill>
                  <a:srgbClr val="C00000"/>
                </a:solidFill>
              </a:rPr>
              <a:t>!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zh-CN" altLang="en-US" dirty="0">
                <a:solidFill>
                  <a:srgbClr val="00B050"/>
                </a:solidFill>
              </a:rPr>
              <a:t>的下一元素，并不总是第一个元素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	if i &gt; 20: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		break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	else: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-5715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solidFill>
                  <a:srgbClr val="0000FF"/>
                </a:solidFill>
              </a:rPr>
              <a:t>		print(i, end = ' </a:t>
            </a:r>
            <a:r>
              <a:rPr lang="en-US" altLang="zh-CN" dirty="0" smtClean="0">
                <a:solidFill>
                  <a:srgbClr val="0000FF"/>
                </a:solidFill>
              </a:rPr>
              <a:t>')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#3 5 8 </a:t>
            </a:r>
            <a:r>
              <a:rPr lang="en-US" altLang="zh-CN" dirty="0" smtClean="0">
                <a:solidFill>
                  <a:srgbClr val="00B050"/>
                </a:solidFill>
              </a:rPr>
              <a:t>13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44519" y="6105435"/>
            <a:ext cx="2376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fab_iter_class.py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8">
      <a:dk1>
        <a:srgbClr val="000000"/>
      </a:dk1>
      <a:lt1>
        <a:srgbClr val="FFFFFF"/>
      </a:lt1>
      <a:dk2>
        <a:srgbClr val="800080"/>
      </a:dk2>
      <a:lt2>
        <a:srgbClr val="1C1C1C"/>
      </a:lt2>
      <a:accent1>
        <a:srgbClr val="777777"/>
      </a:accent1>
      <a:accent2>
        <a:srgbClr val="FFCF01"/>
      </a:accent2>
      <a:accent3>
        <a:srgbClr val="FFFFFF"/>
      </a:accent3>
      <a:accent4>
        <a:srgbClr val="000000"/>
      </a:accent4>
      <a:accent5>
        <a:srgbClr val="BDBDBD"/>
      </a:accent5>
      <a:accent6>
        <a:srgbClr val="E7BB01"/>
      </a:accent6>
      <a:hlink>
        <a:srgbClr val="800080"/>
      </a:hlink>
      <a:folHlink>
        <a:srgbClr val="800080"/>
      </a:folHlink>
    </a:clrScheme>
    <a:fontScheme name="Blends">
      <a:majorFont>
        <a:latin typeface="Verdana"/>
        <a:ea typeface=""/>
        <a:cs typeface="Times New Roman"/>
      </a:majorFont>
      <a:minorFont>
        <a:latin typeface="Verdan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1196975" marR="0" indent="-282575" algn="l" defTabSz="914400" rtl="0" eaLnBrk="1" fontAlgn="base" latinLnBrk="0" hangingPunct="1">
          <a:lnSpc>
            <a:spcPct val="100000"/>
          </a:lnSpc>
          <a:spcBef>
            <a:spcPts val="500"/>
          </a:spcBef>
          <a:spcAft>
            <a:spcPct val="0"/>
          </a:spcAft>
          <a:buClr>
            <a:srgbClr val="800080"/>
          </a:buClr>
          <a:buSzPct val="55000"/>
          <a:buFont typeface="Wingdings" panose="05000000000000000000" pitchFamily="2" charset="2"/>
          <a:buChar char="n"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800080"/>
        </a:dk2>
        <a:lt2>
          <a:srgbClr val="1C1C1C"/>
        </a:lt2>
        <a:accent1>
          <a:srgbClr val="777777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E7BB01"/>
        </a:accent6>
        <a:hlink>
          <a:srgbClr val="80008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C:\Programs\MsOffice\Templates\Presentation Designs\Straight Edge.pot</Template>
  <TotalTime>0</TotalTime>
  <Words>3716</Words>
  <Application>WPS 演示</Application>
  <PresentationFormat>全屏显示(4:3)</PresentationFormat>
  <Paragraphs>208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Verdana</vt:lpstr>
      <vt:lpstr>Times New Roman</vt:lpstr>
      <vt:lpstr>Tahoma</vt:lpstr>
      <vt:lpstr>黑体</vt:lpstr>
      <vt:lpstr>楷体_GB2312</vt:lpstr>
      <vt:lpstr>华文新魏</vt:lpstr>
      <vt:lpstr>微软雅黑</vt:lpstr>
      <vt:lpstr>新宋体</vt:lpstr>
      <vt:lpstr>Arial Unicode MS</vt:lpstr>
      <vt:lpstr>Blends</vt:lpstr>
      <vt:lpstr>    第10讲        迭代器和生成器                      多线程与网络编程</vt:lpstr>
      <vt:lpstr>PowerPoint 演示文稿</vt:lpstr>
      <vt:lpstr>第10讲（1）迭代器和生成器</vt:lpstr>
      <vt:lpstr>迭代器</vt:lpstr>
      <vt:lpstr>迭代器</vt:lpstr>
      <vt:lpstr>迭代器</vt:lpstr>
      <vt:lpstr>迭代器</vt:lpstr>
      <vt:lpstr>定义迭代器</vt:lpstr>
      <vt:lpstr>迭代器</vt:lpstr>
      <vt:lpstr>生成器</vt:lpstr>
      <vt:lpstr>生成器</vt:lpstr>
      <vt:lpstr>生成器表达式</vt:lpstr>
      <vt:lpstr>第10讲（2）多线程的创建与启用</vt:lpstr>
      <vt:lpstr>线程的创建与启用</vt:lpstr>
      <vt:lpstr>第10讲（3）基于socket的网络编程</vt:lpstr>
      <vt:lpstr>PowerPoint 演示文稿</vt:lpstr>
      <vt:lpstr>基于socket模块网络编程</vt:lpstr>
      <vt:lpstr>基于socket模块网络编程</vt:lpstr>
      <vt:lpstr>The End</vt:lpstr>
    </vt:vector>
  </TitlesOfParts>
  <Company>University of Washington, CS 4 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Python</dc:title>
  <dc:creator>Marty Stepp</dc:creator>
  <cp:lastModifiedBy>DELL</cp:lastModifiedBy>
  <cp:revision>3041</cp:revision>
  <cp:lastPrinted>2009-04-22T19:24:00Z</cp:lastPrinted>
  <dcterms:created xsi:type="dcterms:W3CDTF">2009-04-22T19:24:00Z</dcterms:created>
  <dcterms:modified xsi:type="dcterms:W3CDTF">2016-12-08T10:23:26Z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