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2"/>
    <p:sldId id="664" r:id="rId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4">
          <p15:clr>
            <a:srgbClr val="A4A3A4"/>
          </p15:clr>
        </p15:guide>
        <p15:guide id="2" pos="28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6">
          <p15:clr>
            <a:srgbClr val="A4A3A4"/>
          </p15:clr>
        </p15:guide>
        <p15:guide id="2" pos="216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8080"/>
    <a:srgbClr val="336699"/>
    <a:srgbClr val="006600"/>
    <a:srgbClr val="800000"/>
    <a:srgbClr val="808080"/>
    <a:srgbClr val="404040"/>
    <a:srgbClr val="003399"/>
    <a:srgbClr val="8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334" autoAdjust="0"/>
  </p:normalViewPr>
  <p:slideViewPr>
    <p:cSldViewPr>
      <p:cViewPr varScale="1">
        <p:scale>
          <a:sx n="69" d="100"/>
          <a:sy n="69" d="100"/>
        </p:scale>
        <p:origin x="1416" y="48"/>
      </p:cViewPr>
      <p:guideLst>
        <p:guide orient="horz" pos="2164"/>
        <p:guide pos="28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348"/>
    </p:cViewPr>
  </p:sorterViewPr>
  <p:notesViewPr>
    <p:cSldViewPr>
      <p:cViewPr varScale="1">
        <p:scale>
          <a:sx n="63" d="100"/>
          <a:sy n="63" d="100"/>
        </p:scale>
        <p:origin x="-1915" y="-77"/>
      </p:cViewPr>
      <p:guideLst>
        <p:guide orient="horz" pos="2886"/>
        <p:guide pos="216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 altLang="zh-CN"/>
              <a:t>hi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 altLang="zh-CN"/>
              <a:t>bye</a:t>
            </a:r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BB02C78E-0274-4A0C-A294-91A0C535B0FB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 altLang="zh-CN"/>
              <a:t>hi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 altLang="zh-CN"/>
              <a:t>bye</a:t>
            </a:r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58330039-C041-4DDA-AFD0-1C663E1F2AAA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spcBef>
                <a:spcPts val="5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ts val="5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ts val="5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ts val="5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ts val="5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40413C7B-0EAF-487B-A984-5F7338AC4C83}" type="slidenum">
              <a:rPr lang="en-US" altLang="zh-CN" sz="1200" smtClean="0">
                <a:latin typeface="Times New Roman" panose="02020603050405020304" pitchFamily="18" charset="0"/>
              </a:rPr>
              <a:t>1</a:t>
            </a:fld>
            <a:endParaRPr lang="en-US" altLang="zh-CN" sz="1200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5" descr="snake-on-tre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0163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6" descr="2006-10-28_Python_in_60_Minutes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04" t="68115" r="19565" b="1450"/>
          <a:stretch>
            <a:fillRect/>
          </a:stretch>
        </p:blipFill>
        <p:spPr bwMode="auto">
          <a:xfrm>
            <a:off x="1600200" y="741363"/>
            <a:ext cx="5410200" cy="192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7"/>
          <p:cNvSpPr>
            <a:spLocks noChangeArrowheads="1"/>
          </p:cNvSpPr>
          <p:nvPr userDrawn="1"/>
        </p:nvSpPr>
        <p:spPr bwMode="auto">
          <a:xfrm>
            <a:off x="1981200" y="4191000"/>
            <a:ext cx="55626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287655" indent="-287655">
              <a:lnSpc>
                <a:spcPct val="102000"/>
              </a:lnSpc>
              <a:spcBef>
                <a:spcPct val="2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Char char="n"/>
            </a:pPr>
            <a:endParaRPr lang="en-GB" altLang="zh-CN" sz="1600"/>
          </a:p>
        </p:txBody>
      </p:sp>
      <p:sp>
        <p:nvSpPr>
          <p:cNvPr id="1946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0" y="2743200"/>
            <a:ext cx="9144000" cy="1600200"/>
          </a:xfrm>
        </p:spPr>
        <p:txBody>
          <a:bodyPr anchor="ctr"/>
          <a:lstStyle>
            <a:lvl1pPr>
              <a:defRPr sz="4400" b="0"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86800" y="6486525"/>
            <a:ext cx="457200" cy="381000"/>
          </a:xfr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3918BB4-D321-4424-A622-B27A36F7E38E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4BE19C-1C45-4567-8A8A-9406161F96F9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152400"/>
            <a:ext cx="2286000" cy="6477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52400"/>
            <a:ext cx="6705600" cy="6477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2CA9B4-CDCB-4566-88E2-BDA381D85451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9309F6-2AF1-4E63-8445-75C2F9CD3C08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C6C91B-8A2E-4DF2-9C18-E127D8444E7D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0" y="1066800"/>
            <a:ext cx="4495800" cy="5562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495800" cy="5562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33F9A0-70B0-4791-B467-8E47A7F47708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940661-D891-4990-A192-6FDE239059C6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D34018-9196-49BC-87BF-0FCEC58AA8FB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950D51-26C4-4C76-A245-B6BDADD0CFE9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E2DB58-0D7F-4789-941E-576CF38E3057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91C427-30A2-45F2-8A1C-C067F59A1041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28" b="36090"/>
          <a:stretch>
            <a:fillRect/>
          </a:stretch>
        </p:blipFill>
        <p:spPr bwMode="auto">
          <a:xfrm>
            <a:off x="0" y="6048375"/>
            <a:ext cx="1295400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52400"/>
            <a:ext cx="8853488" cy="838200"/>
          </a:xfrm>
          <a:prstGeom prst="rect">
            <a:avLst/>
          </a:prstGeom>
          <a:solidFill>
            <a:srgbClr val="99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1066800"/>
            <a:ext cx="9144000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</p:txBody>
      </p:sp>
      <p:sp>
        <p:nvSpPr>
          <p:cNvPr id="1844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400800"/>
            <a:ext cx="137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4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4F134754-8255-4B59-BF87-5324199B066B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Verdana" panose="020B0604030504040204" pitchFamily="34" charset="0"/>
          <a:cs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Verdana" panose="020B0604030504040204" pitchFamily="34" charset="0"/>
          <a:cs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Verdana" panose="020B0604030504040204" pitchFamily="34" charset="0"/>
          <a:cs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Verdana" panose="020B0604030504040204" pitchFamily="34" charset="0"/>
          <a:cs typeface="Times New Roman" panose="02020603050405020304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Verdana" panose="020B0604030504040204" pitchFamily="34" charset="0"/>
          <a:cs typeface="Times New Roman" panose="02020603050405020304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Verdana" panose="020B0604030504040204" pitchFamily="34" charset="0"/>
          <a:cs typeface="Times New Roman" panose="02020603050405020304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Verdana" panose="020B0604030504040204" pitchFamily="34" charset="0"/>
          <a:cs typeface="Times New Roman" panose="02020603050405020304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Verdana" panose="020B0604030504040204" pitchFamily="34" charset="0"/>
          <a:cs typeface="Times New Roman" panose="02020603050405020304" pitchFamily="18" charset="0"/>
        </a:defRPr>
      </a:lvl9pPr>
    </p:titleStyle>
    <p:bodyStyle>
      <a:lvl1pPr marL="233680" indent="-233680" algn="l" rtl="0" eaLnBrk="0" fontAlgn="base" hangingPunct="0">
        <a:spcBef>
          <a:spcPct val="20000"/>
        </a:spcBef>
        <a:spcAft>
          <a:spcPct val="0"/>
        </a:spcAft>
        <a:buClr>
          <a:srgbClr val="808080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690880" indent="-233680" algn="l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SzPct val="55000"/>
        <a:buFont typeface="Wingdings" panose="05000000000000000000" pitchFamily="2" charset="2"/>
        <a:buChar char="n"/>
        <a:defRPr>
          <a:solidFill>
            <a:schemeClr val="tx1"/>
          </a:solidFill>
          <a:latin typeface="+mn-lt"/>
          <a:cs typeface="+mn-cs"/>
        </a:defRPr>
      </a:lvl2pPr>
      <a:lvl3pPr marL="1084580" indent="-17018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anose="05000000000000000000" pitchFamily="2" charset="2"/>
        <a:buChar char="n"/>
        <a:defRPr sz="1600">
          <a:solidFill>
            <a:schemeClr val="tx1"/>
          </a:solidFill>
          <a:latin typeface="+mn-lt"/>
          <a:cs typeface="+mn-cs"/>
        </a:defRPr>
      </a:lvl3pPr>
      <a:lvl4pPr marL="1541780" indent="-17018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5000"/>
        <a:buFont typeface="Wingdings" panose="05000000000000000000" pitchFamily="2" charset="2"/>
        <a:buChar char="n"/>
        <a:defRPr sz="14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C0C0C0"/>
        </a:buClr>
        <a:buSzPct val="50000"/>
        <a:buFont typeface="Wingdings" panose="05000000000000000000" pitchFamily="2" charset="2"/>
        <a:buChar char="n"/>
        <a:defRPr sz="16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C0C0C0"/>
        </a:buClr>
        <a:buSzPct val="50000"/>
        <a:buFont typeface="Wingdings" panose="05000000000000000000" pitchFamily="2" charset="2"/>
        <a:buChar char="n"/>
        <a:defRPr sz="16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C0C0C0"/>
        </a:buClr>
        <a:buSzPct val="50000"/>
        <a:buFont typeface="Wingdings" panose="05000000000000000000" pitchFamily="2" charset="2"/>
        <a:buChar char="n"/>
        <a:defRPr sz="16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C0C0C0"/>
        </a:buClr>
        <a:buSzPct val="50000"/>
        <a:buFont typeface="Wingdings" panose="05000000000000000000" pitchFamily="2" charset="2"/>
        <a:buChar char="n"/>
        <a:defRPr sz="16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C0C0C0"/>
        </a:buClr>
        <a:buSzPct val="50000"/>
        <a:buFont typeface="Wingdings" panose="05000000000000000000" pitchFamily="2" charset="2"/>
        <a:buChar char="n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6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327C3F4-D18D-4ABD-9DAD-5682F3DA4882}" type="slidenum">
              <a:rPr lang="en-US" altLang="zh-CN" sz="1400" smtClean="0">
                <a:solidFill>
                  <a:schemeClr val="bg1"/>
                </a:solidFill>
                <a:latin typeface="Tahoma" panose="020B0604030504040204" pitchFamily="34" charset="0"/>
              </a:rPr>
              <a:t>1</a:t>
            </a:fld>
            <a:endParaRPr lang="en-US" altLang="zh-CN" sz="1400" smtClean="0">
              <a:solidFill>
                <a:schemeClr val="bg1"/>
              </a:solidFill>
              <a:latin typeface="Tahoma" panose="020B0604030504040204" pitchFamily="34" charset="0"/>
            </a:endParaRPr>
          </a:p>
        </p:txBody>
      </p:sp>
      <p:sp>
        <p:nvSpPr>
          <p:cNvPr id="1227783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>
                <a:ea typeface="宋体" panose="02010600030101010101" pitchFamily="2" charset="-122"/>
              </a:rPr>
              <a:t>交互式</a:t>
            </a:r>
            <a:r>
              <a:rPr lang="en-US" altLang="zh-CN" dirty="0">
                <a:ea typeface="宋体" panose="02010600030101010101" pitchFamily="2" charset="-122"/>
              </a:rPr>
              <a:t>Python</a:t>
            </a:r>
            <a:r>
              <a:rPr lang="zh-CN" altLang="en-US" dirty="0">
                <a:ea typeface="宋体" panose="02010600030101010101" pitchFamily="2" charset="-122"/>
              </a:rPr>
              <a:t>编程入门</a:t>
            </a:r>
            <a:br>
              <a:rPr lang="zh-CN" altLang="en-US" dirty="0">
                <a:ea typeface="宋体" panose="02010600030101010101" pitchFamily="2" charset="-122"/>
              </a:rPr>
            </a:br>
            <a:r>
              <a:rPr lang="zh-CN" altLang="en-US" dirty="0" smtClean="0">
                <a:ea typeface="宋体" panose="02010600030101010101" pitchFamily="2" charset="-122"/>
              </a:rPr>
              <a:t>作业及上机（三）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3076" name="Text Box 10"/>
          <p:cNvSpPr txBox="1">
            <a:spLocks noChangeArrowheads="1"/>
          </p:cNvSpPr>
          <p:nvPr/>
        </p:nvSpPr>
        <p:spPr bwMode="auto">
          <a:xfrm>
            <a:off x="2462213" y="4724400"/>
            <a:ext cx="4171950" cy="159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ts val="5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None/>
            </a:pPr>
            <a:r>
              <a:rPr lang="zh-CN" altLang="en-US" dirty="0" smtClean="0">
                <a:sym typeface="+mn-ea"/>
              </a:rPr>
              <a:t>北京师范大学</a:t>
            </a:r>
            <a:r>
              <a:rPr lang="zh-CN" altLang="en-US" dirty="0"/>
              <a:t>信息科学与技术学院  </a:t>
            </a:r>
            <a:endParaRPr lang="zh-CN" altLang="en-US" dirty="0" smtClean="0"/>
          </a:p>
          <a:p>
            <a:pPr algn="ctr" eaLnBrk="1" hangingPunct="1">
              <a:lnSpc>
                <a:spcPct val="150000"/>
              </a:lnSpc>
              <a:spcBef>
                <a:spcPts val="5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None/>
            </a:pPr>
            <a:endParaRPr lang="en-US" altLang="zh-CN" dirty="0" smtClean="0"/>
          </a:p>
          <a:p>
            <a:pPr algn="ctr" eaLnBrk="1" hangingPunct="1">
              <a:lnSpc>
                <a:spcPct val="150000"/>
              </a:lnSpc>
              <a:spcBef>
                <a:spcPts val="500"/>
              </a:spcBef>
              <a:buClr>
                <a:srgbClr val="800080"/>
              </a:buClr>
              <a:buSzPct val="55000"/>
              <a:buNone/>
            </a:pPr>
            <a:r>
              <a:rPr lang="en-US" altLang="zh-CN" dirty="0"/>
              <a:t>2016</a:t>
            </a:r>
            <a:r>
              <a:rPr lang="zh-CN" altLang="en-US" dirty="0"/>
              <a:t>年秋季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第</a:t>
            </a:r>
            <a:r>
              <a:rPr lang="en-US" altLang="zh-CN" dirty="0" smtClean="0">
                <a:ea typeface="宋体" panose="02010600030101010101" pitchFamily="2" charset="-122"/>
              </a:rPr>
              <a:t>5</a:t>
            </a:r>
            <a:r>
              <a:rPr lang="zh-CN" altLang="en-US" dirty="0" smtClean="0">
                <a:ea typeface="宋体" panose="02010600030101010101" pitchFamily="2" charset="-122"/>
              </a:rPr>
              <a:t>周 作业及</a:t>
            </a:r>
            <a:r>
              <a:rPr lang="zh-CN" dirty="0" smtClean="0">
                <a:ea typeface="宋体" panose="02010600030101010101" pitchFamily="2" charset="-122"/>
              </a:rPr>
              <a:t>上机</a:t>
            </a:r>
            <a:r>
              <a:rPr lang="zh-CN" altLang="en-US" dirty="0">
                <a:ea typeface="宋体" panose="02010600030101010101" pitchFamily="2" charset="-122"/>
              </a:rPr>
              <a:t>实践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9309F6-2AF1-4E63-8445-75C2F9CD3C08}" type="slidenum">
              <a:rPr lang="en-US" altLang="zh-CN" smtClean="0"/>
              <a:t>2</a:t>
            </a:fld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3130" y="5514340"/>
            <a:ext cx="762000" cy="762000"/>
          </a:xfrm>
          <a:prstGeom prst="rect">
            <a:avLst/>
          </a:prstGeom>
        </p:spPr>
      </p:pic>
      <p:sp>
        <p:nvSpPr>
          <p:cNvPr id="11" name="Rectangle 3"/>
          <p:cNvSpPr>
            <a:spLocks noGrp="1"/>
          </p:cNvSpPr>
          <p:nvPr/>
        </p:nvSpPr>
        <p:spPr>
          <a:xfrm>
            <a:off x="350044" y="1018540"/>
            <a:ext cx="8458200" cy="576326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32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要求</a:t>
            </a:r>
            <a:r>
              <a:rPr lang="zh-CN" altLang="en-US" sz="32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sym typeface="Wingdings" panose="05000000000000000000" pitchFamily="2" charset="2"/>
              </a:rPr>
              <a:t>：书面绘制流程图；上机完成代码并提交；</a:t>
            </a:r>
            <a:endParaRPr lang="en-US" altLang="zh-CN" sz="3200" b="1" dirty="0" smtClean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algn="l" eaLnBrk="1" hangingPunct="1">
              <a:lnSpc>
                <a:spcPct val="150000"/>
              </a:lnSpc>
            </a:pPr>
            <a:r>
              <a:rPr lang="zh-CN" alt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（</a:t>
            </a:r>
            <a:r>
              <a:rPr lang="en-US" altLang="zh-CN" sz="32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zh-CN" alt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）教材第二章</a:t>
            </a:r>
            <a:r>
              <a:rPr lang="en-US" altLang="zh-CN" sz="32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r>
              <a:rPr lang="en-US" altLang="zh-CN" sz="32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35</a:t>
            </a:r>
            <a:r>
              <a:rPr lang="zh-CN" alt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页，</a:t>
            </a:r>
            <a:r>
              <a:rPr lang="zh-CN" alt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打印杨辉三角；</a:t>
            </a:r>
            <a:endParaRPr lang="en-US" altLang="zh-CN" sz="3200" dirty="0" smtClean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algn="l" eaLnBrk="1" hangingPunct="1">
              <a:lnSpc>
                <a:spcPct val="150000"/>
              </a:lnSpc>
            </a:pPr>
            <a:r>
              <a:rPr lang="zh-CN" alt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（</a:t>
            </a:r>
            <a:r>
              <a:rPr lang="en-US" altLang="zh-CN" sz="32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zh-CN" alt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）教材第三章</a:t>
            </a:r>
            <a:r>
              <a:rPr lang="en-US" altLang="zh-CN" sz="32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P62</a:t>
            </a:r>
            <a:r>
              <a:rPr lang="zh-CN" alt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页，</a:t>
            </a:r>
            <a:r>
              <a:rPr lang="en-US" altLang="zh-CN" sz="32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3.8</a:t>
            </a:r>
            <a:r>
              <a:rPr lang="zh-CN" alt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上机实践</a:t>
            </a:r>
            <a:r>
              <a:rPr lang="en-US" altLang="zh-CN" sz="32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zh-CN" alt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，计算</a:t>
            </a:r>
            <a:r>
              <a:rPr lang="en-US" altLang="zh-CN" sz="32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2+4+6+8……+100;</a:t>
            </a:r>
          </a:p>
          <a:p>
            <a:pPr algn="l" eaLnBrk="1" hangingPunct="1">
              <a:lnSpc>
                <a:spcPct val="150000"/>
              </a:lnSpc>
            </a:pPr>
            <a:r>
              <a:rPr lang="zh-CN" alt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（</a:t>
            </a:r>
            <a:r>
              <a:rPr lang="en-US" altLang="zh-CN" sz="32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lang="zh-CN" alt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）</a:t>
            </a:r>
            <a:r>
              <a: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教材第三章</a:t>
            </a: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P62</a:t>
            </a:r>
            <a:r>
              <a: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页，</a:t>
            </a: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3.8</a:t>
            </a:r>
            <a:r>
              <a: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上机</a:t>
            </a:r>
            <a:r>
              <a:rPr lang="zh-CN" alt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实践</a:t>
            </a:r>
            <a:r>
              <a:rPr lang="en-US" altLang="zh-CN" sz="32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5</a:t>
            </a:r>
            <a:r>
              <a:rPr lang="zh-CN" alt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，输出</a:t>
            </a:r>
            <a:r>
              <a:rPr lang="en-US" altLang="zh-CN" sz="32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2000-3000</a:t>
            </a:r>
            <a:r>
              <a:rPr lang="zh-CN" alt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之间的闰年；</a:t>
            </a:r>
            <a:endParaRPr lang="en-US" altLang="zh-CN" sz="3200" dirty="0" smtClean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algn="l" eaLnBrk="1" hangingPunct="1">
              <a:lnSpc>
                <a:spcPct val="150000"/>
              </a:lnSpc>
            </a:pPr>
            <a:r>
              <a:rPr lang="zh-CN" alt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（</a:t>
            </a:r>
            <a:r>
              <a:rPr lang="en-US" altLang="zh-CN" sz="32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4</a:t>
            </a:r>
            <a:r>
              <a:rPr lang="zh-CN" alt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）</a:t>
            </a:r>
            <a:r>
              <a: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教材第三章</a:t>
            </a: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P62</a:t>
            </a:r>
            <a:r>
              <a: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页，</a:t>
            </a: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3.8</a:t>
            </a:r>
            <a:r>
              <a: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上机</a:t>
            </a:r>
            <a:r>
              <a:rPr lang="zh-CN" alt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实践</a:t>
            </a:r>
            <a:r>
              <a:rPr lang="en-US" altLang="zh-CN" sz="32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9</a:t>
            </a:r>
            <a:r>
              <a:rPr lang="zh-CN" alt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，输入三角形，判断是否合理，计算面积。</a:t>
            </a:r>
            <a:endParaRPr lang="en-US" altLang="zh-CN" sz="3200" dirty="0" smtClean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algn="l" eaLnBrk="1" hangingPunct="1"/>
            <a:endParaRPr lang="zh-CN" altLang="en-US" sz="3200" b="1" dirty="0" smtClean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8">
      <a:dk1>
        <a:srgbClr val="000000"/>
      </a:dk1>
      <a:lt1>
        <a:srgbClr val="FFFFFF"/>
      </a:lt1>
      <a:dk2>
        <a:srgbClr val="800080"/>
      </a:dk2>
      <a:lt2>
        <a:srgbClr val="1C1C1C"/>
      </a:lt2>
      <a:accent1>
        <a:srgbClr val="777777"/>
      </a:accent1>
      <a:accent2>
        <a:srgbClr val="FFCF01"/>
      </a:accent2>
      <a:accent3>
        <a:srgbClr val="FFFFFF"/>
      </a:accent3>
      <a:accent4>
        <a:srgbClr val="000000"/>
      </a:accent4>
      <a:accent5>
        <a:srgbClr val="BDBDBD"/>
      </a:accent5>
      <a:accent6>
        <a:srgbClr val="E7BB01"/>
      </a:accent6>
      <a:hlink>
        <a:srgbClr val="800080"/>
      </a:hlink>
      <a:folHlink>
        <a:srgbClr val="800080"/>
      </a:folHlink>
    </a:clrScheme>
    <a:fontScheme name="Blends">
      <a:majorFont>
        <a:latin typeface="Verdana"/>
        <a:ea typeface=""/>
        <a:cs typeface="Times New Roman"/>
      </a:majorFont>
      <a:minorFont>
        <a:latin typeface="Verdana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>
        <a:spAutoFit/>
      </a:bodyPr>
      <a:lstStyle>
        <a:defPPr marL="1196975" marR="0" indent="-282575" algn="l" defTabSz="914400" rtl="0" eaLnBrk="1" fontAlgn="base" latinLnBrk="0" hangingPunct="1">
          <a:lnSpc>
            <a:spcPct val="100000"/>
          </a:lnSpc>
          <a:spcBef>
            <a:spcPts val="500"/>
          </a:spcBef>
          <a:spcAft>
            <a:spcPct val="0"/>
          </a:spcAft>
          <a:buClr>
            <a:srgbClr val="800080"/>
          </a:buClr>
          <a:buSzPct val="55000"/>
          <a:buFont typeface="Wingdings" panose="05000000000000000000" pitchFamily="2" charset="2"/>
          <a:buChar char="n"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  <a:cs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>
        <a:spAutoFit/>
      </a:bodyPr>
      <a:lstStyle>
        <a:defPPr marL="1196975" marR="0" indent="-282575" algn="l" defTabSz="914400" rtl="0" eaLnBrk="1" fontAlgn="base" latinLnBrk="0" hangingPunct="1">
          <a:lnSpc>
            <a:spcPct val="100000"/>
          </a:lnSpc>
          <a:spcBef>
            <a:spcPts val="500"/>
          </a:spcBef>
          <a:spcAft>
            <a:spcPct val="0"/>
          </a:spcAft>
          <a:buClr>
            <a:srgbClr val="800080"/>
          </a:buClr>
          <a:buSzPct val="55000"/>
          <a:buFont typeface="Wingdings" panose="05000000000000000000" pitchFamily="2" charset="2"/>
          <a:buChar char="n"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  <a:cs typeface="Times New Roman" panose="02020603050405020304" pitchFamily="18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8">
        <a:dk1>
          <a:srgbClr val="000000"/>
        </a:dk1>
        <a:lt1>
          <a:srgbClr val="FFFFFF"/>
        </a:lt1>
        <a:dk2>
          <a:srgbClr val="800080"/>
        </a:dk2>
        <a:lt2>
          <a:srgbClr val="1C1C1C"/>
        </a:lt2>
        <a:accent1>
          <a:srgbClr val="777777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BDBDBD"/>
        </a:accent5>
        <a:accent6>
          <a:srgbClr val="E7BB01"/>
        </a:accent6>
        <a:hlink>
          <a:srgbClr val="800080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C:\Programs\MsOffice\Templates\Presentation Designs\Straight Edge.pot</Template>
  <TotalTime>8</TotalTime>
  <Words>111</Words>
  <Application>Microsoft Office PowerPoint</Application>
  <PresentationFormat>全屏显示(4:3)</PresentationFormat>
  <Paragraphs>13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楷体_GB2312</vt:lpstr>
      <vt:lpstr>宋体</vt:lpstr>
      <vt:lpstr>Arial</vt:lpstr>
      <vt:lpstr>Tahoma</vt:lpstr>
      <vt:lpstr>Times New Roman</vt:lpstr>
      <vt:lpstr>Verdana</vt:lpstr>
      <vt:lpstr>Wingdings</vt:lpstr>
      <vt:lpstr>Blends</vt:lpstr>
      <vt:lpstr>交互式Python编程入门 作业及上机（三）</vt:lpstr>
      <vt:lpstr>第5周 作业及上机实践</vt:lpstr>
    </vt:vector>
  </TitlesOfParts>
  <Company>University of Washington, CS 4 HS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Programming with Python</dc:title>
  <dc:creator>Marty Stepp</dc:creator>
  <cp:lastModifiedBy>hanon</cp:lastModifiedBy>
  <cp:revision>1750</cp:revision>
  <cp:lastPrinted>2009-04-22T19:24:00Z</cp:lastPrinted>
  <dcterms:created xsi:type="dcterms:W3CDTF">2009-04-22T19:24:00Z</dcterms:created>
  <dcterms:modified xsi:type="dcterms:W3CDTF">2016-10-20T04:53:19Z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2052-10.1.0.5866</vt:lpwstr>
  </property>
</Properties>
</file>