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800" r:id="rId3"/>
    <p:sldId id="597" r:id="rId4"/>
    <p:sldId id="729" r:id="rId5"/>
    <p:sldId id="810" r:id="rId6"/>
    <p:sldId id="801" r:id="rId7"/>
    <p:sldId id="802" r:id="rId8"/>
    <p:sldId id="769" r:id="rId9"/>
    <p:sldId id="803" r:id="rId10"/>
    <p:sldId id="804" r:id="rId11"/>
    <p:sldId id="770" r:id="rId12"/>
    <p:sldId id="805" r:id="rId13"/>
    <p:sldId id="806" r:id="rId14"/>
    <p:sldId id="771" r:id="rId15"/>
    <p:sldId id="772" r:id="rId16"/>
    <p:sldId id="774" r:id="rId17"/>
    <p:sldId id="773" r:id="rId18"/>
    <p:sldId id="775" r:id="rId19"/>
    <p:sldId id="808" r:id="rId20"/>
    <p:sldId id="777" r:id="rId21"/>
    <p:sldId id="778" r:id="rId22"/>
    <p:sldId id="779" r:id="rId23"/>
    <p:sldId id="780" r:id="rId24"/>
    <p:sldId id="781" r:id="rId25"/>
    <p:sldId id="782" r:id="rId26"/>
    <p:sldId id="783" r:id="rId27"/>
    <p:sldId id="784" r:id="rId28"/>
    <p:sldId id="785" r:id="rId29"/>
    <p:sldId id="786" r:id="rId30"/>
    <p:sldId id="787" r:id="rId31"/>
    <p:sldId id="788" r:id="rId32"/>
    <p:sldId id="789" r:id="rId33"/>
    <p:sldId id="790" r:id="rId34"/>
    <p:sldId id="791" r:id="rId35"/>
    <p:sldId id="792" r:id="rId36"/>
    <p:sldId id="793" r:id="rId37"/>
    <p:sldId id="794" r:id="rId38"/>
    <p:sldId id="795" r:id="rId39"/>
    <p:sldId id="809" r:id="rId40"/>
    <p:sldId id="796" r:id="rId41"/>
    <p:sldId id="797" r:id="rId42"/>
    <p:sldId id="811" r:id="rId43"/>
    <p:sldId id="671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6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80"/>
    <a:srgbClr val="336699"/>
    <a:srgbClr val="006600"/>
    <a:srgbClr val="800000"/>
    <a:srgbClr val="808080"/>
    <a:srgbClr val="404040"/>
    <a:srgbClr val="003399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334" autoAdjust="0"/>
  </p:normalViewPr>
  <p:slideViewPr>
    <p:cSldViewPr>
      <p:cViewPr varScale="1">
        <p:scale>
          <a:sx n="69" d="100"/>
          <a:sy n="69" d="100"/>
        </p:scale>
        <p:origin x="1416" y="60"/>
      </p:cViewPr>
      <p:guideLst>
        <p:guide orient="horz" pos="2160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48"/>
    </p:cViewPr>
  </p:sorterViewPr>
  <p:notesViewPr>
    <p:cSldViewPr>
      <p:cViewPr varScale="1">
        <p:scale>
          <a:sx n="63" d="100"/>
          <a:sy n="63" d="100"/>
        </p:scale>
        <p:origin x="-1915" y="-77"/>
      </p:cViewPr>
      <p:guideLst>
        <p:guide orient="horz" pos="2879"/>
        <p:guide pos="216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B02C78E-0274-4A0C-A294-91A0C535B0FB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58330039-C041-4DDA-AFD0-1C663E1F2AAA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0413C7B-0EAF-487B-A984-5F7338AC4C83}" type="slidenum">
              <a:rPr lang="en-US" altLang="zh-CN" sz="1200" smtClean="0">
                <a:latin typeface="Times New Roman" panose="02020603050405020304" pitchFamily="18" charset="0"/>
              </a:rPr>
              <a:t>1</a:t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</p:txBody>
      </p:sp>
      <p:sp>
        <p:nvSpPr>
          <p:cNvPr id="604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8784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</a:pPr>
            <a:r>
              <a:rPr lang="zh-CN" altLang="en-US" dirty="0">
                <a:latin typeface="楷体_GB2312"/>
              </a:rPr>
              <a:t>执行内容</a:t>
            </a:r>
            <a:r>
              <a:rPr lang="en-US" altLang="zh-CN" dirty="0">
                <a:latin typeface="楷体_GB2312"/>
              </a:rPr>
              <a:t>1</a:t>
            </a:r>
            <a:r>
              <a:rPr lang="zh-CN" altLang="en-US" dirty="0">
                <a:latin typeface="楷体_GB2312"/>
              </a:rPr>
              <a:t>，内容</a:t>
            </a:r>
            <a:r>
              <a:rPr lang="en-US" altLang="zh-CN" dirty="0">
                <a:latin typeface="楷体_GB2312"/>
              </a:rPr>
              <a:t>2</a:t>
            </a:r>
            <a:r>
              <a:rPr lang="zh-CN" altLang="en-US" dirty="0">
                <a:latin typeface="楷体_GB2312"/>
              </a:rPr>
              <a:t>等，称之为语句块，</a:t>
            </a:r>
            <a:r>
              <a:rPr lang="en-US" altLang="zh-CN" dirty="0">
                <a:latin typeface="楷体_GB2312"/>
              </a:rPr>
              <a:t>elif</a:t>
            </a:r>
            <a:r>
              <a:rPr lang="zh-CN" altLang="en-US" dirty="0">
                <a:latin typeface="楷体_GB2312"/>
              </a:rPr>
              <a:t>用于多个条件时使用，可以没有。另外，也可以只有</a:t>
            </a:r>
            <a:r>
              <a:rPr lang="en-US" altLang="zh-CN" dirty="0">
                <a:latin typeface="楷体_GB2312"/>
              </a:rPr>
              <a:t>if</a:t>
            </a:r>
            <a:r>
              <a:rPr lang="zh-CN" altLang="en-US" dirty="0">
                <a:latin typeface="楷体_GB2312"/>
              </a:rPr>
              <a:t>，而没有</a:t>
            </a:r>
            <a:r>
              <a:rPr lang="en-US" altLang="zh-CN" dirty="0">
                <a:latin typeface="楷体_GB2312"/>
              </a:rPr>
              <a:t>else</a:t>
            </a:r>
          </a:p>
        </p:txBody>
      </p:sp>
      <p:sp>
        <p:nvSpPr>
          <p:cNvPr id="624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33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</p:txBody>
      </p:sp>
      <p:sp>
        <p:nvSpPr>
          <p:cNvPr id="614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7143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</p:txBody>
      </p:sp>
      <p:sp>
        <p:nvSpPr>
          <p:cNvPr id="634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5970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</p:txBody>
      </p:sp>
      <p:sp>
        <p:nvSpPr>
          <p:cNvPr id="655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1969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</p:txBody>
      </p:sp>
      <p:sp>
        <p:nvSpPr>
          <p:cNvPr id="665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8024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</p:txBody>
      </p:sp>
      <p:sp>
        <p:nvSpPr>
          <p:cNvPr id="675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1341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</p:txBody>
      </p:sp>
      <p:sp>
        <p:nvSpPr>
          <p:cNvPr id="686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9804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</p:txBody>
      </p:sp>
      <p:sp>
        <p:nvSpPr>
          <p:cNvPr id="696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2876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</p:txBody>
      </p:sp>
      <p:sp>
        <p:nvSpPr>
          <p:cNvPr id="706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846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以上几句话，就完成了一个条件判断，在不同的条件下做不同的事情。因此，</a:t>
            </a:r>
            <a:r>
              <a:rPr lang="en-US" altLang="zh-CN" dirty="0"/>
              <a:t>if</a:t>
            </a:r>
            <a:r>
              <a:rPr lang="zh-CN" altLang="en-US" dirty="0"/>
              <a:t>语句，常被翻译成</a:t>
            </a:r>
            <a:r>
              <a:rPr lang="en-US" altLang="zh-CN" dirty="0"/>
              <a:t>’</a:t>
            </a:r>
            <a:r>
              <a:rPr lang="zh-CN" altLang="en-US" dirty="0"/>
              <a:t>条件语句</a:t>
            </a:r>
            <a:r>
              <a:rPr lang="en-US" altLang="zh-CN" dirty="0"/>
              <a:t>’</a:t>
            </a:r>
          </a:p>
          <a:p>
            <a:pPr lvl="0" eaLnBrk="1" hangingPunct="1">
              <a:spcBef>
                <a:spcPct val="50000"/>
              </a:spcBef>
            </a:pPr>
            <a:r>
              <a:rPr lang="zh-CN" altLang="en-US" dirty="0">
                <a:latin typeface="楷体_GB2312"/>
              </a:rPr>
              <a:t>这个是获得用户在界面上输入的信息，而通过它得到的是字符串类型的数据，可以在</a:t>
            </a:r>
            <a:r>
              <a:rPr lang="en-US" altLang="zh-CN" dirty="0">
                <a:latin typeface="楷体_GB2312"/>
              </a:rPr>
              <a:t>IDLE</a:t>
            </a:r>
            <a:r>
              <a:rPr lang="zh-CN" altLang="en-US" dirty="0">
                <a:latin typeface="楷体_GB2312"/>
              </a:rPr>
              <a:t>中这样体验一下：</a:t>
            </a:r>
            <a:endParaRPr lang="en-US" altLang="zh-CN" dirty="0">
              <a:latin typeface="楷体_GB231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zh-CN" altLang="en-US" dirty="0">
                <a:latin typeface="楷体_GB2312"/>
              </a:rPr>
              <a:t>刚得到的那个</a:t>
            </a:r>
            <a:r>
              <a:rPr lang="en-US" altLang="zh-CN" dirty="0">
                <a:latin typeface="楷体_GB2312"/>
              </a:rPr>
              <a:t>a </a:t>
            </a:r>
            <a:r>
              <a:rPr lang="zh-CN" altLang="en-US" dirty="0">
                <a:latin typeface="楷体_GB2312"/>
              </a:rPr>
              <a:t>是</a:t>
            </a:r>
            <a:r>
              <a:rPr lang="en-US" altLang="zh-CN" dirty="0">
                <a:latin typeface="楷体_GB2312"/>
              </a:rPr>
              <a:t>str</a:t>
            </a:r>
            <a:r>
              <a:rPr lang="zh-CN" altLang="en-US" dirty="0">
                <a:latin typeface="楷体_GB2312"/>
              </a:rPr>
              <a:t>类型，如果用</a:t>
            </a:r>
            <a:r>
              <a:rPr lang="en-US" altLang="zh-CN" dirty="0">
                <a:latin typeface="楷体_GB2312"/>
              </a:rPr>
              <a:t>Int()</a:t>
            </a:r>
            <a:r>
              <a:rPr lang="zh-CN" altLang="en-US" dirty="0">
                <a:latin typeface="楷体_GB2312"/>
              </a:rPr>
              <a:t>转换一下，就变成了</a:t>
            </a:r>
            <a:r>
              <a:rPr lang="en-US" altLang="zh-CN" dirty="0">
                <a:latin typeface="楷体_GB2312"/>
              </a:rPr>
              <a:t>Int</a:t>
            </a:r>
            <a:r>
              <a:rPr lang="zh-CN" altLang="en-US" dirty="0">
                <a:latin typeface="楷体_GB2312"/>
              </a:rPr>
              <a:t>类型了</a:t>
            </a:r>
            <a:endParaRPr lang="en-US" altLang="zh-CN" dirty="0">
              <a:latin typeface="楷体_GB231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zh-CN" altLang="en-US" dirty="0">
                <a:latin typeface="楷体_GB2312"/>
              </a:rPr>
              <a:t>看来</a:t>
            </a:r>
            <a:r>
              <a:rPr lang="en-US" altLang="zh-CN" dirty="0">
                <a:latin typeface="楷体_GB2312"/>
              </a:rPr>
              <a:t>Int()</a:t>
            </a:r>
            <a:r>
              <a:rPr lang="zh-CN" altLang="en-US" dirty="0">
                <a:latin typeface="楷体_GB2312"/>
              </a:rPr>
              <a:t>可以将字符串转换成</a:t>
            </a:r>
            <a:r>
              <a:rPr lang="en-US" altLang="zh-CN" dirty="0">
                <a:latin typeface="楷体_GB2312"/>
              </a:rPr>
              <a:t>int </a:t>
            </a:r>
            <a:r>
              <a:rPr lang="zh-CN" altLang="en-US" dirty="0">
                <a:latin typeface="楷体_GB2312"/>
              </a:rPr>
              <a:t>类型，类似的，是不是有这样的结论，</a:t>
            </a:r>
            <a:r>
              <a:rPr lang="en-US" altLang="zh-CN" dirty="0">
                <a:latin typeface="楷体_GB2312"/>
              </a:rPr>
              <a:t>str()</a:t>
            </a:r>
            <a:r>
              <a:rPr lang="zh-CN" altLang="en-US" dirty="0">
                <a:latin typeface="楷体_GB2312"/>
              </a:rPr>
              <a:t>可以将</a:t>
            </a:r>
            <a:r>
              <a:rPr lang="en-US" altLang="zh-CN" dirty="0">
                <a:latin typeface="楷体_GB2312"/>
              </a:rPr>
              <a:t>Int</a:t>
            </a:r>
            <a:r>
              <a:rPr lang="zh-CN" altLang="en-US" dirty="0">
                <a:latin typeface="楷体_GB2312"/>
              </a:rPr>
              <a:t>（）类型转换成</a:t>
            </a:r>
            <a:r>
              <a:rPr lang="en-US" altLang="zh-CN" dirty="0">
                <a:latin typeface="楷体_GB2312"/>
              </a:rPr>
              <a:t>str</a:t>
            </a:r>
            <a:r>
              <a:rPr lang="zh-CN" altLang="en-US" dirty="0">
                <a:latin typeface="楷体_GB2312"/>
              </a:rPr>
              <a:t>类型呢？</a:t>
            </a:r>
            <a:endParaRPr lang="en-US" altLang="zh-CN" dirty="0">
              <a:latin typeface="楷体_GB2312"/>
            </a:endParaRPr>
          </a:p>
        </p:txBody>
      </p:sp>
      <p:sp>
        <p:nvSpPr>
          <p:cNvPr id="553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18569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</p:txBody>
      </p:sp>
      <p:sp>
        <p:nvSpPr>
          <p:cNvPr id="716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7791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</p:txBody>
      </p:sp>
      <p:sp>
        <p:nvSpPr>
          <p:cNvPr id="727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331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</p:txBody>
      </p:sp>
      <p:sp>
        <p:nvSpPr>
          <p:cNvPr id="737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5880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</p:txBody>
      </p:sp>
      <p:sp>
        <p:nvSpPr>
          <p:cNvPr id="747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28274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</p:txBody>
      </p:sp>
      <p:sp>
        <p:nvSpPr>
          <p:cNvPr id="757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51419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</p:txBody>
      </p:sp>
      <p:sp>
        <p:nvSpPr>
          <p:cNvPr id="768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2933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</a:pPr>
            <a:endParaRPr lang="en-US" altLang="zh-CN" b="1" dirty="0">
              <a:latin typeface="楷体_GB2312"/>
            </a:endParaRPr>
          </a:p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</p:txBody>
      </p:sp>
      <p:sp>
        <p:nvSpPr>
          <p:cNvPr id="778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47725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</p:txBody>
      </p:sp>
      <p:sp>
        <p:nvSpPr>
          <p:cNvPr id="788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20563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</p:txBody>
      </p:sp>
      <p:sp>
        <p:nvSpPr>
          <p:cNvPr id="798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96616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</p:txBody>
      </p:sp>
      <p:sp>
        <p:nvSpPr>
          <p:cNvPr id="809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35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084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</p:txBody>
      </p:sp>
      <p:sp>
        <p:nvSpPr>
          <p:cNvPr id="573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38587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</p:txBody>
      </p:sp>
      <p:sp>
        <p:nvSpPr>
          <p:cNvPr id="819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68988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</p:txBody>
      </p:sp>
      <p:sp>
        <p:nvSpPr>
          <p:cNvPr id="829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37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39127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</p:txBody>
      </p:sp>
      <p:sp>
        <p:nvSpPr>
          <p:cNvPr id="839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38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15624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</a:pPr>
            <a:r>
              <a:rPr lang="zh-CN" altLang="en-US" dirty="0">
                <a:latin typeface="楷体_GB2312"/>
              </a:rPr>
              <a:t>异常：就是一个事件，该事件会在程序执行过程中发生，影响了程序的正常执行。</a:t>
            </a:r>
            <a:endParaRPr lang="en-US" altLang="zh-CN" dirty="0">
              <a:latin typeface="楷体_GB231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zh-CN" altLang="en-US" dirty="0">
                <a:latin typeface="楷体_GB2312"/>
              </a:rPr>
              <a:t>一般情况下，在</a:t>
            </a:r>
            <a:r>
              <a:rPr lang="en-US" altLang="zh-CN" dirty="0">
                <a:latin typeface="楷体_GB2312"/>
              </a:rPr>
              <a:t>Python</a:t>
            </a:r>
            <a:r>
              <a:rPr lang="zh-CN" altLang="en-US" dirty="0">
                <a:latin typeface="楷体_GB2312"/>
              </a:rPr>
              <a:t>无法正常处理程序时会发生一个异常</a:t>
            </a:r>
            <a:endParaRPr lang="en-US" altLang="zh-CN" dirty="0">
              <a:latin typeface="楷体_GB231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zh-CN" altLang="en-US" dirty="0">
                <a:latin typeface="楷体_GB2312"/>
              </a:rPr>
              <a:t>异常是</a:t>
            </a:r>
            <a:r>
              <a:rPr lang="en-US" altLang="zh-CN" dirty="0">
                <a:latin typeface="楷体_GB2312"/>
              </a:rPr>
              <a:t>Python</a:t>
            </a:r>
            <a:r>
              <a:rPr lang="zh-CN" altLang="en-US" dirty="0">
                <a:latin typeface="楷体_GB2312"/>
              </a:rPr>
              <a:t>的一个对象，表示一个错误</a:t>
            </a:r>
            <a:endParaRPr lang="en-US" altLang="zh-CN" dirty="0">
              <a:latin typeface="楷体_GB231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zh-CN" altLang="en-US" dirty="0">
                <a:latin typeface="楷体_GB2312"/>
              </a:rPr>
              <a:t>当</a:t>
            </a:r>
            <a:r>
              <a:rPr lang="en-US" altLang="zh-CN" dirty="0">
                <a:latin typeface="楷体_GB2312"/>
              </a:rPr>
              <a:t>Python</a:t>
            </a:r>
            <a:r>
              <a:rPr lang="zh-CN" altLang="en-US" dirty="0">
                <a:latin typeface="楷体_GB2312"/>
              </a:rPr>
              <a:t>脚本发生异常时，我们需要捕获处理它，否则程序会终止执行。</a:t>
            </a:r>
            <a:endParaRPr lang="en-US" altLang="zh-CN" dirty="0">
              <a:latin typeface="楷体_GB2312"/>
            </a:endParaRPr>
          </a:p>
        </p:txBody>
      </p:sp>
      <p:sp>
        <p:nvSpPr>
          <p:cNvPr id="849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31758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•"/>
            </a:pPr>
            <a:r>
              <a:rPr lang="zh-CN" altLang="en-US" sz="2000" dirty="0">
                <a:latin typeface="楷体_GB2312"/>
              </a:rPr>
              <a:t>通过</a:t>
            </a:r>
            <a:r>
              <a:rPr lang="en-US" altLang="zh-CN" sz="2000" dirty="0">
                <a:solidFill>
                  <a:srgbClr val="FF0000"/>
                </a:solidFill>
                <a:latin typeface="楷体_GB2312"/>
              </a:rPr>
              <a:t>try</a:t>
            </a:r>
            <a:r>
              <a:rPr lang="zh-CN" altLang="en-US" sz="2000" dirty="0">
                <a:latin typeface="楷体_GB2312"/>
              </a:rPr>
              <a:t>语句来定义代码块，以运行可能抛出异常的代码</a:t>
            </a:r>
            <a:endParaRPr lang="en-US" altLang="zh-CN" sz="2000" dirty="0">
              <a:latin typeface="楷体_GB2312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•"/>
            </a:pPr>
            <a:r>
              <a:rPr lang="zh-CN" altLang="en-US" sz="2000" dirty="0">
                <a:latin typeface="楷体_GB2312"/>
              </a:rPr>
              <a:t>通过</a:t>
            </a:r>
            <a:r>
              <a:rPr lang="en-US" altLang="zh-CN" sz="2000" dirty="0">
                <a:solidFill>
                  <a:srgbClr val="FF0000"/>
                </a:solidFill>
                <a:latin typeface="楷体_GB2312"/>
              </a:rPr>
              <a:t>except</a:t>
            </a:r>
            <a:r>
              <a:rPr lang="zh-CN" altLang="en-US" sz="2000" dirty="0">
                <a:latin typeface="楷体_GB2312"/>
              </a:rPr>
              <a:t>语句，可以捕获特定的异常并执行相应的处理</a:t>
            </a:r>
            <a:endParaRPr lang="en-US" altLang="zh-CN" sz="2000" dirty="0">
              <a:latin typeface="楷体_GB2312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•"/>
            </a:pPr>
            <a:r>
              <a:rPr lang="zh-CN" altLang="en-US" sz="2000" dirty="0">
                <a:latin typeface="楷体_GB2312"/>
              </a:rPr>
              <a:t>通过</a:t>
            </a:r>
            <a:r>
              <a:rPr lang="en-US" altLang="zh-CN" sz="2000" dirty="0">
                <a:solidFill>
                  <a:srgbClr val="FF0000"/>
                </a:solidFill>
                <a:latin typeface="楷体_GB2312"/>
              </a:rPr>
              <a:t>finally</a:t>
            </a:r>
            <a:r>
              <a:rPr lang="zh-CN" altLang="en-US" sz="2000" dirty="0">
                <a:latin typeface="楷体_GB2312"/>
              </a:rPr>
              <a:t>语句，可以保证及时产生异常，也可以在事后清理资源</a:t>
            </a:r>
            <a:endParaRPr lang="en-US" altLang="zh-CN" sz="2000" dirty="0">
              <a:latin typeface="楷体_GB2312"/>
            </a:endParaRPr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41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249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以上几句话，就完成了一个条件判断，在不同的条件下做不同的事情。因此，</a:t>
            </a:r>
            <a:r>
              <a:rPr lang="en-US" altLang="zh-CN" dirty="0"/>
              <a:t>if</a:t>
            </a:r>
            <a:r>
              <a:rPr lang="zh-CN" altLang="en-US" dirty="0"/>
              <a:t>语句，常被翻译成</a:t>
            </a:r>
            <a:r>
              <a:rPr lang="en-US" altLang="zh-CN" dirty="0"/>
              <a:t>’</a:t>
            </a:r>
            <a:r>
              <a:rPr lang="zh-CN" altLang="en-US" dirty="0"/>
              <a:t>条件语句</a:t>
            </a:r>
            <a:r>
              <a:rPr lang="en-US" altLang="zh-CN" dirty="0"/>
              <a:t>’</a:t>
            </a:r>
          </a:p>
          <a:p>
            <a:pPr lvl="0" eaLnBrk="1" hangingPunct="1">
              <a:spcBef>
                <a:spcPct val="50000"/>
              </a:spcBef>
            </a:pPr>
            <a:r>
              <a:rPr lang="zh-CN" altLang="en-US" dirty="0">
                <a:latin typeface="楷体_GB2312"/>
              </a:rPr>
              <a:t>这个是获得用户在界面上输入的信息，而通过它得到的是字符串类型的数据，可以在</a:t>
            </a:r>
            <a:r>
              <a:rPr lang="en-US" altLang="zh-CN" dirty="0">
                <a:latin typeface="楷体_GB2312"/>
              </a:rPr>
              <a:t>IDLE</a:t>
            </a:r>
            <a:r>
              <a:rPr lang="zh-CN" altLang="en-US" dirty="0">
                <a:latin typeface="楷体_GB2312"/>
              </a:rPr>
              <a:t>中这样体验一下：</a:t>
            </a:r>
            <a:endParaRPr lang="en-US" altLang="zh-CN" dirty="0">
              <a:latin typeface="楷体_GB231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zh-CN" altLang="en-US" dirty="0">
                <a:latin typeface="楷体_GB2312"/>
              </a:rPr>
              <a:t>刚得到的那个</a:t>
            </a:r>
            <a:r>
              <a:rPr lang="en-US" altLang="zh-CN" dirty="0">
                <a:latin typeface="楷体_GB2312"/>
              </a:rPr>
              <a:t>a </a:t>
            </a:r>
            <a:r>
              <a:rPr lang="zh-CN" altLang="en-US" dirty="0">
                <a:latin typeface="楷体_GB2312"/>
              </a:rPr>
              <a:t>是</a:t>
            </a:r>
            <a:r>
              <a:rPr lang="en-US" altLang="zh-CN" dirty="0">
                <a:latin typeface="楷体_GB2312"/>
              </a:rPr>
              <a:t>str</a:t>
            </a:r>
            <a:r>
              <a:rPr lang="zh-CN" altLang="en-US" dirty="0">
                <a:latin typeface="楷体_GB2312"/>
              </a:rPr>
              <a:t>类型，如果用</a:t>
            </a:r>
            <a:r>
              <a:rPr lang="en-US" altLang="zh-CN" dirty="0">
                <a:latin typeface="楷体_GB2312"/>
              </a:rPr>
              <a:t>Int()</a:t>
            </a:r>
            <a:r>
              <a:rPr lang="zh-CN" altLang="en-US" dirty="0">
                <a:latin typeface="楷体_GB2312"/>
              </a:rPr>
              <a:t>转换一下，就变成了</a:t>
            </a:r>
            <a:r>
              <a:rPr lang="en-US" altLang="zh-CN" dirty="0">
                <a:latin typeface="楷体_GB2312"/>
              </a:rPr>
              <a:t>Int</a:t>
            </a:r>
            <a:r>
              <a:rPr lang="zh-CN" altLang="en-US" dirty="0">
                <a:latin typeface="楷体_GB2312"/>
              </a:rPr>
              <a:t>类型了</a:t>
            </a:r>
            <a:endParaRPr lang="en-US" altLang="zh-CN" dirty="0">
              <a:latin typeface="楷体_GB231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zh-CN" altLang="en-US" dirty="0">
                <a:latin typeface="楷体_GB2312"/>
              </a:rPr>
              <a:t>看来</a:t>
            </a:r>
            <a:r>
              <a:rPr lang="en-US" altLang="zh-CN" dirty="0">
                <a:latin typeface="楷体_GB2312"/>
              </a:rPr>
              <a:t>Int()</a:t>
            </a:r>
            <a:r>
              <a:rPr lang="zh-CN" altLang="en-US" dirty="0">
                <a:latin typeface="楷体_GB2312"/>
              </a:rPr>
              <a:t>可以将字符串转换成</a:t>
            </a:r>
            <a:r>
              <a:rPr lang="en-US" altLang="zh-CN" dirty="0">
                <a:latin typeface="楷体_GB2312"/>
              </a:rPr>
              <a:t>int </a:t>
            </a:r>
            <a:r>
              <a:rPr lang="zh-CN" altLang="en-US" dirty="0">
                <a:latin typeface="楷体_GB2312"/>
              </a:rPr>
              <a:t>类型，类似的，是不是有这样的结论，</a:t>
            </a:r>
            <a:r>
              <a:rPr lang="en-US" altLang="zh-CN" dirty="0">
                <a:latin typeface="楷体_GB2312"/>
              </a:rPr>
              <a:t>str()</a:t>
            </a:r>
            <a:r>
              <a:rPr lang="zh-CN" altLang="en-US" dirty="0">
                <a:latin typeface="楷体_GB2312"/>
              </a:rPr>
              <a:t>可以将</a:t>
            </a:r>
            <a:r>
              <a:rPr lang="en-US" altLang="zh-CN" dirty="0">
                <a:latin typeface="楷体_GB2312"/>
              </a:rPr>
              <a:t>Int</a:t>
            </a:r>
            <a:r>
              <a:rPr lang="zh-CN" altLang="en-US" dirty="0">
                <a:latin typeface="楷体_GB2312"/>
              </a:rPr>
              <a:t>（）类型转换成</a:t>
            </a:r>
            <a:r>
              <a:rPr lang="en-US" altLang="zh-CN" dirty="0">
                <a:latin typeface="楷体_GB2312"/>
              </a:rPr>
              <a:t>str</a:t>
            </a:r>
            <a:r>
              <a:rPr lang="zh-CN" altLang="en-US" dirty="0">
                <a:latin typeface="楷体_GB2312"/>
              </a:rPr>
              <a:t>类型呢？</a:t>
            </a:r>
            <a:endParaRPr lang="en-US" altLang="zh-CN" dirty="0">
              <a:latin typeface="楷体_GB2312"/>
            </a:endParaRPr>
          </a:p>
        </p:txBody>
      </p:sp>
      <p:sp>
        <p:nvSpPr>
          <p:cNvPr id="553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7191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</p:txBody>
      </p:sp>
      <p:sp>
        <p:nvSpPr>
          <p:cNvPr id="573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6450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</p:txBody>
      </p:sp>
      <p:sp>
        <p:nvSpPr>
          <p:cNvPr id="583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3583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以上几句话，就完成了一个条件判断，在不同的条件下做不同的事情。因此，</a:t>
            </a:r>
            <a:r>
              <a:rPr lang="en-US" altLang="zh-CN" dirty="0"/>
              <a:t>if</a:t>
            </a:r>
            <a:r>
              <a:rPr lang="zh-CN" altLang="en-US" dirty="0"/>
              <a:t>语句，常被翻译成</a:t>
            </a:r>
            <a:r>
              <a:rPr lang="en-US" altLang="zh-CN" dirty="0"/>
              <a:t>’</a:t>
            </a:r>
            <a:r>
              <a:rPr lang="zh-CN" altLang="en-US" dirty="0"/>
              <a:t>条件语句</a:t>
            </a:r>
            <a:r>
              <a:rPr lang="en-US" altLang="zh-CN" dirty="0"/>
              <a:t>’</a:t>
            </a:r>
          </a:p>
          <a:p>
            <a:pPr lvl="0" eaLnBrk="1" hangingPunct="1">
              <a:spcBef>
                <a:spcPct val="50000"/>
              </a:spcBef>
            </a:pPr>
            <a:r>
              <a:rPr lang="zh-CN" altLang="en-US" dirty="0">
                <a:latin typeface="楷体_GB2312"/>
              </a:rPr>
              <a:t>这个是获得用户在界面上输入的信息，而通过它得到的是字符串类型的数据，可以在</a:t>
            </a:r>
            <a:r>
              <a:rPr lang="en-US" altLang="zh-CN" dirty="0">
                <a:latin typeface="楷体_GB2312"/>
              </a:rPr>
              <a:t>IDLE</a:t>
            </a:r>
            <a:r>
              <a:rPr lang="zh-CN" altLang="en-US" dirty="0">
                <a:latin typeface="楷体_GB2312"/>
              </a:rPr>
              <a:t>中这样体验一下：</a:t>
            </a:r>
            <a:endParaRPr lang="en-US" altLang="zh-CN" dirty="0">
              <a:latin typeface="楷体_GB231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zh-CN" altLang="en-US" dirty="0">
                <a:latin typeface="楷体_GB2312"/>
              </a:rPr>
              <a:t>刚得到的那个</a:t>
            </a:r>
            <a:r>
              <a:rPr lang="en-US" altLang="zh-CN" dirty="0">
                <a:latin typeface="楷体_GB2312"/>
              </a:rPr>
              <a:t>a </a:t>
            </a:r>
            <a:r>
              <a:rPr lang="zh-CN" altLang="en-US" dirty="0">
                <a:latin typeface="楷体_GB2312"/>
              </a:rPr>
              <a:t>是</a:t>
            </a:r>
            <a:r>
              <a:rPr lang="en-US" altLang="zh-CN" dirty="0">
                <a:latin typeface="楷体_GB2312"/>
              </a:rPr>
              <a:t>str</a:t>
            </a:r>
            <a:r>
              <a:rPr lang="zh-CN" altLang="en-US" dirty="0">
                <a:latin typeface="楷体_GB2312"/>
              </a:rPr>
              <a:t>类型，如果用</a:t>
            </a:r>
            <a:r>
              <a:rPr lang="en-US" altLang="zh-CN" dirty="0">
                <a:latin typeface="楷体_GB2312"/>
              </a:rPr>
              <a:t>Int()</a:t>
            </a:r>
            <a:r>
              <a:rPr lang="zh-CN" altLang="en-US" dirty="0">
                <a:latin typeface="楷体_GB2312"/>
              </a:rPr>
              <a:t>转换一下，就变成了</a:t>
            </a:r>
            <a:r>
              <a:rPr lang="en-US" altLang="zh-CN" dirty="0">
                <a:latin typeface="楷体_GB2312"/>
              </a:rPr>
              <a:t>Int</a:t>
            </a:r>
            <a:r>
              <a:rPr lang="zh-CN" altLang="en-US" dirty="0">
                <a:latin typeface="楷体_GB2312"/>
              </a:rPr>
              <a:t>类型了</a:t>
            </a:r>
            <a:endParaRPr lang="en-US" altLang="zh-CN" dirty="0">
              <a:latin typeface="楷体_GB231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zh-CN" altLang="en-US" dirty="0">
                <a:latin typeface="楷体_GB2312"/>
              </a:rPr>
              <a:t>看来</a:t>
            </a:r>
            <a:r>
              <a:rPr lang="en-US" altLang="zh-CN" dirty="0">
                <a:latin typeface="楷体_GB2312"/>
              </a:rPr>
              <a:t>Int()</a:t>
            </a:r>
            <a:r>
              <a:rPr lang="zh-CN" altLang="en-US" dirty="0">
                <a:latin typeface="楷体_GB2312"/>
              </a:rPr>
              <a:t>可以将字符串转换成</a:t>
            </a:r>
            <a:r>
              <a:rPr lang="en-US" altLang="zh-CN" dirty="0">
                <a:latin typeface="楷体_GB2312"/>
              </a:rPr>
              <a:t>int </a:t>
            </a:r>
            <a:r>
              <a:rPr lang="zh-CN" altLang="en-US" dirty="0">
                <a:latin typeface="楷体_GB2312"/>
              </a:rPr>
              <a:t>类型，类似的，是不是有这样的结论，</a:t>
            </a:r>
            <a:r>
              <a:rPr lang="en-US" altLang="zh-CN" dirty="0">
                <a:latin typeface="楷体_GB2312"/>
              </a:rPr>
              <a:t>str()</a:t>
            </a:r>
            <a:r>
              <a:rPr lang="zh-CN" altLang="en-US" dirty="0">
                <a:latin typeface="楷体_GB2312"/>
              </a:rPr>
              <a:t>可以将</a:t>
            </a:r>
            <a:r>
              <a:rPr lang="en-US" altLang="zh-CN" dirty="0">
                <a:latin typeface="楷体_GB2312"/>
              </a:rPr>
              <a:t>Int</a:t>
            </a:r>
            <a:r>
              <a:rPr lang="zh-CN" altLang="en-US" dirty="0">
                <a:latin typeface="楷体_GB2312"/>
              </a:rPr>
              <a:t>（）类型转换成</a:t>
            </a:r>
            <a:r>
              <a:rPr lang="en-US" altLang="zh-CN" dirty="0">
                <a:latin typeface="楷体_GB2312"/>
              </a:rPr>
              <a:t>str</a:t>
            </a:r>
            <a:r>
              <a:rPr lang="zh-CN" altLang="en-US" dirty="0">
                <a:latin typeface="楷体_GB2312"/>
              </a:rPr>
              <a:t>类型呢？</a:t>
            </a:r>
            <a:endParaRPr lang="en-US" altLang="zh-CN" dirty="0">
              <a:latin typeface="楷体_GB2312"/>
            </a:endParaRPr>
          </a:p>
        </p:txBody>
      </p:sp>
      <p:sp>
        <p:nvSpPr>
          <p:cNvPr id="553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4584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</p:txBody>
      </p:sp>
      <p:sp>
        <p:nvSpPr>
          <p:cNvPr id="593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6242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  <a:p>
            <a:pPr lvl="0" eaLnBrk="1" hangingPunct="1">
              <a:spcBef>
                <a:spcPct val="50000"/>
              </a:spcBef>
            </a:pPr>
            <a:endParaRPr lang="en-US" altLang="zh-CN" dirty="0">
              <a:latin typeface="楷体_GB2312"/>
            </a:endParaRPr>
          </a:p>
        </p:txBody>
      </p:sp>
      <p:sp>
        <p:nvSpPr>
          <p:cNvPr id="593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en-US" altLang="zh-CN" dirty="0"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7139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5" descr="snake-on-tre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1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6" descr="2006-10-28_Python_in_60_Minut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68115" r="19565" b="1450"/>
          <a:stretch>
            <a:fillRect/>
          </a:stretch>
        </p:blipFill>
        <p:spPr bwMode="auto">
          <a:xfrm>
            <a:off x="1600200" y="741363"/>
            <a:ext cx="54102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"/>
          <p:cNvSpPr>
            <a:spLocks noChangeArrowheads="1"/>
          </p:cNvSpPr>
          <p:nvPr userDrawn="1"/>
        </p:nvSpPr>
        <p:spPr bwMode="auto">
          <a:xfrm>
            <a:off x="1981200" y="4191000"/>
            <a:ext cx="5562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7655" indent="-287655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</a:pPr>
            <a:endParaRPr lang="en-GB" altLang="zh-CN" sz="1600"/>
          </a:p>
        </p:txBody>
      </p:sp>
      <p:sp>
        <p:nvSpPr>
          <p:cNvPr id="194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0" y="2743200"/>
            <a:ext cx="9144000" cy="1600200"/>
          </a:xfrm>
        </p:spPr>
        <p:txBody>
          <a:bodyPr anchor="ctr"/>
          <a:lstStyle>
            <a:lvl1pPr>
              <a:defRPr sz="4400" b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6800" y="6486525"/>
            <a:ext cx="4572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3918BB4-D321-4424-A622-B27A36F7E38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BE19C-1C45-4567-8A8A-9406161F96F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477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477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CA9B4-CDCB-4566-88E2-BDA381D8545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309F6-2AF1-4E63-8445-75C2F9CD3C0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6C91B-8A2E-4DF2-9C18-E127D8444E7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3F9A0-70B0-4791-B467-8E47A7F4770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40661-D891-4990-A192-6FDE239059C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34018-9196-49BC-87BF-0FCEC58AA8F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50D51-26C4-4C76-A245-B6BDADD0CFE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DB58-0D7F-4789-941E-576CF38E305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1C427-30A2-45F2-8A1C-C067F59A104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8" b="36090"/>
          <a:stretch>
            <a:fillRect/>
          </a:stretch>
        </p:blipFill>
        <p:spPr bwMode="auto">
          <a:xfrm>
            <a:off x="0" y="6048375"/>
            <a:ext cx="12954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066800"/>
            <a:ext cx="9144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134754-8255-4B59-BF87-5324199B066B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9pPr>
    </p:titleStyle>
    <p:bodyStyle>
      <a:lvl1pPr marL="233680" indent="-23368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90880" indent="-23368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cs typeface="+mn-cs"/>
        </a:defRPr>
      </a:lvl2pPr>
      <a:lvl3pPr marL="1084580" indent="-1701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3pPr>
      <a:lvl4pPr marL="1541780" indent="-1701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27C3F4-D18D-4ABD-9DAD-5682F3DA4882}" type="slidenum">
              <a:rPr lang="en-US" altLang="zh-CN" sz="1400" smtClean="0">
                <a:solidFill>
                  <a:schemeClr val="bg1"/>
                </a:solidFill>
                <a:latin typeface="Tahoma" panose="020B0604030504040204" pitchFamily="34" charset="0"/>
              </a:rPr>
              <a:t>1</a:t>
            </a:fld>
            <a:endParaRPr lang="en-US" altLang="zh-CN" sz="1400" smtClean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2277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第3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讲</a:t>
            </a: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  Python</a:t>
            </a:r>
            <a:r>
              <a:rPr lang="zh-CN" altLang="en-US" dirty="0" smtClean="0">
                <a:ea typeface="宋体" panose="02010600030101010101" pitchFamily="2" charset="-122"/>
              </a:rPr>
              <a:t>程序</a:t>
            </a:r>
            <a:r>
              <a:rPr lang="zh-CN" altLang="en-US" dirty="0">
                <a:ea typeface="宋体" panose="02010600030101010101" pitchFamily="2" charset="-122"/>
              </a:rPr>
              <a:t>流程</a:t>
            </a:r>
            <a:r>
              <a:rPr lang="zh-CN" altLang="en-US" dirty="0" smtClean="0">
                <a:ea typeface="宋体" panose="02010600030101010101" pitchFamily="2" charset="-122"/>
              </a:rPr>
              <a:t>控制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76" name="Text Box 10"/>
          <p:cNvSpPr txBox="1">
            <a:spLocks noChangeArrowheads="1"/>
          </p:cNvSpPr>
          <p:nvPr/>
        </p:nvSpPr>
        <p:spPr bwMode="auto">
          <a:xfrm>
            <a:off x="978535" y="4724400"/>
            <a:ext cx="6017895" cy="159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信息科学与技术学院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王学松</a:t>
            </a:r>
          </a:p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wangxs@bnu.edu.cn  qq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602194</a:t>
            </a:r>
          </a:p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北京师范大学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2016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年秋季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 bwMode="auto">
          <a:xfrm>
            <a:off x="36513" y="1295400"/>
            <a:ext cx="914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关系运算符：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659836"/>
              </p:ext>
            </p:extLst>
          </p:nvPr>
        </p:nvGraphicFramePr>
        <p:xfrm>
          <a:off x="76200" y="1828801"/>
          <a:ext cx="8915400" cy="5029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BB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表达式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BB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BB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BB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结果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BB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==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x==y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等于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“ABCD”==“ABC”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!=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x!=y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不等于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“ABCD”!=“abcd”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x&gt;y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大于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ABC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&gt;”ABD”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&gt;=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x&gt;=y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大于等于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123&gt;23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x&lt;y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小于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“ABC”&lt;“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上海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&lt;=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x&lt;=y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小于等于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“123”&lt;=“23”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is 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是同一个对象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x=y=1; x is 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 not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is not 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不是同一个对象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x=1; y=2; x is not 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in 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的成员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in (1,2,3)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 in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not in y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不是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的成员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not in (1,2,3)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3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标题 1"/>
          <p:cNvSpPr>
            <a:spLocks noGrp="1"/>
          </p:cNvSpPr>
          <p:nvPr/>
        </p:nvSpPr>
        <p:spPr>
          <a:xfrm>
            <a:off x="152400" y="152400"/>
            <a:ext cx="8991600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36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36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36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）</a:t>
            </a: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分支结构</a:t>
            </a:r>
            <a:r>
              <a:rPr lang="en-US" altLang="zh-CN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相关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</a:t>
            </a:r>
            <a:r>
              <a:rPr lang="en-US" altLang="zh-CN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</a:t>
            </a: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和测试运算</a:t>
            </a:r>
          </a:p>
        </p:txBody>
      </p:sp>
    </p:spTree>
    <p:extLst>
      <p:ext uri="{BB962C8B-B14F-4D97-AF65-F5344CB8AC3E}">
        <p14:creationId xmlns:p14="http://schemas.microsoft.com/office/powerpoint/2010/main" val="24456413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3600" b="1" dirty="0">
                <a:solidFill>
                  <a:schemeClr val="bg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3600" b="1" dirty="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36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）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分支结构</a:t>
            </a:r>
            <a:r>
              <a:rPr lang="en-US" altLang="zh-CN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相关</a:t>
            </a: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</a:t>
            </a:r>
            <a:r>
              <a:rPr lang="en-US" altLang="zh-CN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逻辑运算</a:t>
            </a: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457200" y="2646362"/>
            <a:ext cx="7620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逻辑运算符，又称布尔运算符：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and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or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not</a:t>
            </a:r>
          </a:p>
          <a:p>
            <a:pPr marL="627380" marR="0" lvl="2" indent="-351155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操作数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 and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操作数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  <a:p>
            <a:pPr marL="627380" marR="0" lvl="2" indent="-351155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操作数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 or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操作数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  <a:p>
            <a:pPr marL="627380" marR="0" lvl="2" indent="-351155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not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操作数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200" y="4703762"/>
            <a:ext cx="8001000" cy="20780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优先级：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not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最高，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次之，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最低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627380" marR="0" lvl="2" indent="-351155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问题：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 or not b and c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是何意？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627380" marR="0" lvl="2" indent="-351155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答案：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 or ((not b) and c)</a:t>
            </a:r>
          </a:p>
          <a:p>
            <a:pPr marL="627380" marR="0" lvl="2" indent="-351155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最好使用括号！</a:t>
            </a:r>
          </a:p>
        </p:txBody>
      </p:sp>
      <p:sp>
        <p:nvSpPr>
          <p:cNvPr id="2" name="矩形 1"/>
          <p:cNvSpPr/>
          <p:nvPr/>
        </p:nvSpPr>
        <p:spPr>
          <a:xfrm>
            <a:off x="838200" y="955127"/>
            <a:ext cx="6705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kern="0" dirty="0" smtClean="0">
                <a:latin typeface="Arial" panose="020B0604020202020204" pitchFamily="34" charset="0"/>
              </a:rPr>
              <a:t>if(2&lt;3 and 3&lt;4 ) </a:t>
            </a:r>
            <a:r>
              <a:rPr lang="en-US" altLang="zh-CN" kern="0" dirty="0">
                <a:latin typeface="Arial" panose="020B0604020202020204" pitchFamily="34" charset="0"/>
              </a:rPr>
              <a:t>: print("2</a:t>
            </a:r>
            <a:r>
              <a:rPr lang="zh-CN" altLang="en-US" kern="0" dirty="0">
                <a:latin typeface="Arial" panose="020B0604020202020204" pitchFamily="34" charset="0"/>
              </a:rPr>
              <a:t>小于</a:t>
            </a:r>
            <a:r>
              <a:rPr lang="en-US" altLang="zh-CN" kern="0" dirty="0">
                <a:latin typeface="Arial" panose="020B0604020202020204" pitchFamily="34" charset="0"/>
              </a:rPr>
              <a:t>3</a:t>
            </a:r>
            <a:r>
              <a:rPr lang="zh-CN" altLang="en-US" kern="0" dirty="0">
                <a:latin typeface="Arial" panose="020B0604020202020204" pitchFamily="34" charset="0"/>
              </a:rPr>
              <a:t>是正确</a:t>
            </a:r>
            <a:r>
              <a:rPr lang="zh-CN" altLang="en-US" kern="0" dirty="0" smtClean="0">
                <a:latin typeface="Arial" panose="020B0604020202020204" pitchFamily="34" charset="0"/>
              </a:rPr>
              <a:t>的</a:t>
            </a:r>
            <a:r>
              <a:rPr lang="en-US" altLang="zh-CN" kern="0" dirty="0" smtClean="0">
                <a:latin typeface="Arial" panose="020B0604020202020204" pitchFamily="34" charset="0"/>
              </a:rPr>
              <a:t>,3</a:t>
            </a:r>
            <a:r>
              <a:rPr lang="zh-CN" altLang="en-US" kern="0" dirty="0" smtClean="0">
                <a:latin typeface="Arial" panose="020B0604020202020204" pitchFamily="34" charset="0"/>
              </a:rPr>
              <a:t>小于</a:t>
            </a:r>
            <a:r>
              <a:rPr lang="en-US" altLang="zh-CN" kern="0" dirty="0" smtClean="0">
                <a:latin typeface="Arial" panose="020B0604020202020204" pitchFamily="34" charset="0"/>
              </a:rPr>
              <a:t>4</a:t>
            </a:r>
            <a:r>
              <a:rPr lang="zh-CN" altLang="en-US" kern="0" dirty="0" smtClean="0">
                <a:latin typeface="Arial" panose="020B0604020202020204" pitchFamily="34" charset="0"/>
              </a:rPr>
              <a:t>是</a:t>
            </a:r>
            <a:r>
              <a:rPr lang="zh-CN" altLang="en-US" kern="0" dirty="0">
                <a:latin typeface="Arial" panose="020B0604020202020204" pitchFamily="34" charset="0"/>
              </a:rPr>
              <a:t>正确</a:t>
            </a:r>
            <a:r>
              <a:rPr lang="zh-CN" altLang="en-US" kern="0" dirty="0" smtClean="0">
                <a:latin typeface="Arial" panose="020B0604020202020204" pitchFamily="34" charset="0"/>
              </a:rPr>
              <a:t>的</a:t>
            </a:r>
            <a:r>
              <a:rPr lang="en-US" altLang="zh-CN" kern="0" dirty="0" smtClean="0">
                <a:latin typeface="Arial" panose="020B0604020202020204" pitchFamily="34" charset="0"/>
              </a:rPr>
              <a:t>.")</a:t>
            </a:r>
            <a:endParaRPr lang="en-US" altLang="zh-CN" kern="0" dirty="0">
              <a:latin typeface="Arial" panose="020B0604020202020204" pitchFamily="34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kern="0" dirty="0" smtClean="0">
                <a:latin typeface="Arial" panose="020B0604020202020204" pitchFamily="34" charset="0"/>
              </a:rPr>
              <a:t>a=2;b=3;c=4;</a:t>
            </a:r>
            <a:endParaRPr lang="en-US" altLang="zh-CN" kern="0" dirty="0">
              <a:latin typeface="Arial" panose="020B0604020202020204" pitchFamily="34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kern="0" dirty="0" smtClean="0">
                <a:latin typeface="Arial" panose="020B0604020202020204" pitchFamily="34" charset="0"/>
              </a:rPr>
              <a:t>if(a&lt;b and b&lt;4 ) </a:t>
            </a:r>
            <a:r>
              <a:rPr lang="en-US" altLang="zh-CN" kern="0" dirty="0">
                <a:latin typeface="Arial" panose="020B0604020202020204" pitchFamily="34" charset="0"/>
              </a:rPr>
              <a:t>: print("a</a:t>
            </a:r>
            <a:r>
              <a:rPr lang="zh-CN" altLang="en-US" kern="0" dirty="0">
                <a:latin typeface="Arial" panose="020B0604020202020204" pitchFamily="34" charset="0"/>
              </a:rPr>
              <a:t>小于</a:t>
            </a:r>
            <a:r>
              <a:rPr lang="en-US" altLang="zh-CN" kern="0" dirty="0" smtClean="0">
                <a:latin typeface="Arial" panose="020B0604020202020204" pitchFamily="34" charset="0"/>
              </a:rPr>
              <a:t>b , b&lt;c")</a:t>
            </a:r>
            <a:endParaRPr lang="en-US" altLang="zh-CN" kern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9016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）分支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</a:t>
            </a:r>
            <a:r>
              <a:rPr lang="en-US" altLang="zh-CN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相关</a:t>
            </a: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</a:t>
            </a:r>
            <a:r>
              <a:rPr lang="en-US" altLang="zh-CN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</a:p>
        </p:txBody>
      </p:sp>
      <p:sp>
        <p:nvSpPr>
          <p:cNvPr id="13315" name="Text Box 12"/>
          <p:cNvSpPr txBox="1"/>
          <p:nvPr/>
        </p:nvSpPr>
        <p:spPr>
          <a:xfrm>
            <a:off x="304800" y="1228725"/>
            <a:ext cx="682751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实例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三角形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面积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-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分支结构实例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(chapter3_3.py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4800" y="1690525"/>
            <a:ext cx="8839200" cy="4856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dirty="0">
                <a:latin typeface="Arial" panose="020B0604020202020204" pitchFamily="34" charset="0"/>
              </a:rPr>
              <a:t>#</a:t>
            </a:r>
            <a:r>
              <a:rPr lang="zh-CN" altLang="en-US" dirty="0">
                <a:latin typeface="Arial" panose="020B0604020202020204" pitchFamily="34" charset="0"/>
              </a:rPr>
              <a:t>计算三角形面积代码： 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zh-CN" altLang="en-US" dirty="0">
                <a:latin typeface="Arial" panose="020B0604020202020204" pitchFamily="34" charset="0"/>
              </a:rPr>
              <a:t>带三边规则的逻辑判断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dirty="0">
                <a:latin typeface="Arial" panose="020B0604020202020204" pitchFamily="34" charset="0"/>
              </a:rPr>
              <a:t>import math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dirty="0" smtClean="0">
                <a:latin typeface="Arial" panose="020B0604020202020204" pitchFamily="34" charset="0"/>
              </a:rPr>
              <a:t>a=20  </a:t>
            </a:r>
            <a:r>
              <a:rPr lang="en-US" altLang="zh-CN" dirty="0">
                <a:latin typeface="Arial" panose="020B0604020202020204" pitchFamily="34" charset="0"/>
              </a:rPr>
              <a:t>;#a=float(input("</a:t>
            </a:r>
            <a:r>
              <a:rPr lang="zh-CN" altLang="en-US" dirty="0">
                <a:latin typeface="Arial" panose="020B0604020202020204" pitchFamily="34" charset="0"/>
              </a:rPr>
              <a:t>请输入三角形的边长</a:t>
            </a:r>
            <a:r>
              <a:rPr lang="en-US" altLang="zh-CN" dirty="0">
                <a:latin typeface="Arial" panose="020B0604020202020204" pitchFamily="34" charset="0"/>
              </a:rPr>
              <a:t>a:"))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dirty="0">
                <a:latin typeface="Arial" panose="020B0604020202020204" pitchFamily="34" charset="0"/>
              </a:rPr>
              <a:t>b=30  ;#b=float(input("</a:t>
            </a:r>
            <a:r>
              <a:rPr lang="zh-CN" altLang="en-US" dirty="0">
                <a:latin typeface="Arial" panose="020B0604020202020204" pitchFamily="34" charset="0"/>
              </a:rPr>
              <a:t>请输入三角形的边长</a:t>
            </a:r>
            <a:r>
              <a:rPr lang="en-US" altLang="zh-CN" dirty="0">
                <a:latin typeface="Arial" panose="020B0604020202020204" pitchFamily="34" charset="0"/>
              </a:rPr>
              <a:t>b:"))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dirty="0">
                <a:latin typeface="Arial" panose="020B0604020202020204" pitchFamily="34" charset="0"/>
              </a:rPr>
              <a:t>c=40  ;#c=float(input("</a:t>
            </a:r>
            <a:r>
              <a:rPr lang="zh-CN" altLang="en-US" dirty="0">
                <a:latin typeface="Arial" panose="020B0604020202020204" pitchFamily="34" charset="0"/>
              </a:rPr>
              <a:t>请输入三角形的边长</a:t>
            </a:r>
            <a:r>
              <a:rPr lang="en-US" altLang="zh-CN" dirty="0">
                <a:latin typeface="Arial" panose="020B0604020202020204" pitchFamily="34" charset="0"/>
              </a:rPr>
              <a:t>c:"))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dirty="0">
                <a:latin typeface="Arial" panose="020B0604020202020204" pitchFamily="34" charset="0"/>
              </a:rPr>
              <a:t>print("</a:t>
            </a:r>
            <a:r>
              <a:rPr lang="zh-CN" altLang="en-US" dirty="0">
                <a:latin typeface="Arial" panose="020B0604020202020204" pitchFamily="34" charset="0"/>
              </a:rPr>
              <a:t>第三讲：代码实例</a:t>
            </a:r>
            <a:r>
              <a:rPr lang="en-US" altLang="zh-CN" dirty="0">
                <a:latin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</a:rPr>
              <a:t>，分支结构</a:t>
            </a:r>
            <a:r>
              <a:rPr lang="en-US" altLang="zh-CN" dirty="0">
                <a:latin typeface="Arial" panose="020B0604020202020204" pitchFamily="34" charset="0"/>
              </a:rPr>
              <a:t>-</a:t>
            </a:r>
            <a:r>
              <a:rPr lang="zh-CN" altLang="en-US" dirty="0">
                <a:latin typeface="Arial" panose="020B0604020202020204" pitchFamily="34" charset="0"/>
              </a:rPr>
              <a:t>三角形面积</a:t>
            </a:r>
            <a:r>
              <a:rPr lang="en-US" altLang="zh-CN" dirty="0">
                <a:latin typeface="Arial" panose="020B0604020202020204" pitchFamily="34" charset="0"/>
              </a:rPr>
              <a:t>")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dirty="0">
                <a:latin typeface="Arial" panose="020B0604020202020204" pitchFamily="34" charset="0"/>
              </a:rPr>
              <a:t>p=(</a:t>
            </a:r>
            <a:r>
              <a:rPr lang="en-US" altLang="zh-CN" dirty="0" err="1">
                <a:latin typeface="Arial" panose="020B0604020202020204" pitchFamily="34" charset="0"/>
              </a:rPr>
              <a:t>a+b+c</a:t>
            </a:r>
            <a:r>
              <a:rPr lang="en-US" altLang="zh-CN" dirty="0">
                <a:latin typeface="Arial" panose="020B0604020202020204" pitchFamily="34" charset="0"/>
              </a:rPr>
              <a:t>)/2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dirty="0" smtClean="0">
                <a:latin typeface="Arial" panose="020B0604020202020204" pitchFamily="34" charset="0"/>
              </a:rPr>
              <a:t>if</a:t>
            </a:r>
            <a:r>
              <a:rPr lang="en-US" altLang="zh-CN" dirty="0">
                <a:latin typeface="Arial" panose="020B0604020202020204" pitchFamily="34" charset="0"/>
              </a:rPr>
              <a:t>( a&gt;0 and b&gt;0 and c&gt;0 and p&gt;a and p&gt;b and p&gt;c):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dirty="0">
                <a:latin typeface="Arial" panose="020B0604020202020204" pitchFamily="34" charset="0"/>
              </a:rPr>
              <a:t>      print("</a:t>
            </a:r>
            <a:r>
              <a:rPr lang="zh-CN" altLang="en-US" dirty="0">
                <a:latin typeface="Arial" panose="020B0604020202020204" pitchFamily="34" charset="0"/>
              </a:rPr>
              <a:t>恭喜：符合三角形三边规则！</a:t>
            </a:r>
            <a:r>
              <a:rPr lang="en-US" altLang="zh-CN" dirty="0">
                <a:latin typeface="Arial" panose="020B0604020202020204" pitchFamily="34" charset="0"/>
              </a:rPr>
              <a:t>")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dirty="0">
                <a:latin typeface="Arial" panose="020B0604020202020204" pitchFamily="34" charset="0"/>
              </a:rPr>
              <a:t>      area=</a:t>
            </a:r>
            <a:r>
              <a:rPr lang="en-US" altLang="zh-CN" dirty="0" err="1">
                <a:latin typeface="Arial" panose="020B0604020202020204" pitchFamily="34" charset="0"/>
              </a:rPr>
              <a:t>math.sqrt</a:t>
            </a:r>
            <a:r>
              <a:rPr lang="en-US" altLang="zh-CN" dirty="0">
                <a:latin typeface="Arial" panose="020B0604020202020204" pitchFamily="34" charset="0"/>
              </a:rPr>
              <a:t>(p*(p-a)*(p-b)*(p-c))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dirty="0">
                <a:latin typeface="Arial" panose="020B0604020202020204" pitchFamily="34" charset="0"/>
              </a:rPr>
              <a:t>      print(</a:t>
            </a:r>
            <a:r>
              <a:rPr lang="en-US" altLang="zh-CN" dirty="0" err="1">
                <a:latin typeface="Arial" panose="020B0604020202020204" pitchFamily="34" charset="0"/>
              </a:rPr>
              <a:t>str.format</a:t>
            </a:r>
            <a:r>
              <a:rPr lang="en-US" altLang="zh-CN" dirty="0">
                <a:latin typeface="Arial" panose="020B0604020202020204" pitchFamily="34" charset="0"/>
              </a:rPr>
              <a:t>("  </a:t>
            </a:r>
            <a:r>
              <a:rPr lang="zh-CN" altLang="en-US" dirty="0">
                <a:latin typeface="Arial" panose="020B0604020202020204" pitchFamily="34" charset="0"/>
              </a:rPr>
              <a:t>三角形三边分别为：</a:t>
            </a:r>
            <a:r>
              <a:rPr lang="en-US" altLang="zh-CN" dirty="0">
                <a:latin typeface="Arial" panose="020B0604020202020204" pitchFamily="34" charset="0"/>
              </a:rPr>
              <a:t>a={0},b={1},c={2}",</a:t>
            </a:r>
            <a:r>
              <a:rPr lang="en-US" altLang="zh-CN" dirty="0" err="1">
                <a:latin typeface="Arial" panose="020B0604020202020204" pitchFamily="34" charset="0"/>
              </a:rPr>
              <a:t>a,b,c</a:t>
            </a:r>
            <a:r>
              <a:rPr lang="en-US" altLang="zh-CN" dirty="0">
                <a:latin typeface="Arial" panose="020B0604020202020204" pitchFamily="34" charset="0"/>
              </a:rPr>
              <a:t>))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dirty="0">
                <a:latin typeface="Arial" panose="020B0604020202020204" pitchFamily="34" charset="0"/>
              </a:rPr>
              <a:t>      print(</a:t>
            </a:r>
            <a:r>
              <a:rPr lang="en-US" altLang="zh-CN" dirty="0" err="1">
                <a:latin typeface="Arial" panose="020B0604020202020204" pitchFamily="34" charset="0"/>
              </a:rPr>
              <a:t>str.format</a:t>
            </a:r>
            <a:r>
              <a:rPr lang="en-US" altLang="zh-CN" dirty="0">
                <a:latin typeface="Arial" panose="020B0604020202020204" pitchFamily="34" charset="0"/>
              </a:rPr>
              <a:t>("  </a:t>
            </a:r>
            <a:r>
              <a:rPr lang="zh-CN" altLang="en-US" dirty="0">
                <a:latin typeface="Arial" panose="020B0604020202020204" pitchFamily="34" charset="0"/>
              </a:rPr>
              <a:t>三角形面积</a:t>
            </a:r>
            <a:r>
              <a:rPr lang="en-US" altLang="zh-CN" dirty="0">
                <a:latin typeface="Arial" panose="020B0604020202020204" pitchFamily="34" charset="0"/>
              </a:rPr>
              <a:t>={0}",area))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dirty="0" smtClean="0">
                <a:latin typeface="Arial" panose="020B0604020202020204" pitchFamily="34" charset="0"/>
              </a:rPr>
              <a:t>print</a:t>
            </a:r>
            <a:r>
              <a:rPr lang="en-US" altLang="zh-CN" dirty="0">
                <a:latin typeface="Arial" panose="020B0604020202020204" pitchFamily="34" charset="0"/>
              </a:rPr>
              <a:t>("</a:t>
            </a:r>
            <a:r>
              <a:rPr lang="zh-CN" altLang="en-US" dirty="0">
                <a:latin typeface="Arial" panose="020B0604020202020204" pitchFamily="34" charset="0"/>
              </a:rPr>
              <a:t>第三讲：代码实例</a:t>
            </a:r>
            <a:r>
              <a:rPr lang="en-US" altLang="zh-CN" dirty="0">
                <a:latin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</a:rPr>
              <a:t>，分支结构</a:t>
            </a:r>
            <a:r>
              <a:rPr lang="en-US" altLang="zh-CN" dirty="0">
                <a:latin typeface="Arial" panose="020B0604020202020204" pitchFamily="34" charset="0"/>
              </a:rPr>
              <a:t>-</a:t>
            </a:r>
            <a:r>
              <a:rPr lang="zh-CN" altLang="en-US" dirty="0">
                <a:latin typeface="Arial" panose="020B0604020202020204" pitchFamily="34" charset="0"/>
              </a:rPr>
              <a:t>执行完毕</a:t>
            </a:r>
            <a:r>
              <a:rPr lang="en-US" altLang="zh-CN" dirty="0">
                <a:latin typeface="Arial" panose="020B0604020202020204" pitchFamily="34" charset="0"/>
              </a:rPr>
              <a:t>")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2375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分支</a:t>
            </a:r>
            <a:r>
              <a:rPr lang="zh-CN" altLang="en-US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结构形式</a:t>
            </a:r>
            <a:r>
              <a:rPr lang="en-US" altLang="zh-CN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36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单分支结构（形式）</a:t>
            </a:r>
            <a:endParaRPr lang="zh-CN" altLang="en-US" sz="36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327025" y="1223963"/>
            <a:ext cx="8839200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语法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669925" marR="0" lvl="1" indent="-325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if (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条件表达式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):</a:t>
            </a:r>
          </a:p>
          <a:p>
            <a:pPr marL="669925" marR="0" lvl="1" indent="-325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语句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语句块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</a:p>
          <a:p>
            <a:pPr marL="669925" marR="0" lvl="1" indent="-325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" name="Group 18"/>
          <p:cNvGrpSpPr/>
          <p:nvPr/>
        </p:nvGrpSpPr>
        <p:grpSpPr bwMode="auto">
          <a:xfrm>
            <a:off x="4572276" y="1371600"/>
            <a:ext cx="3276324" cy="3657600"/>
            <a:chOff x="0" y="0"/>
            <a:chExt cx="2724" cy="2811"/>
          </a:xfrm>
        </p:grpSpPr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512" y="642"/>
              <a:ext cx="1288" cy="2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marL="751205" indent="-285750" algn="just">
                <a:spcAft>
                  <a:spcPct val="10000"/>
                </a:spcAft>
                <a:buClr>
                  <a:srgbClr val="7889FB"/>
                </a:buClr>
                <a:buSzPct val="80000"/>
                <a:buFont typeface="Webdings" panose="05030102010509060703" pitchFamily="18" charset="2"/>
                <a:buNone/>
              </a:pPr>
              <a:r>
                <a:rPr lang="zh-CN" altLang="en-US" sz="1200" b="1" dirty="0">
                  <a:latin typeface="Times New Roman" panose="02020603050405020304" pitchFamily="18" charset="0"/>
                  <a:cs typeface="Arial" panose="020B0604020202020204" pitchFamily="34" charset="0"/>
                </a:rPr>
                <a:t>满足条件？</a:t>
              </a:r>
              <a:endParaRPr lang="zh-CN" altLang="en-US" sz="1200" b="1" dirty="0">
                <a:cs typeface="Arial" panose="020B0604020202020204" pitchFamily="34" charset="0"/>
              </a:endParaRPr>
            </a:p>
          </p:txBody>
        </p:sp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>
              <a:off x="0" y="156"/>
              <a:ext cx="2724" cy="23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</a:ln>
          </p:spPr>
          <p:txBody>
            <a:bodyPr/>
            <a:lstStyle/>
            <a:p>
              <a:endParaRPr lang="zh-CN" altLang="en-US" sz="1500" b="1"/>
            </a:p>
          </p:txBody>
        </p:sp>
        <p:sp>
          <p:nvSpPr>
            <p:cNvPr id="14" name="AutoShape 22"/>
            <p:cNvSpPr>
              <a:spLocks noChangeArrowheads="1"/>
            </p:cNvSpPr>
            <p:nvPr/>
          </p:nvSpPr>
          <p:spPr bwMode="auto">
            <a:xfrm>
              <a:off x="180" y="471"/>
              <a:ext cx="2160" cy="624"/>
            </a:xfrm>
            <a:prstGeom prst="diamond">
              <a:avLst/>
            </a:prstGeom>
            <a:noFill/>
            <a:ln w="158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marL="751205" indent="-285750" algn="ctr">
                <a:spcAft>
                  <a:spcPct val="10000"/>
                </a:spcAft>
                <a:buClr>
                  <a:srgbClr val="7889FB"/>
                </a:buClr>
                <a:buSzPct val="80000"/>
                <a:buFont typeface="Webdings" panose="05030102010509060703" pitchFamily="18" charset="2"/>
                <a:buNone/>
              </a:pPr>
              <a:endParaRPr lang="zh-CN" altLang="zh-CN" sz="1350" b="1">
                <a:cs typeface="Arial" panose="020B0604020202020204" pitchFamily="34" charset="0"/>
              </a:endParaRPr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>
              <a:off x="1260" y="0"/>
              <a:ext cx="0" cy="46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tailEnd type="stealth" w="med" len="med"/>
            </a:ln>
          </p:spPr>
          <p:txBody>
            <a:bodyPr/>
            <a:lstStyle/>
            <a:p>
              <a:endParaRPr lang="zh-CN" altLang="en-US" sz="1500" b="1"/>
            </a:p>
          </p:txBody>
        </p:sp>
        <p:sp>
          <p:nvSpPr>
            <p:cNvPr id="16" name="Rectangle 24"/>
            <p:cNvSpPr>
              <a:spLocks noChangeArrowheads="1"/>
            </p:cNvSpPr>
            <p:nvPr/>
          </p:nvSpPr>
          <p:spPr bwMode="auto">
            <a:xfrm>
              <a:off x="540" y="1560"/>
              <a:ext cx="1260" cy="46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marL="751205" indent="-285750">
                <a:spcAft>
                  <a:spcPct val="10000"/>
                </a:spcAft>
                <a:buClr>
                  <a:srgbClr val="7889FB"/>
                </a:buClr>
                <a:buSzPct val="80000"/>
                <a:buFont typeface="Webdings" panose="05030102010509060703" pitchFamily="18" charset="2"/>
                <a:buNone/>
              </a:pPr>
              <a:r>
                <a:rPr lang="zh-CN" altLang="en-US" sz="1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语句</a:t>
              </a:r>
              <a:endParaRPr lang="zh-CN" altLang="en-US" sz="12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>
              <a:off x="1260" y="1095"/>
              <a:ext cx="0" cy="46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tailEnd type="stealth" w="med" len="med"/>
            </a:ln>
          </p:spPr>
          <p:txBody>
            <a:bodyPr/>
            <a:lstStyle/>
            <a:p>
              <a:endParaRPr lang="zh-CN" altLang="en-US" sz="1500" b="1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>
              <a:off x="1260" y="2031"/>
              <a:ext cx="0" cy="78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tailEnd type="stealth" w="med" len="med"/>
            </a:ln>
          </p:spPr>
          <p:txBody>
            <a:bodyPr/>
            <a:lstStyle/>
            <a:p>
              <a:endParaRPr lang="zh-CN" altLang="en-US" sz="1500" b="1"/>
            </a:p>
          </p:txBody>
        </p: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1260" y="1092"/>
              <a:ext cx="1080" cy="6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marL="751205" indent="-285750" algn="just">
                <a:spcAft>
                  <a:spcPct val="10000"/>
                </a:spcAft>
                <a:buClr>
                  <a:srgbClr val="7889FB"/>
                </a:buClr>
                <a:buSzPct val="80000"/>
                <a:buFont typeface="Webdings" panose="05030102010509060703" pitchFamily="18" charset="2"/>
                <a:buNone/>
              </a:pPr>
              <a:r>
                <a:rPr lang="zh-CN" altLang="en-US" sz="1200" b="1">
                  <a:latin typeface="Times New Roman" panose="02020603050405020304" pitchFamily="18" charset="0"/>
                  <a:cs typeface="Arial" panose="020B0604020202020204" pitchFamily="34" charset="0"/>
                </a:rPr>
                <a:t>是</a:t>
              </a:r>
              <a:endParaRPr lang="zh-CN" altLang="en-US" sz="1200" b="1">
                <a:cs typeface="Arial" panose="020B0604020202020204" pitchFamily="34" charset="0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472281" y="5410200"/>
            <a:ext cx="7833519" cy="141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kern="0" dirty="0" smtClean="0">
                <a:latin typeface="Arial" panose="020B0604020202020204" pitchFamily="34" charset="0"/>
              </a:rPr>
              <a:t>if(2&lt;3 and 3&lt;4 ) </a:t>
            </a:r>
            <a:r>
              <a:rPr lang="en-US" altLang="zh-CN" kern="0" dirty="0">
                <a:latin typeface="Arial" panose="020B0604020202020204" pitchFamily="34" charset="0"/>
              </a:rPr>
              <a:t>: print("2</a:t>
            </a:r>
            <a:r>
              <a:rPr lang="zh-CN" altLang="en-US" kern="0" dirty="0">
                <a:latin typeface="Arial" panose="020B0604020202020204" pitchFamily="34" charset="0"/>
              </a:rPr>
              <a:t>小于</a:t>
            </a:r>
            <a:r>
              <a:rPr lang="en-US" altLang="zh-CN" kern="0" dirty="0">
                <a:latin typeface="Arial" panose="020B0604020202020204" pitchFamily="34" charset="0"/>
              </a:rPr>
              <a:t>3</a:t>
            </a:r>
            <a:r>
              <a:rPr lang="zh-CN" altLang="en-US" kern="0" dirty="0">
                <a:latin typeface="Arial" panose="020B0604020202020204" pitchFamily="34" charset="0"/>
              </a:rPr>
              <a:t>是正确</a:t>
            </a:r>
            <a:r>
              <a:rPr lang="zh-CN" altLang="en-US" kern="0" dirty="0" smtClean="0">
                <a:latin typeface="Arial" panose="020B0604020202020204" pitchFamily="34" charset="0"/>
              </a:rPr>
              <a:t>的</a:t>
            </a:r>
            <a:r>
              <a:rPr lang="en-US" altLang="zh-CN" kern="0" dirty="0" smtClean="0">
                <a:latin typeface="Arial" panose="020B0604020202020204" pitchFamily="34" charset="0"/>
              </a:rPr>
              <a:t>,3</a:t>
            </a:r>
            <a:r>
              <a:rPr lang="zh-CN" altLang="en-US" kern="0" dirty="0" smtClean="0">
                <a:latin typeface="Arial" panose="020B0604020202020204" pitchFamily="34" charset="0"/>
              </a:rPr>
              <a:t>小于</a:t>
            </a:r>
            <a:r>
              <a:rPr lang="en-US" altLang="zh-CN" kern="0" dirty="0" smtClean="0">
                <a:latin typeface="Arial" panose="020B0604020202020204" pitchFamily="34" charset="0"/>
              </a:rPr>
              <a:t>4</a:t>
            </a:r>
            <a:r>
              <a:rPr lang="zh-CN" altLang="en-US" kern="0" dirty="0" smtClean="0">
                <a:latin typeface="Arial" panose="020B0604020202020204" pitchFamily="34" charset="0"/>
              </a:rPr>
              <a:t>是</a:t>
            </a:r>
            <a:r>
              <a:rPr lang="zh-CN" altLang="en-US" kern="0" dirty="0">
                <a:latin typeface="Arial" panose="020B0604020202020204" pitchFamily="34" charset="0"/>
              </a:rPr>
              <a:t>正确</a:t>
            </a:r>
            <a:r>
              <a:rPr lang="zh-CN" altLang="en-US" kern="0" dirty="0" smtClean="0">
                <a:latin typeface="Arial" panose="020B0604020202020204" pitchFamily="34" charset="0"/>
              </a:rPr>
              <a:t>的</a:t>
            </a:r>
            <a:r>
              <a:rPr lang="en-US" altLang="zh-CN" kern="0" dirty="0" smtClean="0">
                <a:latin typeface="Arial" panose="020B0604020202020204" pitchFamily="34" charset="0"/>
              </a:rPr>
              <a:t>.")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kern="0" dirty="0" smtClean="0">
                <a:latin typeface="Arial" panose="020B0604020202020204" pitchFamily="34" charset="0"/>
              </a:rPr>
              <a:t>a=2;b=3;c=4;</a:t>
            </a:r>
            <a:endParaRPr lang="en-US" altLang="zh-CN" kern="0" dirty="0">
              <a:latin typeface="Arial" panose="020B0604020202020204" pitchFamily="34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kern="0" dirty="0" smtClean="0">
                <a:latin typeface="Arial" panose="020B0604020202020204" pitchFamily="34" charset="0"/>
              </a:rPr>
              <a:t>if(a&lt;b and b&lt;4 ) </a:t>
            </a:r>
            <a:r>
              <a:rPr lang="en-US" altLang="zh-CN" kern="0" dirty="0">
                <a:latin typeface="Arial" panose="020B0604020202020204" pitchFamily="34" charset="0"/>
              </a:rPr>
              <a:t>: print("a</a:t>
            </a:r>
            <a:r>
              <a:rPr lang="zh-CN" altLang="en-US" kern="0" dirty="0">
                <a:latin typeface="Arial" panose="020B0604020202020204" pitchFamily="34" charset="0"/>
              </a:rPr>
              <a:t>小于</a:t>
            </a:r>
            <a:r>
              <a:rPr lang="en-US" altLang="zh-CN" kern="0" dirty="0" smtClean="0">
                <a:latin typeface="Arial" panose="020B0604020202020204" pitchFamily="34" charset="0"/>
              </a:rPr>
              <a:t>b , b&lt;c")</a:t>
            </a:r>
            <a:endParaRPr lang="en-US" altLang="zh-CN" kern="0" dirty="0"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6339" y="3071336"/>
            <a:ext cx="38717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kern="0" dirty="0">
                <a:latin typeface="Arial" panose="020B0604020202020204" pitchFamily="34" charset="0"/>
              </a:rPr>
              <a:t>if(2&lt;3) : print("2</a:t>
            </a:r>
            <a:r>
              <a:rPr lang="zh-CN" altLang="en-US" kern="0" dirty="0">
                <a:latin typeface="Arial" panose="020B0604020202020204" pitchFamily="34" charset="0"/>
              </a:rPr>
              <a:t>小于</a:t>
            </a:r>
            <a:r>
              <a:rPr lang="en-US" altLang="zh-CN" kern="0" dirty="0">
                <a:latin typeface="Arial" panose="020B0604020202020204" pitchFamily="34" charset="0"/>
              </a:rPr>
              <a:t>3</a:t>
            </a:r>
            <a:r>
              <a:rPr lang="zh-CN" altLang="en-US" kern="0" dirty="0">
                <a:latin typeface="Arial" panose="020B0604020202020204" pitchFamily="34" charset="0"/>
              </a:rPr>
              <a:t>是正确的</a:t>
            </a:r>
            <a:r>
              <a:rPr lang="en-US" altLang="zh-CN" kern="0" dirty="0">
                <a:latin typeface="Arial" panose="020B0604020202020204" pitchFamily="34" charset="0"/>
              </a:rPr>
              <a:t>")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kern="0" dirty="0">
                <a:latin typeface="Arial" panose="020B0604020202020204" pitchFamily="34" charset="0"/>
              </a:rPr>
              <a:t>a=2;b=3;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kern="0" dirty="0">
                <a:latin typeface="Arial" panose="020B0604020202020204" pitchFamily="34" charset="0"/>
              </a:rPr>
              <a:t>if(a&lt;b) : print("a</a:t>
            </a:r>
            <a:r>
              <a:rPr lang="zh-CN" altLang="en-US" kern="0" dirty="0">
                <a:latin typeface="Arial" panose="020B0604020202020204" pitchFamily="34" charset="0"/>
              </a:rPr>
              <a:t>小于</a:t>
            </a:r>
            <a:r>
              <a:rPr lang="en-US" altLang="zh-CN" kern="0" dirty="0">
                <a:latin typeface="Arial" panose="020B0604020202020204" pitchFamily="34" charset="0"/>
              </a:rPr>
              <a:t>b")</a:t>
            </a:r>
          </a:p>
        </p:txBody>
      </p:sp>
    </p:spTree>
    <p:extLst>
      <p:ext uri="{BB962C8B-B14F-4D97-AF65-F5344CB8AC3E}">
        <p14:creationId xmlns:p14="http://schemas.microsoft.com/office/powerpoint/2010/main" val="9648606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）分支结构形式</a:t>
            </a:r>
            <a:r>
              <a:rPr lang="en-US" altLang="zh-CN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36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双分支结构（形式）</a:t>
            </a:r>
            <a:endParaRPr lang="zh-CN" altLang="en-US" sz="36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327025" y="1223963"/>
            <a:ext cx="8839200" cy="342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语法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669925" marR="0" lvl="1" indent="-325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if (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条件表达式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):</a:t>
            </a:r>
          </a:p>
          <a:p>
            <a:pPr marL="669925" marR="0" lvl="1" indent="-325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语句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语句块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</a:p>
          <a:p>
            <a:pPr marL="669925" marR="0" lvl="1" indent="-325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else:</a:t>
            </a:r>
          </a:p>
          <a:p>
            <a:pPr marL="669925" marR="0" lvl="1" indent="-325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语句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语句块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</a:p>
          <a:p>
            <a:pPr marL="669925" marR="0" lvl="1" indent="-325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669925" marR="0" lvl="1" indent="-325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else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非此即彼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的关系。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143000"/>
            <a:ext cx="3744913" cy="3122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线形标注 1 9"/>
          <p:cNvSpPr/>
          <p:nvPr/>
        </p:nvSpPr>
        <p:spPr>
          <a:xfrm>
            <a:off x="5791200" y="1598613"/>
            <a:ext cx="1676400" cy="762000"/>
          </a:xfrm>
          <a:prstGeom prst="borderCallout1">
            <a:avLst>
              <a:gd name="adj1" fmla="val 48750"/>
              <a:gd name="adj2" fmla="val -2962"/>
              <a:gd name="adj3" fmla="val 278223"/>
              <a:gd name="adj4" fmla="val -141205"/>
            </a:avLst>
          </a:prstGeom>
          <a:noFill/>
          <a:ln>
            <a:solidFill>
              <a:srgbClr val="FF0000"/>
            </a:solidFill>
            <a:prstDash val="sysDash"/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pic>
        <p:nvPicPr>
          <p:cNvPr id="17415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418013"/>
            <a:ext cx="5511800" cy="2188388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007873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）分支结构形式</a:t>
            </a:r>
            <a:r>
              <a:rPr lang="en-US" altLang="zh-CN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36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双分支结构（实例）</a:t>
            </a:r>
            <a:endParaRPr lang="zh-CN" altLang="en-US" sz="36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609600" y="1066800"/>
            <a:ext cx="8077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实例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计算分段函数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chapter3_4.py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)</a:t>
            </a:r>
          </a:p>
          <a:p>
            <a:pPr marL="669925" marR="0" lvl="1" indent="-3257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669925" marR="0" lvl="1" indent="-3257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669925" marR="0" lvl="1" indent="-3257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669925" marR="0" lvl="1" indent="-3257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669925" marR="0" lvl="1" indent="-3257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669925" marR="0" lvl="1" indent="-3257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669925" marR="0" lvl="1" indent="-3257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669925" marR="0" lvl="1" indent="-3257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669925" marR="0" lvl="1" indent="-3257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843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475" y="1728788"/>
            <a:ext cx="4200525" cy="1301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7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847" y="3546764"/>
            <a:ext cx="9180847" cy="32766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6159950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12"/>
          <p:cNvSpPr txBox="1"/>
          <p:nvPr/>
        </p:nvSpPr>
        <p:spPr>
          <a:xfrm>
            <a:off x="1143000" y="1524000"/>
            <a:ext cx="4016375" cy="3046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if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条件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执行的内容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</a:p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elif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条件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执行的内容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</a:p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elif 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条件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执行的内容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</a:t>
            </a:r>
          </a:p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else:</a:t>
            </a:r>
          </a:p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执行的内容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4</a:t>
            </a:r>
          </a:p>
        </p:txBody>
      </p:sp>
      <p:sp>
        <p:nvSpPr>
          <p:cNvPr id="20484" name="Text Box 12"/>
          <p:cNvSpPr txBox="1"/>
          <p:nvPr/>
        </p:nvSpPr>
        <p:spPr>
          <a:xfrm>
            <a:off x="685800" y="5029200"/>
            <a:ext cx="57245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注：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执行的内容，均以缩进四个空格方式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）分支结构形式</a:t>
            </a:r>
            <a:r>
              <a:rPr lang="en-US" altLang="zh-CN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36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多分支结构</a:t>
            </a:r>
            <a:endParaRPr lang="zh-CN" altLang="en-US" sz="36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21849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）分支结构形式</a:t>
            </a:r>
            <a:r>
              <a:rPr lang="en-US" altLang="zh-CN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36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多分支结构</a:t>
            </a:r>
            <a:endParaRPr lang="zh-CN" altLang="en-US" sz="36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/>
        </p:nvSpPr>
        <p:spPr bwMode="auto">
          <a:xfrm>
            <a:off x="457200" y="1371600"/>
            <a:ext cx="8305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实例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5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判断某一年是否为闰年。闰年的条件是：年份能被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整除但不能被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100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整除，或者能被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400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整除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chpater3_5.py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50"/>
          <p:cNvGrpSpPr/>
          <p:nvPr/>
        </p:nvGrpSpPr>
        <p:grpSpPr>
          <a:xfrm>
            <a:off x="1100534" y="2667000"/>
            <a:ext cx="7019131" cy="3410744"/>
            <a:chOff x="990600" y="1809690"/>
            <a:chExt cx="5946923" cy="2631095"/>
          </a:xfrm>
        </p:grpSpPr>
        <p:sp>
          <p:nvSpPr>
            <p:cNvPr id="6" name="流程图: 决策 5"/>
            <p:cNvSpPr/>
            <p:nvPr/>
          </p:nvSpPr>
          <p:spPr>
            <a:xfrm>
              <a:off x="1803420" y="2082803"/>
              <a:ext cx="2540063" cy="497003"/>
            </a:xfrm>
            <a:prstGeom prst="flowChartDecision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1600" b="1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y%400==0?</a:t>
              </a:r>
              <a:endParaRPr kumimoji="0" lang="zh-CN" sz="1600" b="1" i="0" u="none" strike="noStrike" kern="1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3048051" y="1809690"/>
              <a:ext cx="0" cy="273113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1371609" y="2355916"/>
              <a:ext cx="439749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1371609" y="2332099"/>
              <a:ext cx="0" cy="412845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流程图: 过程 9"/>
            <p:cNvSpPr/>
            <p:nvPr/>
          </p:nvSpPr>
          <p:spPr>
            <a:xfrm>
              <a:off x="990600" y="2749707"/>
              <a:ext cx="725506" cy="285816"/>
            </a:xfrm>
            <a:prstGeom prst="flowChartProcess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None/>
                <a:defRPr/>
              </a:pPr>
              <a:r>
                <a:rPr kumimoji="0" lang="zh-CN" altLang="en-US" sz="1600" b="1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是闰年</a:t>
              </a:r>
              <a:endParaRPr kumimoji="0" lang="zh-CN" sz="1600" b="1" i="0" u="none" strike="noStrike" kern="1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371600" y="1981200"/>
              <a:ext cx="431800" cy="3086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None/>
              </a:pPr>
              <a:r>
                <a:rPr lang="zh-CN" altLang="en-US" sz="2000" b="1" dirty="0">
                  <a:latin typeface="Verdana" panose="020B0604030504040204" pitchFamily="34" charset="0"/>
                  <a:ea typeface="宋体" panose="02010600030101010101" pitchFamily="2" charset="-122"/>
                </a:rPr>
                <a:t>真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4783232" y="2343213"/>
              <a:ext cx="0" cy="412845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4"/>
            <p:cNvSpPr txBox="1"/>
            <p:nvPr/>
          </p:nvSpPr>
          <p:spPr>
            <a:xfrm>
              <a:off x="4352000" y="1962090"/>
              <a:ext cx="431800" cy="3086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None/>
              </a:pPr>
              <a:r>
                <a:rPr lang="zh-CN" altLang="en-US" sz="2000" b="1" dirty="0">
                  <a:latin typeface="Verdana" panose="020B0604030504040204" pitchFamily="34" charset="0"/>
                  <a:ea typeface="宋体" panose="02010600030101010101" pitchFamily="2" charset="-122"/>
                </a:rPr>
                <a:t>假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3200455" y="3048226"/>
              <a:ext cx="287345" cy="6351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3200455" y="3048226"/>
              <a:ext cx="0" cy="412845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6400935" y="3048226"/>
              <a:ext cx="0" cy="412845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20"/>
            <p:cNvCxnSpPr/>
            <p:nvPr/>
          </p:nvCxnSpPr>
          <p:spPr>
            <a:xfrm>
              <a:off x="6076800" y="3048000"/>
              <a:ext cx="324000" cy="0"/>
            </a:xfrm>
            <a:prstGeom prst="line">
              <a:avLst/>
            </a:prstGeom>
            <a:ln w="63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8" name="直接连接符 17"/>
            <p:cNvCxnSpPr/>
            <p:nvPr/>
          </p:nvCxnSpPr>
          <p:spPr>
            <a:xfrm flipH="1">
              <a:off x="4343483" y="2332099"/>
              <a:ext cx="439749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流程图: 决策 18"/>
            <p:cNvSpPr/>
            <p:nvPr/>
          </p:nvSpPr>
          <p:spPr>
            <a:xfrm>
              <a:off x="3497325" y="2779877"/>
              <a:ext cx="2540063" cy="497002"/>
            </a:xfrm>
            <a:prstGeom prst="flowChartDecision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1600" b="1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y%4==0?</a:t>
              </a:r>
              <a:endParaRPr kumimoji="0" lang="zh-CN" sz="1600" b="1" i="0" u="none" strike="noStrike" kern="1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TextBox 36"/>
            <p:cNvSpPr txBox="1"/>
            <p:nvPr/>
          </p:nvSpPr>
          <p:spPr>
            <a:xfrm>
              <a:off x="3149600" y="2667000"/>
              <a:ext cx="431800" cy="3086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None/>
              </a:pPr>
              <a:r>
                <a:rPr lang="zh-CN" altLang="en-US" sz="2000" b="1" dirty="0">
                  <a:latin typeface="Verdana" panose="020B0604030504040204" pitchFamily="34" charset="0"/>
                  <a:ea typeface="宋体" panose="02010600030101010101" pitchFamily="2" charset="-122"/>
                </a:rPr>
                <a:t>真</a:t>
              </a:r>
            </a:p>
          </p:txBody>
        </p:sp>
        <p:sp>
          <p:nvSpPr>
            <p:cNvPr id="21" name="TextBox 37"/>
            <p:cNvSpPr txBox="1"/>
            <p:nvPr/>
          </p:nvSpPr>
          <p:spPr>
            <a:xfrm>
              <a:off x="6045200" y="2667000"/>
              <a:ext cx="431800" cy="3086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None/>
              </a:pPr>
              <a:r>
                <a:rPr lang="zh-CN" altLang="en-US" sz="2000" b="1" dirty="0">
                  <a:latin typeface="Verdana" panose="020B0604030504040204" pitchFamily="34" charset="0"/>
                  <a:ea typeface="宋体" panose="02010600030101010101" pitchFamily="2" charset="-122"/>
                </a:rPr>
                <a:t>假</a:t>
              </a:r>
            </a:p>
          </p:txBody>
        </p:sp>
        <p:sp>
          <p:nvSpPr>
            <p:cNvPr id="22" name="流程图: 过程 21"/>
            <p:cNvSpPr/>
            <p:nvPr/>
          </p:nvSpPr>
          <p:spPr>
            <a:xfrm>
              <a:off x="5867521" y="3461071"/>
              <a:ext cx="1070002" cy="285816"/>
            </a:xfrm>
            <a:prstGeom prst="flowChartProcess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None/>
                <a:defRPr/>
              </a:pPr>
              <a:r>
                <a:rPr kumimoji="0" lang="zh-CN" altLang="en-US" sz="1600" b="1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不是闰年</a:t>
              </a:r>
              <a:endParaRPr kumimoji="0" lang="zh-CN" sz="1600" b="1" i="0" u="none" strike="noStrike" kern="1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1676417" y="3742124"/>
              <a:ext cx="0" cy="412845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流程图: 决策 23"/>
            <p:cNvSpPr/>
            <p:nvPr/>
          </p:nvSpPr>
          <p:spPr>
            <a:xfrm>
              <a:off x="1973287" y="3473774"/>
              <a:ext cx="2540063" cy="497003"/>
            </a:xfrm>
            <a:prstGeom prst="flowChartDecision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1600" b="1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y%100==0?</a:t>
              </a:r>
              <a:endParaRPr kumimoji="0" lang="zh-CN" sz="1600" b="1" i="0" u="none" strike="noStrike" kern="1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TextBox 41"/>
            <p:cNvSpPr txBox="1"/>
            <p:nvPr/>
          </p:nvSpPr>
          <p:spPr>
            <a:xfrm>
              <a:off x="1540800" y="3371910"/>
              <a:ext cx="431800" cy="3086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None/>
              </a:pPr>
              <a:r>
                <a:rPr lang="zh-CN" altLang="en-US" sz="2000" b="1" dirty="0">
                  <a:latin typeface="Verdana" panose="020B0604030504040204" pitchFamily="34" charset="0"/>
                  <a:ea typeface="宋体" panose="02010600030101010101" pitchFamily="2" charset="-122"/>
                </a:rPr>
                <a:t>真</a:t>
              </a:r>
            </a:p>
          </p:txBody>
        </p:sp>
        <p:sp>
          <p:nvSpPr>
            <p:cNvPr id="26" name="TextBox 42"/>
            <p:cNvSpPr txBox="1"/>
            <p:nvPr/>
          </p:nvSpPr>
          <p:spPr>
            <a:xfrm>
              <a:off x="4521200" y="3352800"/>
              <a:ext cx="431800" cy="3086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0" lvl="0" indent="0"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None/>
              </a:pPr>
              <a:r>
                <a:rPr lang="zh-CN" altLang="en-US" sz="2000" b="1" dirty="0">
                  <a:latin typeface="Verdana" panose="020B0604030504040204" pitchFamily="34" charset="0"/>
                  <a:ea typeface="宋体" panose="02010600030101010101" pitchFamily="2" charset="-122"/>
                </a:rPr>
                <a:t>假</a:t>
              </a:r>
            </a:p>
          </p:txBody>
        </p:sp>
        <p:cxnSp>
          <p:nvCxnSpPr>
            <p:cNvPr id="27" name="直接连接符 26"/>
            <p:cNvCxnSpPr/>
            <p:nvPr/>
          </p:nvCxnSpPr>
          <p:spPr>
            <a:xfrm flipH="1">
              <a:off x="1676417" y="3727833"/>
              <a:ext cx="287345" cy="6351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44"/>
            <p:cNvCxnSpPr/>
            <p:nvPr/>
          </p:nvCxnSpPr>
          <p:spPr>
            <a:xfrm>
              <a:off x="4552800" y="3727450"/>
              <a:ext cx="324000" cy="0"/>
            </a:xfrm>
            <a:prstGeom prst="line">
              <a:avLst/>
            </a:prstGeom>
            <a:ln w="63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9" name="直接箭头连接符 28"/>
            <p:cNvCxnSpPr/>
            <p:nvPr/>
          </p:nvCxnSpPr>
          <p:spPr>
            <a:xfrm>
              <a:off x="4876897" y="3734184"/>
              <a:ext cx="0" cy="412845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1676417" y="3734184"/>
              <a:ext cx="0" cy="412845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流程图: 过程 30"/>
            <p:cNvSpPr/>
            <p:nvPr/>
          </p:nvSpPr>
          <p:spPr>
            <a:xfrm>
              <a:off x="1143004" y="4147029"/>
              <a:ext cx="1070002" cy="285816"/>
            </a:xfrm>
            <a:prstGeom prst="flowChartProcess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None/>
                <a:defRPr/>
              </a:pPr>
              <a:r>
                <a:rPr kumimoji="0" lang="zh-CN" altLang="en-US" sz="1600" b="1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不是闰年</a:t>
              </a:r>
              <a:endParaRPr kumimoji="0" lang="zh-CN" sz="1600" b="1" i="0" u="none" strike="noStrike" kern="1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流程图: 过程 31"/>
            <p:cNvSpPr/>
            <p:nvPr/>
          </p:nvSpPr>
          <p:spPr>
            <a:xfrm>
              <a:off x="4513351" y="4154969"/>
              <a:ext cx="725505" cy="285816"/>
            </a:xfrm>
            <a:prstGeom prst="flowChartProcess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800080"/>
                </a:buClr>
                <a:buSzPct val="55000"/>
                <a:buFont typeface="Wingdings" panose="05000000000000000000" pitchFamily="2" charset="2"/>
                <a:buNone/>
                <a:defRPr/>
              </a:pPr>
              <a:r>
                <a:rPr kumimoji="0" lang="zh-CN" altLang="en-US" sz="1600" b="1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宋体" panose="02010600030101010101" pitchFamily="2" charset="-122"/>
                  <a:cs typeface="+mn-cs"/>
                </a:rPr>
                <a:t>是闰年</a:t>
              </a:r>
              <a:endParaRPr kumimoji="0" lang="zh-CN" sz="1600" b="1" i="0" u="none" strike="noStrike" kern="1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07010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95400"/>
            <a:ext cx="7662390" cy="330264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）分支结构形式</a:t>
            </a:r>
            <a:r>
              <a:rPr lang="en-US" altLang="zh-CN" sz="36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36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多分支结构</a:t>
            </a:r>
            <a:endParaRPr lang="zh-CN" altLang="en-US" sz="36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3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29" y="4876800"/>
            <a:ext cx="8935926" cy="20574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0399805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for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、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while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语句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—</a:t>
            </a:r>
            <a:r>
              <a:rPr lang="zh-CN" altLang="en-US" dirty="0" smtClean="0">
                <a:ea typeface="宋体" panose="02010600030101010101" pitchFamily="2" charset="-122"/>
              </a:rPr>
              <a:t>循环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结构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18BB4-D321-4424-A622-B27A36F7E38E}" type="slidenum">
              <a:rPr lang="en-US" altLang="zh-CN" smtClean="0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9307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2825" y="1513205"/>
            <a:ext cx="7327900" cy="427736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7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1. 变量与赋值            </a:t>
            </a:r>
            <a:r>
              <a:rPr lang="zh-CN" altLang="en-US" sz="27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（掌握）</a:t>
            </a:r>
            <a:endParaRPr lang="zh-CN" altLang="en-US" sz="2700" b="1" dirty="0" smtClean="0">
              <a:solidFill>
                <a:srgbClr val="00B050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7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2. 标识符及命名规则</a:t>
            </a:r>
            <a:r>
              <a:rPr lang="zh-CN" altLang="en-US" sz="27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  （掌握）</a:t>
            </a:r>
          </a:p>
          <a:p>
            <a:pPr algn="l">
              <a:lnSpc>
                <a:spcPct val="150000"/>
              </a:lnSpc>
            </a:pPr>
            <a:r>
              <a:rPr lang="en-US" altLang="zh-CN" sz="27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3. 数据类型与表达式</a:t>
            </a:r>
            <a:r>
              <a:rPr lang="zh-CN" altLang="en-US" sz="27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  </a:t>
            </a:r>
            <a:r>
              <a:rPr lang="zh-CN" altLang="en-US" sz="27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（掌握）</a:t>
            </a:r>
            <a:endParaRPr lang="zh-CN" altLang="en-US" sz="2700" dirty="0" smtClean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7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4. </a:t>
            </a:r>
            <a:r>
              <a:rPr lang="zh-CN" altLang="en-US" sz="27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输入输出              </a:t>
            </a:r>
            <a:r>
              <a:rPr lang="zh-CN" altLang="en-US" sz="27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（掌握）</a:t>
            </a:r>
            <a:r>
              <a:rPr lang="zh-CN" altLang="en-US" sz="27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</a:t>
            </a:r>
          </a:p>
          <a:p>
            <a:pPr algn="l">
              <a:lnSpc>
                <a:spcPct val="150000"/>
              </a:lnSpc>
            </a:pPr>
            <a:r>
              <a:rPr lang="en-US" altLang="zh-CN" sz="27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5. 文档注释与编程格式</a:t>
            </a:r>
            <a:r>
              <a:rPr lang="zh-CN" altLang="en-US" sz="27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+mn-ea"/>
              </a:rPr>
              <a:t>       </a:t>
            </a:r>
            <a:r>
              <a:rPr lang="zh-CN" altLang="en-US" sz="2700" dirty="0" smtClean="0">
                <a:sym typeface="+mn-ea"/>
              </a:rPr>
              <a:t> </a:t>
            </a:r>
            <a:r>
              <a:rPr lang="zh-CN" altLang="en-US" sz="27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（掌握）</a:t>
            </a:r>
          </a:p>
          <a:p>
            <a:pPr algn="l">
              <a:lnSpc>
                <a:spcPct val="150000"/>
              </a:lnSpc>
            </a:pPr>
            <a:r>
              <a:rPr lang="en-US" altLang="zh-CN" sz="27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6. 文件与函数 </a:t>
            </a:r>
            <a:r>
              <a:rPr lang="zh-CN" altLang="en-US" sz="27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       </a:t>
            </a:r>
            <a:r>
              <a:rPr lang="zh-CN" altLang="en-US" sz="2700" b="1" dirty="0">
                <a:solidFill>
                  <a:srgbClr val="00B05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（了解）</a:t>
            </a:r>
            <a:r>
              <a:rPr lang="zh-CN" altLang="en-US" sz="27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</a:t>
            </a:r>
          </a:p>
          <a:p>
            <a:pPr algn="l">
              <a:lnSpc>
                <a:spcPct val="150000"/>
              </a:lnSpc>
            </a:pPr>
            <a:endParaRPr lang="zh-CN" altLang="en-US" sz="27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sz="2700" b="1" dirty="0" smtClean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sz="2700" b="1" dirty="0" smtClean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sz="270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 smtClean="0">
                <a:ea typeface="宋体" panose="02010600030101010101" pitchFamily="2" charset="-122"/>
              </a:rPr>
              <a:t>第</a:t>
            </a: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讲 </a:t>
            </a:r>
            <a:r>
              <a:rPr lang="zh-CN" dirty="0" smtClean="0">
                <a:ea typeface="宋体" panose="02010600030101010101" pitchFamily="2" charset="-122"/>
              </a:rPr>
              <a:t>知识要点回顾</a:t>
            </a:r>
          </a:p>
        </p:txBody>
      </p:sp>
    </p:spTree>
    <p:extLst>
      <p:ext uri="{BB962C8B-B14F-4D97-AF65-F5344CB8AC3E}">
        <p14:creationId xmlns:p14="http://schemas.microsoft.com/office/powerpoint/2010/main" val="84235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）循环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结构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305800" cy="5562600"/>
          </a:xfrm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有时需要重复做相同或相似的事情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</a:rPr>
              <a:t>例如</a:t>
            </a:r>
            <a:r>
              <a:rPr lang="zh-CN" altLang="en-US" sz="2400" dirty="0" smtClean="0">
                <a:ea typeface="宋体" panose="02010600030101010101" pitchFamily="2" charset="-122"/>
              </a:rPr>
              <a:t>：军训队列训练，每天队列、拉歌、内务。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8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程序中如何表达重复</a:t>
            </a:r>
            <a:r>
              <a:rPr lang="en-US" altLang="zh-CN" sz="2400" dirty="0">
                <a:ea typeface="宋体" panose="02010600030101010101" pitchFamily="2" charset="-122"/>
              </a:rPr>
              <a:t>?</a:t>
            </a: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</a:rPr>
              <a:t>例如：在屏幕上显示</a:t>
            </a:r>
            <a:r>
              <a:rPr lang="en-US" altLang="zh-CN" sz="2400" dirty="0">
                <a:ea typeface="宋体" panose="02010600030101010101" pitchFamily="2" charset="-122"/>
              </a:rPr>
              <a:t>1~5</a:t>
            </a:r>
          </a:p>
          <a:p>
            <a:pPr lvl="1" eaLnBrk="1" hangingPunct="1">
              <a:spcBef>
                <a:spcPts val="500"/>
              </a:spcBef>
              <a:buClr>
                <a:srgbClr val="800080"/>
              </a:buClr>
              <a:buNone/>
            </a:pPr>
            <a:r>
              <a:rPr lang="en-US" altLang="zh-CN" sz="2000" dirty="0">
                <a:solidFill>
                  <a:srgbClr val="3333FF"/>
                </a:solidFill>
                <a:ea typeface="宋体" panose="02010600030101010101" pitchFamily="2" charset="-122"/>
              </a:rPr>
              <a:t>print 1</a:t>
            </a:r>
          </a:p>
          <a:p>
            <a:pPr lvl="1" eaLnBrk="1" hangingPunct="1">
              <a:spcBef>
                <a:spcPts val="500"/>
              </a:spcBef>
              <a:buClr>
                <a:srgbClr val="800080"/>
              </a:buClr>
              <a:buNone/>
            </a:pPr>
            <a:r>
              <a:rPr lang="en-US" altLang="zh-CN" sz="2000" dirty="0">
                <a:solidFill>
                  <a:srgbClr val="3333FF"/>
                </a:solidFill>
                <a:ea typeface="宋体" panose="02010600030101010101" pitchFamily="2" charset="-122"/>
              </a:rPr>
              <a:t>print 2</a:t>
            </a:r>
          </a:p>
          <a:p>
            <a:pPr lvl="1" eaLnBrk="1" hangingPunct="1">
              <a:spcBef>
                <a:spcPts val="500"/>
              </a:spcBef>
              <a:buClr>
                <a:srgbClr val="800080"/>
              </a:buClr>
              <a:buNone/>
            </a:pPr>
            <a:r>
              <a:rPr lang="en-US" altLang="zh-CN" sz="2000" dirty="0">
                <a:solidFill>
                  <a:srgbClr val="3333FF"/>
                </a:solidFill>
                <a:ea typeface="宋体" panose="02010600030101010101" pitchFamily="2" charset="-122"/>
              </a:rPr>
              <a:t>print 3</a:t>
            </a:r>
          </a:p>
          <a:p>
            <a:pPr lvl="1" eaLnBrk="1" hangingPunct="1">
              <a:spcBef>
                <a:spcPts val="500"/>
              </a:spcBef>
              <a:buClr>
                <a:srgbClr val="800080"/>
              </a:buClr>
              <a:buNone/>
            </a:pPr>
            <a:r>
              <a:rPr lang="en-US" altLang="zh-CN" sz="2000" dirty="0">
                <a:solidFill>
                  <a:srgbClr val="3333FF"/>
                </a:solidFill>
                <a:ea typeface="宋体" panose="02010600030101010101" pitchFamily="2" charset="-122"/>
              </a:rPr>
              <a:t>print 4</a:t>
            </a:r>
          </a:p>
          <a:p>
            <a:pPr lvl="1" eaLnBrk="1" hangingPunct="1">
              <a:spcBef>
                <a:spcPts val="500"/>
              </a:spcBef>
              <a:buClr>
                <a:srgbClr val="800080"/>
              </a:buClr>
              <a:buNone/>
            </a:pPr>
            <a:r>
              <a:rPr lang="en-US" altLang="zh-CN" sz="2000" dirty="0">
                <a:solidFill>
                  <a:srgbClr val="3333FF"/>
                </a:solidFill>
                <a:ea typeface="宋体" panose="02010600030101010101" pitchFamily="2" charset="-122"/>
              </a:rPr>
              <a:t>print 5</a:t>
            </a: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</a:rPr>
              <a:t>繁琐且不具有扩展性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ea typeface="宋体" panose="02010600030101010101" pitchFamily="2" charset="-122"/>
              </a:rPr>
              <a:t>显示</a:t>
            </a:r>
            <a:r>
              <a:rPr lang="en-US" altLang="zh-CN" sz="2400" dirty="0">
                <a:ea typeface="宋体" panose="02010600030101010101" pitchFamily="2" charset="-122"/>
              </a:rPr>
              <a:t>1~1000000</a:t>
            </a:r>
            <a:r>
              <a:rPr lang="zh-CN" altLang="en-US" sz="2400" dirty="0">
                <a:ea typeface="宋体" panose="02010600030101010101" pitchFamily="2" charset="-122"/>
              </a:rPr>
              <a:t>怎么办</a:t>
            </a:r>
            <a:r>
              <a:rPr lang="en-US" altLang="zh-CN" sz="2400" dirty="0">
                <a:ea typeface="宋体" panose="02010600030101010101" pitchFamily="2" charset="-122"/>
              </a:rPr>
              <a:t>?)</a:t>
            </a:r>
          </a:p>
          <a:p>
            <a:pPr lvl="1" eaLnBrk="1" hangingPunct="1"/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循环</a:t>
            </a:r>
            <a:r>
              <a:rPr lang="en-US" altLang="zh-CN" sz="2400" dirty="0">
                <a:ea typeface="宋体" panose="02010600030101010101" pitchFamily="2" charset="-122"/>
              </a:rPr>
              <a:t>:</a:t>
            </a:r>
            <a:r>
              <a:rPr lang="zh-CN" altLang="en-US" sz="2400" dirty="0">
                <a:ea typeface="宋体" panose="02010600030101010101" pitchFamily="2" charset="-122"/>
              </a:rPr>
              <a:t>用很少的语句表达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重复执行</a:t>
            </a:r>
            <a:r>
              <a:rPr lang="zh-CN" altLang="en-US" sz="2400" dirty="0">
                <a:ea typeface="宋体" panose="02010600030101010101" pitchFamily="2" charset="-122"/>
              </a:rPr>
              <a:t>的很多语句。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4928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）循环结构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429183" y="1457415"/>
            <a:ext cx="5926373" cy="2971800"/>
          </a:xfrm>
          <a:ln/>
        </p:spPr>
        <p:txBody>
          <a:bodyPr vert="horz" wrap="square" lIns="91440" tIns="45720" rIns="91440" bIns="45720" anchor="t"/>
          <a:lstStyle/>
          <a:p>
            <a:r>
              <a:rPr lang="en-US" altLang="zh-CN" sz="3200" dirty="0">
                <a:ea typeface="宋体" panose="02010600030101010101" pitchFamily="2" charset="-122"/>
              </a:rPr>
              <a:t>Python </a:t>
            </a:r>
            <a:r>
              <a:rPr lang="zh-CN" altLang="en-US" sz="3200" dirty="0">
                <a:ea typeface="宋体" panose="02010600030101010101" pitchFamily="2" charset="-122"/>
              </a:rPr>
              <a:t>提供两种循环结构：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lvl="1"/>
            <a:r>
              <a:rPr lang="en-US" altLang="zh-CN" sz="3200" dirty="0">
                <a:ea typeface="宋体" panose="02010600030101010101" pitchFamily="2" charset="-122"/>
              </a:rPr>
              <a:t>for </a:t>
            </a:r>
            <a:r>
              <a:rPr lang="zh-CN" altLang="en-US" sz="3200" dirty="0">
                <a:ea typeface="宋体" panose="02010600030101010101" pitchFamily="2" charset="-122"/>
              </a:rPr>
              <a:t>循环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lvl="1"/>
            <a:r>
              <a:rPr lang="en-US" altLang="zh-CN" sz="3200" dirty="0">
                <a:ea typeface="宋体" panose="02010600030101010101" pitchFamily="2" charset="-122"/>
              </a:rPr>
              <a:t>while </a:t>
            </a:r>
            <a:r>
              <a:rPr lang="zh-CN" altLang="en-US" sz="3200" dirty="0">
                <a:ea typeface="宋体" panose="02010600030101010101" pitchFamily="2" charset="-122"/>
              </a:rPr>
              <a:t>循环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lvl="1"/>
            <a:endParaRPr lang="en-US" altLang="zh-CN" sz="3200" dirty="0">
              <a:ea typeface="宋体" panose="02010600030101010101" pitchFamily="2" charset="-122"/>
            </a:endParaRPr>
          </a:p>
        </p:txBody>
      </p:sp>
      <p:grpSp>
        <p:nvGrpSpPr>
          <p:cNvPr id="4" name="Group 4"/>
          <p:cNvGrpSpPr/>
          <p:nvPr/>
        </p:nvGrpSpPr>
        <p:grpSpPr bwMode="auto">
          <a:xfrm>
            <a:off x="4800600" y="3733800"/>
            <a:ext cx="2057400" cy="2343150"/>
            <a:chOff x="1152" y="1440"/>
            <a:chExt cx="1728" cy="1968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568" y="2544"/>
              <a:ext cx="1072" cy="480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350"/>
                <a:t>满足条件？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728" y="1920"/>
              <a:ext cx="84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350" dirty="0"/>
                <a:t>循环体</a:t>
              </a: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2112" y="144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1500"/>
            </a:p>
          </p:txBody>
        </p:sp>
        <p:cxnSp>
          <p:nvCxnSpPr>
            <p:cNvPr id="8" name="AutoShape 8"/>
            <p:cNvCxnSpPr>
              <a:cxnSpLocks noChangeShapeType="1"/>
            </p:cNvCxnSpPr>
            <p:nvPr/>
          </p:nvCxnSpPr>
          <p:spPr bwMode="auto">
            <a:xfrm>
              <a:off x="2112" y="2256"/>
              <a:ext cx="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</p:cxn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112" y="302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344" y="27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1344" y="1728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344" y="172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160" y="3024"/>
              <a:ext cx="298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350">
                  <a:solidFill>
                    <a:srgbClr val="FF0000"/>
                  </a:solidFill>
                </a:rPr>
                <a:t>是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392" y="2447"/>
              <a:ext cx="298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350">
                  <a:solidFill>
                    <a:srgbClr val="FF0000"/>
                  </a:solidFill>
                </a:rPr>
                <a:t>否</a:t>
              </a: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1152" y="1584"/>
              <a:ext cx="1728" cy="168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</p:grp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4839894" y="2943315"/>
            <a:ext cx="1814195" cy="64198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循环结构</a:t>
            </a:r>
          </a:p>
        </p:txBody>
      </p:sp>
    </p:spTree>
    <p:extLst>
      <p:ext uri="{BB962C8B-B14F-4D97-AF65-F5344CB8AC3E}">
        <p14:creationId xmlns:p14="http://schemas.microsoft.com/office/powerpoint/2010/main" val="10206661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）循环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结构</a:t>
            </a: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</a:rPr>
              <a:t>—for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循环</a:t>
            </a:r>
          </a:p>
        </p:txBody>
      </p:sp>
      <p:sp>
        <p:nvSpPr>
          <p:cNvPr id="25603" name="Text Box 12"/>
          <p:cNvSpPr txBox="1"/>
          <p:nvPr/>
        </p:nvSpPr>
        <p:spPr>
          <a:xfrm>
            <a:off x="533400" y="1143000"/>
            <a:ext cx="504978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实例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6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计算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的阶乘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chapter3_6.py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25604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57363"/>
            <a:ext cx="7239000" cy="510043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6410362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）循环结构</a:t>
            </a: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</a:rPr>
              <a:t>—for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循环</a:t>
            </a:r>
          </a:p>
        </p:txBody>
      </p:sp>
      <p:sp>
        <p:nvSpPr>
          <p:cNvPr id="3" name="内容占位符 2"/>
          <p:cNvSpPr txBox="1"/>
          <p:nvPr/>
        </p:nvSpPr>
        <p:spPr bwMode="auto">
          <a:xfrm>
            <a:off x="457200" y="1308100"/>
            <a:ext cx="815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417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for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循环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--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主要用于确定次数的循环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669925" marR="0" lvl="1" indent="-3257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669925" marR="0" lvl="1" indent="-3257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417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669925" marR="0" lvl="1" indent="-3257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417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669925" marR="0" lvl="1" indent="-3257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6628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372100"/>
            <a:ext cx="4451350" cy="1104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2"/>
          <p:cNvSpPr txBox="1"/>
          <p:nvPr/>
        </p:nvSpPr>
        <p:spPr bwMode="auto">
          <a:xfrm>
            <a:off x="685800" y="2133600"/>
            <a:ext cx="42243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69925" marR="0" lvl="1" indent="-325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for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循环控制变量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in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序列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669925" marR="0" lvl="1" indent="-325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循环体语句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语句块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6630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086100"/>
            <a:ext cx="3767138" cy="2124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线形标注 1 6"/>
          <p:cNvSpPr/>
          <p:nvPr/>
        </p:nvSpPr>
        <p:spPr>
          <a:xfrm>
            <a:off x="3200400" y="1752600"/>
            <a:ext cx="1371600" cy="304800"/>
          </a:xfrm>
          <a:prstGeom prst="borderCallout1">
            <a:avLst>
              <a:gd name="adj1" fmla="val 49633"/>
              <a:gd name="adj2" fmla="val -3431"/>
              <a:gd name="adj3" fmla="val 348356"/>
              <a:gd name="adj4" fmla="val -136066"/>
            </a:avLst>
          </a:prstGeom>
          <a:noFill/>
          <a:ln>
            <a:solidFill>
              <a:srgbClr val="0070C0"/>
            </a:solidFill>
            <a:prstDash val="sysDash"/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注意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: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缩进</a:t>
            </a:r>
          </a:p>
        </p:txBody>
      </p:sp>
    </p:spTree>
    <p:extLst>
      <p:ext uri="{BB962C8B-B14F-4D97-AF65-F5344CB8AC3E}">
        <p14:creationId xmlns:p14="http://schemas.microsoft.com/office/powerpoint/2010/main" val="31645341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）循环结构</a:t>
            </a: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</a:rPr>
              <a:t>—for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循环流程图</a:t>
            </a:r>
          </a:p>
        </p:txBody>
      </p:sp>
      <p:pic>
        <p:nvPicPr>
          <p:cNvPr id="27651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8" y="990600"/>
            <a:ext cx="3389312" cy="56070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" name="组合 6"/>
          <p:cNvGrpSpPr/>
          <p:nvPr/>
        </p:nvGrpSpPr>
        <p:grpSpPr>
          <a:xfrm>
            <a:off x="3657600" y="1524000"/>
            <a:ext cx="5151438" cy="4840288"/>
            <a:chOff x="3810000" y="1602437"/>
            <a:chExt cx="5151830" cy="4840287"/>
          </a:xfrm>
        </p:grpSpPr>
        <p:pic>
          <p:nvPicPr>
            <p:cNvPr id="27653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9200" y="1602437"/>
              <a:ext cx="3932630" cy="484028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7654" name="右箭头 6"/>
            <p:cNvSpPr/>
            <p:nvPr/>
          </p:nvSpPr>
          <p:spPr>
            <a:xfrm>
              <a:off x="3810000" y="3733800"/>
              <a:ext cx="990600" cy="468312"/>
            </a:xfrm>
            <a:prstGeom prst="rightArrow">
              <a:avLst>
                <a:gd name="adj1" fmla="val 50000"/>
                <a:gd name="adj2" fmla="val 49963"/>
              </a:avLst>
            </a:prstGeom>
            <a:solidFill>
              <a:srgbClr val="00B050"/>
            </a:solidFill>
            <a:ln w="9525" cap="flat" cmpd="sng">
              <a:solidFill>
                <a:srgbClr val="FFC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</a:lstStyle>
            <a:p>
              <a:pPr marL="1196975" lvl="0" indent="-282575" eaLnBrk="1" hangingPunct="1">
                <a:spcBef>
                  <a:spcPts val="500"/>
                </a:spcBef>
                <a:buClr>
                  <a:srgbClr val="800080"/>
                </a:buClr>
                <a:buSzPct val="55000"/>
              </a:pPr>
              <a:endParaRPr lang="zh-CN" altLang="en-US" sz="20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85097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）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循环结构</a:t>
            </a: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</a:rPr>
              <a:t>— Range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对象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04800" y="1066800"/>
            <a:ext cx="8077200" cy="5181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显示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1~10000:</a:t>
            </a:r>
          </a:p>
          <a:p>
            <a:pPr marL="669925" marR="0" lvl="1" indent="-325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[1,2,...,10000]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显然不合适，可以用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range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对象。</a:t>
            </a:r>
            <a:endParaRPr kumimoji="0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range</a:t>
            </a: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格式： 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range(start, stop [,step])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69925" marR="0" lvl="1" indent="-3257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en-US" altLang="zh-CN" sz="26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Range</a:t>
            </a:r>
            <a:r>
              <a:rPr kumimoji="0" lang="zh-CN" altLang="en-US" sz="26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返回的数值序列从</a:t>
            </a:r>
            <a:r>
              <a:rPr kumimoji="0" lang="en-US" altLang="zh-CN" sz="26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r>
              <a:rPr kumimoji="0" lang="zh-CN" altLang="en-US" sz="26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开始，到</a:t>
            </a:r>
            <a:r>
              <a:rPr kumimoji="0" lang="en-US" altLang="zh-CN" sz="26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stop</a:t>
            </a:r>
            <a:r>
              <a:rPr kumimoji="0" lang="zh-CN" altLang="en-US" sz="26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结束（不包含</a:t>
            </a:r>
            <a:r>
              <a:rPr kumimoji="0" lang="en-US" altLang="zh-CN" sz="26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stop</a:t>
            </a:r>
            <a:r>
              <a:rPr kumimoji="0" lang="zh-CN" altLang="en-US" sz="26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）。另外如果指定了可选的步长</a:t>
            </a:r>
            <a:r>
              <a:rPr kumimoji="0" lang="en-US" altLang="zh-CN" sz="26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step</a:t>
            </a:r>
            <a:r>
              <a:rPr kumimoji="0" lang="zh-CN" altLang="en-US" sz="26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，则序列按步长增长。</a:t>
            </a:r>
            <a:endParaRPr kumimoji="0" lang="en-US" altLang="zh-CN" sz="26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69925" marR="0" lvl="1" indent="-32575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kumimoji="0" lang="en-US" altLang="zh-CN" sz="26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示例：</a:t>
            </a:r>
            <a:endParaRPr kumimoji="0" lang="en-US" altLang="zh-CN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69925" marR="0" lvl="1" indent="-32575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range(1,11)      </a:t>
            </a: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 1 2 3 4 5 6 7 8 9 10</a:t>
            </a:r>
          </a:p>
          <a:p>
            <a:pPr marL="669925" marR="0" lvl="1" indent="-32575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range(1,11,3)    1 4 7 10</a:t>
            </a:r>
            <a:endParaRPr kumimoji="0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38979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3600" b="1" dirty="0">
                <a:solidFill>
                  <a:schemeClr val="bg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3600" b="1" dirty="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3600" b="1" dirty="0">
                <a:solidFill>
                  <a:schemeClr val="bg1"/>
                </a:solidFill>
                <a:ea typeface="宋体" panose="02010600030101010101" pitchFamily="2" charset="-122"/>
              </a:rPr>
              <a:t>）</a:t>
            </a:r>
            <a:r>
              <a:rPr lang="zh-CN" altLang="en-US" sz="36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循环</a:t>
            </a:r>
            <a:r>
              <a:rPr lang="zh-CN" altLang="en-US" sz="3600" b="1" dirty="0">
                <a:solidFill>
                  <a:schemeClr val="bg1"/>
                </a:solidFill>
                <a:ea typeface="宋体" panose="02010600030101010101" pitchFamily="2" charset="-122"/>
              </a:rPr>
              <a:t>结构</a:t>
            </a:r>
            <a:r>
              <a:rPr lang="en-US" altLang="zh-CN" sz="3600" b="1" dirty="0">
                <a:solidFill>
                  <a:schemeClr val="bg1"/>
                </a:solidFill>
                <a:ea typeface="宋体" panose="02010600030101010101" pitchFamily="2" charset="-122"/>
              </a:rPr>
              <a:t>— for</a:t>
            </a:r>
            <a:r>
              <a:rPr lang="zh-CN" altLang="en-US" sz="3600" b="1" dirty="0">
                <a:solidFill>
                  <a:schemeClr val="bg1"/>
                </a:solidFill>
                <a:ea typeface="宋体" panose="02010600030101010101" pitchFamily="2" charset="-122"/>
              </a:rPr>
              <a:t>语句中序列的作用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273844" y="1524000"/>
            <a:ext cx="8610600" cy="4114800"/>
          </a:xfrm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计数器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序列只是用来控制循环的次数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buNone/>
            </a:pPr>
            <a:r>
              <a:rPr lang="en-US" altLang="zh-CN" sz="2800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 i in range(5):</a:t>
            </a:r>
          </a:p>
          <a:p>
            <a:pPr lvl="1" eaLnBrk="1" hangingPunct="1">
              <a:buNone/>
            </a:pPr>
            <a:r>
              <a:rPr lang="en-US" altLang="zh-CN" sz="2800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print (“study“)</a:t>
            </a:r>
          </a:p>
          <a:p>
            <a:pPr lvl="1" eaLnBrk="1" hangingPunct="1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循环体不引用循环变量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序列本身是循环体处理的数据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 lvl="1" eaLnBrk="1" hangingPunct="1">
              <a:buNone/>
            </a:pPr>
            <a:r>
              <a:rPr lang="en-US" altLang="zh-CN" sz="2800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 i in range(10):</a:t>
            </a:r>
          </a:p>
          <a:p>
            <a:pPr lvl="1" eaLnBrk="1" hangingPunct="1">
              <a:buNone/>
            </a:pPr>
            <a:r>
              <a:rPr lang="en-US" altLang="zh-CN" sz="2800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print i*i</a:t>
            </a:r>
          </a:p>
          <a:p>
            <a:pPr lvl="1" eaLnBrk="1" hangingPunct="1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循环体引用循环变量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71661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）循环结构</a:t>
            </a: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</a:rPr>
              <a:t>— for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处理序列数据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517525"/>
          </a:xfrm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直接遍历序列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pic>
        <p:nvPicPr>
          <p:cNvPr id="30724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1600200"/>
            <a:ext cx="7073900" cy="162055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5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99" y="4343400"/>
            <a:ext cx="7440727" cy="1752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内容占位符 2"/>
          <p:cNvSpPr txBox="1"/>
          <p:nvPr/>
        </p:nvSpPr>
        <p:spPr bwMode="auto">
          <a:xfrm>
            <a:off x="236538" y="3733800"/>
            <a:ext cx="868521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通过索引遍历序列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669925" marR="0" lvl="1" indent="-325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417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6717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）循环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结构</a:t>
            </a: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</a:rPr>
              <a:t>—while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循环</a:t>
            </a:r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647700" y="1371600"/>
            <a:ext cx="3657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69925" marR="0" lvl="1" indent="-325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while  (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条件表达式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):</a:t>
            </a:r>
          </a:p>
          <a:p>
            <a:pPr marL="669925" marR="0" lvl="1" indent="-325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循环体语句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/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语句块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669925" marR="0" lvl="1" indent="-325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Tx/>
              <a:buNone/>
              <a:defRPr/>
            </a:pP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31748" name="Picture 1" descr="C:\Users\xiaofeng\Documents\Tencent Files\2038048744\Image\C2C\E``0~%}AXNW32O214H8TGB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424" y="1244600"/>
            <a:ext cx="3155576" cy="4470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4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124200"/>
            <a:ext cx="5789390" cy="22352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6965124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）循环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结构</a:t>
            </a: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</a:rPr>
              <a:t>—while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循环特点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28600" y="1143000"/>
            <a:ext cx="8229600" cy="2286000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eaLnBrk="1" hangingPunct="1"/>
            <a:r>
              <a:rPr lang="zh-CN" altLang="en-US" sz="2400" dirty="0">
                <a:ea typeface="宋体" panose="02010600030101010101" pitchFamily="2" charset="-122"/>
              </a:rPr>
              <a:t>循环前测试条件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</a:rPr>
              <a:t>若不满足，则循环体一次都不执行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lvl="0" eaLnBrk="1" hangingPunct="1"/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循环体必须影响下一次条件测试</a:t>
            </a:r>
            <a:r>
              <a:rPr lang="en-US" altLang="zh-CN" sz="2400" dirty="0">
                <a:ea typeface="宋体" panose="02010600030101010101" pitchFamily="2" charset="-122"/>
              </a:rPr>
              <a:t>!</a:t>
            </a: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</a:rPr>
              <a:t>否则导致</a:t>
            </a:r>
            <a:r>
              <a:rPr lang="zh-CN" altLang="en-US" sz="2400" dirty="0">
                <a:solidFill>
                  <a:srgbClr val="FF0000"/>
                </a:solidFill>
                <a:latin typeface="楷体_GB2312"/>
                <a:ea typeface="楷体_GB2312"/>
              </a:rPr>
              <a:t>无穷循环</a:t>
            </a:r>
            <a:endParaRPr lang="en-US" altLang="zh-CN" sz="2400" dirty="0">
              <a:solidFill>
                <a:srgbClr val="FF0000"/>
              </a:solidFill>
              <a:latin typeface="楷体_GB2312"/>
              <a:ea typeface="楷体_GB2312"/>
            </a:endParaRPr>
          </a:p>
          <a:p>
            <a:pPr lvl="0"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32772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505200"/>
            <a:ext cx="4152900" cy="160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圆角矩形 1"/>
          <p:cNvSpPr/>
          <p:nvPr/>
        </p:nvSpPr>
        <p:spPr>
          <a:xfrm>
            <a:off x="1447800" y="4419600"/>
            <a:ext cx="2438400" cy="304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2774" name="直接箭头连接符 6"/>
          <p:cNvCxnSpPr/>
          <p:nvPr/>
        </p:nvCxnSpPr>
        <p:spPr>
          <a:xfrm flipH="1" flipV="1">
            <a:off x="3900488" y="4727575"/>
            <a:ext cx="747712" cy="660400"/>
          </a:xfrm>
          <a:prstGeom prst="straightConnector1">
            <a:avLst/>
          </a:prstGeom>
          <a:ln w="19050" cap="flat" cmpd="sng">
            <a:solidFill>
              <a:srgbClr val="FF0000"/>
            </a:solidFill>
            <a:prstDash val="dash"/>
            <a:headEnd type="none" w="lg" len="med"/>
            <a:tailEnd type="stealth" w="lg" len="lg"/>
          </a:ln>
        </p:spPr>
      </p:cxnSp>
      <p:sp>
        <p:nvSpPr>
          <p:cNvPr id="32775" name="TextBox 8"/>
          <p:cNvSpPr txBox="1"/>
          <p:nvPr/>
        </p:nvSpPr>
        <p:spPr>
          <a:xfrm>
            <a:off x="4648200" y="5387975"/>
            <a:ext cx="2895600" cy="40005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eaLnBrk="1" hangingPunct="1">
              <a:spcBef>
                <a:spcPts val="500"/>
              </a:spcBef>
              <a:buClr>
                <a:srgbClr val="800080"/>
              </a:buClr>
              <a:buSzPct val="55000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若忘记最后一句会怎样？</a:t>
            </a:r>
          </a:p>
        </p:txBody>
      </p:sp>
    </p:spTree>
    <p:extLst>
      <p:ext uri="{BB962C8B-B14F-4D97-AF65-F5344CB8AC3E}">
        <p14:creationId xmlns:p14="http://schemas.microsoft.com/office/powerpoint/2010/main" val="15121786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87519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第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讲 目 录</a:t>
            </a:r>
            <a:endParaRPr lang="zh-CN" altLang="en-US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6345" y="2456815"/>
            <a:ext cx="6893560" cy="3486785"/>
          </a:xfrm>
        </p:spPr>
        <p:txBody>
          <a:bodyPr>
            <a:normAutofit fontScale="97500"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一</a:t>
            </a:r>
            <a:r>
              <a:rPr lang="zh-CN" altLang="en-US" sz="2700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、</a:t>
            </a:r>
            <a:r>
              <a:rPr lang="zh-CN" altLang="en-US" sz="27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顺序执行语句</a:t>
            </a:r>
            <a:r>
              <a:rPr lang="en-US" altLang="zh-CN" sz="27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——</a:t>
            </a:r>
            <a:r>
              <a:rPr lang="zh-CN" altLang="en-US" sz="27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顺序结构</a:t>
            </a:r>
          </a:p>
          <a:p>
            <a:pPr>
              <a:lnSpc>
                <a:spcPct val="150000"/>
              </a:lnSpc>
            </a:pPr>
            <a:r>
              <a:rPr lang="zh-CN" altLang="en-US" sz="27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二、</a:t>
            </a:r>
            <a:r>
              <a:rPr lang="en-US" altLang="zh-CN" sz="27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if</a:t>
            </a:r>
            <a:r>
              <a:rPr lang="zh-CN" altLang="en-US" sz="27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语句</a:t>
            </a:r>
            <a:r>
              <a:rPr lang="en-US" altLang="zh-CN" sz="27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——</a:t>
            </a:r>
            <a:r>
              <a:rPr lang="zh-CN" altLang="en-US" sz="27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分支结构（选择结构）</a:t>
            </a:r>
            <a:endParaRPr lang="zh-CN" altLang="en-US" sz="270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7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三、</a:t>
            </a:r>
            <a:r>
              <a:rPr lang="en-US" altLang="zh-CN" sz="27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for</a:t>
            </a:r>
            <a:r>
              <a:rPr lang="zh-CN" altLang="en-US" sz="27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和</a:t>
            </a:r>
            <a:r>
              <a:rPr lang="en-US" altLang="zh-CN" sz="27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while</a:t>
            </a:r>
            <a:r>
              <a:rPr lang="zh-CN" altLang="en-US" sz="27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语句</a:t>
            </a:r>
            <a:r>
              <a:rPr lang="en-US" altLang="zh-CN" sz="27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——</a:t>
            </a:r>
            <a:r>
              <a:rPr lang="zh-CN" altLang="en-US" sz="27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循环结构</a:t>
            </a:r>
          </a:p>
          <a:p>
            <a:pPr algn="l">
              <a:lnSpc>
                <a:spcPct val="150000"/>
              </a:lnSpc>
            </a:pPr>
            <a:r>
              <a:rPr lang="zh-CN" altLang="en-US" sz="27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四、</a:t>
            </a:r>
            <a:r>
              <a:rPr lang="en-US" altLang="zh-CN" sz="27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try…except </a:t>
            </a:r>
            <a:r>
              <a:rPr lang="zh-CN" altLang="en-US" sz="27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语句</a:t>
            </a:r>
            <a:r>
              <a:rPr lang="en-US" altLang="zh-CN" sz="27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——</a:t>
            </a:r>
            <a:r>
              <a:rPr lang="zh-CN" altLang="en-US" sz="27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异常处理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）循环结构</a:t>
            </a: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</a:rPr>
              <a:t>—while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循环</a:t>
            </a:r>
          </a:p>
        </p:txBody>
      </p:sp>
      <p:sp>
        <p:nvSpPr>
          <p:cNvPr id="33795" name="Text Box 12"/>
          <p:cNvSpPr txBox="1"/>
          <p:nvPr/>
        </p:nvSpPr>
        <p:spPr>
          <a:xfrm>
            <a:off x="228600" y="1166813"/>
            <a:ext cx="8699500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实例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用如下近似公式求自然对数的底数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的值，直到最后一项的绝对值小于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10-6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为止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chapter3_6_0.py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3379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089150"/>
            <a:ext cx="2895600" cy="898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79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388" y="2201358"/>
            <a:ext cx="5651500" cy="3324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内容占位符 2"/>
          <p:cNvSpPr txBox="1"/>
          <p:nvPr/>
        </p:nvSpPr>
        <p:spPr bwMode="auto">
          <a:xfrm>
            <a:off x="228600" y="579755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417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While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循环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--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不确定次数的循环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417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5345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4</a:t>
            </a: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）循环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结构</a:t>
            </a: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</a:rPr>
              <a:t>—</a:t>
            </a: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循环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嵌套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777288" cy="518160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spcBef>
                <a:spcPts val="12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一个循环的循环体中有另一个循环。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两种循环语句（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for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while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）可以相互嵌套。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如果序列的成员本身又是序列，就需要嵌套循环来处理。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数学中向量是一维序列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矩阵是二维序列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用嵌套循环遍历矩阵元素: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= [[11,12,13,14],[21,22,23,24],[31,32,33,34]]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sum = 0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</a:t>
            </a:r>
            <a:r>
              <a:rPr lang="en-US" altLang="zh-CN" sz="240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i in a: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</a:t>
            </a:r>
            <a:r>
              <a:rPr lang="en-US" altLang="zh-CN" sz="240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j in i: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sum = sum + j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print(sum)</a:t>
            </a: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4343400"/>
            <a:ext cx="3124200" cy="177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/>
        </p:nvSpPr>
        <p:spPr>
          <a:xfrm>
            <a:off x="304800" y="4419600"/>
            <a:ext cx="4038600" cy="14478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8200" y="4895850"/>
            <a:ext cx="3194050" cy="895350"/>
          </a:xfrm>
          <a:prstGeom prst="rect">
            <a:avLst/>
          </a:prstGeom>
          <a:noFill/>
          <a:ln>
            <a:solidFill>
              <a:srgbClr val="FF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62600" y="4419600"/>
            <a:ext cx="2895600" cy="381000"/>
          </a:xfrm>
          <a:prstGeom prst="rect">
            <a:avLst/>
          </a:prstGeom>
          <a:noFill/>
          <a:ln w="38100" cap="flat" cmpd="sng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1196975" lvl="0" indent="-282575" eaLnBrk="1" hangingPunct="1">
              <a:spcBef>
                <a:spcPts val="500"/>
              </a:spcBef>
              <a:buClr>
                <a:srgbClr val="800080"/>
              </a:buClr>
              <a:buSzPct val="55000"/>
            </a:pPr>
            <a:endParaRPr lang="zh-CN" altLang="en-US" sz="20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56950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4</a:t>
            </a: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）循环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结构</a:t>
            </a: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</a:rPr>
              <a:t>—</a:t>
            </a: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循环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嵌套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562600"/>
          </a:xfrm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打印乘法口诀表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</a:rPr>
              <a:t>内循环的循环次数要根据外循环控制变量值做相应调整</a:t>
            </a: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</a:rPr>
              <a:t>关键是输出的排列</a:t>
            </a:r>
          </a:p>
          <a:p>
            <a:pPr eaLnBrk="1" hangingPunct="1">
              <a:buNone/>
            </a:pP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AutoNum type="arabicPeriod"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1x1=1</a:t>
            </a:r>
          </a:p>
          <a:p>
            <a:pPr eaLnBrk="1" hangingPunct="1">
              <a:buAutoNum type="arabicPeriod"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1x2=2  2x2=4</a:t>
            </a:r>
          </a:p>
          <a:p>
            <a:pPr eaLnBrk="1" hangingPunct="1">
              <a:buAutoNum type="arabicPeriod"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1x3=3  2x3=6  3x3=9 </a:t>
            </a:r>
          </a:p>
          <a:p>
            <a:pPr eaLnBrk="1" hangingPunct="1">
              <a:buAutoNum type="arabicPeriod"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1x4=4  2x4=8  3x4=12 4x4=16</a:t>
            </a:r>
          </a:p>
          <a:p>
            <a:pPr eaLnBrk="1" hangingPunct="1">
              <a:buAutoNum type="arabicPeriod"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1x5=5  2x5=10 3x5=15 4x5=20 5x5=25</a:t>
            </a:r>
          </a:p>
          <a:p>
            <a:pPr eaLnBrk="1" hangingPunct="1">
              <a:buAutoNum type="arabicPeriod"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1x6=6  2x6=12 3x6=18 4x6=24 5x6=30 6x6=36</a:t>
            </a:r>
          </a:p>
          <a:p>
            <a:pPr eaLnBrk="1" hangingPunct="1">
              <a:buAutoNum type="arabicPeriod"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1x7=7  2x7=14 3x7=21 4x7=28 5x7=35 6x7=42 7x7=49</a:t>
            </a:r>
          </a:p>
          <a:p>
            <a:pPr eaLnBrk="1" hangingPunct="1">
              <a:buAutoNum type="arabicPeriod"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1x8=8  2x8=16 3x8=24 4x8=32 5x8=40 6x8=48 7x8=56 8x8=64</a:t>
            </a:r>
          </a:p>
          <a:p>
            <a:pPr eaLnBrk="1" hangingPunct="1">
              <a:buAutoNum type="arabicPeriod"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1x9=9  2x9=18 3x9=27 4x9=36 5x9=45 6x9=54 7x9=63 8x9=72 9x9=81 </a:t>
            </a:r>
            <a:endParaRPr lang="zh-CN" altLang="en-US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35844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27" y="2514600"/>
            <a:ext cx="8257309" cy="1488991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0290407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5</a:t>
            </a: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）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循环中断</a:t>
            </a:r>
            <a:r>
              <a:rPr lang="en-US" altLang="zh-CN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—break</a:t>
            </a:r>
            <a:endParaRPr lang="zh-CN" altLang="en-US" sz="4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83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立即结束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break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所在循环语句.</a:t>
            </a:r>
          </a:p>
          <a:p>
            <a:pPr marL="669925" marR="0" lvl="1" indent="-325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常与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while True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形式的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无穷循环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配合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使用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304800" y="4419600"/>
            <a:ext cx="861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69925" marR="0" lvl="1" indent="-325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跳出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循环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6869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5" y="2133600"/>
            <a:ext cx="9036685" cy="1600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870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876800"/>
            <a:ext cx="6129572" cy="18954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2753967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</a:rPr>
              <a:t>5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）循环中断</a:t>
            </a: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</a:rPr>
              <a:t>—break</a:t>
            </a:r>
            <a:endParaRPr lang="zh-CN" altLang="en-US" sz="4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7891" name="Text Box 12"/>
          <p:cNvSpPr txBox="1"/>
          <p:nvPr/>
        </p:nvSpPr>
        <p:spPr>
          <a:xfrm>
            <a:off x="533400" y="1295400"/>
            <a:ext cx="8229600" cy="769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实例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7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求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50-100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之间的素数（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chapter3_7.py)</a:t>
            </a:r>
          </a:p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ea typeface="宋体" panose="02010600030101010101" pitchFamily="2" charset="-122"/>
              </a:rPr>
              <a:t>在大于</a:t>
            </a:r>
            <a:r>
              <a:rPr lang="en-US" altLang="zh-CN" sz="2000" dirty="0"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ea typeface="宋体" panose="02010600030101010101" pitchFamily="2" charset="-122"/>
              </a:rPr>
              <a:t>的自然数中，除了</a:t>
            </a:r>
            <a:r>
              <a:rPr lang="en-US" altLang="zh-CN" sz="2000" dirty="0"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ea typeface="宋体" panose="02010600030101010101" pitchFamily="2" charset="-122"/>
              </a:rPr>
              <a:t>和它本身以外不再有其他因数的数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37892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91" y="2065338"/>
            <a:ext cx="9101058" cy="395446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5480622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</a:rPr>
              <a:t>5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）循环中断</a:t>
            </a: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</a:rPr>
              <a:t>—continue</a:t>
            </a:r>
            <a:endParaRPr lang="zh-CN" altLang="en-US" sz="4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76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中止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本轮循环，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控制转移到所处循环语句的开头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“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继续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下一轮循环。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6" name="Text Box 12"/>
          <p:cNvSpPr txBox="1"/>
          <p:nvPr/>
        </p:nvSpPr>
        <p:spPr>
          <a:xfrm>
            <a:off x="464344" y="1672720"/>
            <a:ext cx="82296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实例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8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统计及格分数的平均分（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chapter3_8.py)</a:t>
            </a:r>
          </a:p>
        </p:txBody>
      </p:sp>
      <p:pic>
        <p:nvPicPr>
          <p:cNvPr id="3891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6" y="2434720"/>
            <a:ext cx="9005888" cy="431110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8130115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</a:rPr>
              <a:t>5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）循环中断</a:t>
            </a: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</a:rPr>
              <a:t>—continue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扩展</a:t>
            </a:r>
          </a:p>
        </p:txBody>
      </p:sp>
      <p:sp>
        <p:nvSpPr>
          <p:cNvPr id="39939" name="Text Box 12"/>
          <p:cNvSpPr txBox="1"/>
          <p:nvPr/>
        </p:nvSpPr>
        <p:spPr>
          <a:xfrm>
            <a:off x="152400" y="1066800"/>
            <a:ext cx="9144000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实例</a:t>
            </a:r>
            <a:r>
              <a:rPr lang="en-US" altLang="zh-CN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9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从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excel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表格中读数据，统计及格分数的平均分（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chapter3_9.py)</a:t>
            </a:r>
          </a:p>
        </p:txBody>
      </p:sp>
      <p:pic>
        <p:nvPicPr>
          <p:cNvPr id="39940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466910"/>
            <a:ext cx="6172200" cy="5359164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2836017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6</a:t>
            </a: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）循环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结构</a:t>
            </a: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</a:rPr>
              <a:t>— else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子句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4267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while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语句可以附带一个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else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子句（可选）。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如果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for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while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语句没有被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break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语句中止，就会执行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else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子句，否则不会。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语法：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669925" marR="0" lvl="1" indent="-325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for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变量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in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序列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:                         while(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条件表达式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):</a:t>
            </a:r>
          </a:p>
          <a:p>
            <a:pPr marL="669925" marR="0" lvl="1" indent="-325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循环体语句（块）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1                     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循环体语句（块）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</a:p>
          <a:p>
            <a:pPr marL="669925" marR="0" lvl="1" indent="-325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else:                                        else:</a:t>
            </a:r>
          </a:p>
          <a:p>
            <a:pPr marL="669925" marR="0" lvl="1" indent="-325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语句（块）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2                              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语句（块）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675967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</a:rPr>
              <a:t>6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）循环结构</a:t>
            </a: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</a:rPr>
              <a:t>— else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子句</a:t>
            </a: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</a:rPr>
              <a:t>—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示例</a:t>
            </a:r>
          </a:p>
        </p:txBody>
      </p:sp>
      <p:sp>
        <p:nvSpPr>
          <p:cNvPr id="41987" name="Text Box 12"/>
          <p:cNvSpPr txBox="1"/>
          <p:nvPr/>
        </p:nvSpPr>
        <p:spPr>
          <a:xfrm>
            <a:off x="533400" y="1223963"/>
            <a:ext cx="86106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实例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10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输入并显示三个爱好，最多为三个（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chapter3_10.py)</a:t>
            </a:r>
          </a:p>
        </p:txBody>
      </p:sp>
      <p:pic>
        <p:nvPicPr>
          <p:cNvPr id="41988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33143"/>
            <a:ext cx="8491218" cy="37338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8956852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四、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try…except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语句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—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异常处理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18BB4-D321-4424-A622-B27A36F7E38E}" type="slidenum">
              <a:rPr lang="en-US" altLang="zh-CN" smtClean="0"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2030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>
                <a:ea typeface="宋体" panose="02010600030101010101" pitchFamily="2" charset="-122"/>
              </a:rPr>
              <a:t>Python</a:t>
            </a:r>
            <a:r>
              <a:rPr lang="zh-CN" altLang="en-US" dirty="0" smtClean="0">
                <a:ea typeface="宋体" panose="02010600030101010101" pitchFamily="2" charset="-122"/>
              </a:rPr>
              <a:t>顺序结构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18BB4-D321-4424-A622-B27A36F7E38E}" type="slidenum">
              <a:rPr lang="en-US" altLang="zh-CN" smtClean="0"/>
              <a:t>4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</a:rPr>
              <a:t>Python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异常处理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33400"/>
          </a:xfrm>
          <a:ln/>
        </p:spPr>
        <p:txBody>
          <a:bodyPr vert="horz" wrap="square" lIns="91440" tIns="45720" rIns="91440" bIns="45720" anchor="t"/>
          <a:lstStyle/>
          <a:p>
            <a:r>
              <a:rPr lang="zh-CN" altLang="en-US" sz="2400" dirty="0">
                <a:ea typeface="宋体" panose="02010600030101010101" pitchFamily="2" charset="-122"/>
              </a:rPr>
              <a:t>编译（解析器）异常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4301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28349"/>
            <a:ext cx="4659312" cy="219792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内容占位符 2"/>
          <p:cNvSpPr txBox="1"/>
          <p:nvPr/>
        </p:nvSpPr>
        <p:spPr bwMode="auto">
          <a:xfrm>
            <a:off x="152400" y="3875799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运行时错误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301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495800"/>
            <a:ext cx="8863573" cy="22891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117002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4000" b="1" dirty="0">
                <a:solidFill>
                  <a:schemeClr val="bg1"/>
                </a:solidFill>
                <a:ea typeface="宋体" panose="02010600030101010101" pitchFamily="2" charset="-122"/>
              </a:rPr>
              <a:t>Python</a:t>
            </a:r>
            <a:r>
              <a:rPr lang="zh-CN" altLang="en-US" sz="4000" b="1" dirty="0">
                <a:solidFill>
                  <a:schemeClr val="bg1"/>
                </a:solidFill>
                <a:ea typeface="宋体" panose="02010600030101010101" pitchFamily="2" charset="-122"/>
              </a:rPr>
              <a:t>异常处理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60960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/>
              </a:rPr>
              <a:t>在程序运行过程中，如果产生错误，则抛出异常；</a:t>
            </a:r>
            <a:endParaRPr lang="en-US" altLang="zh-CN" sz="2400" dirty="0">
              <a:latin typeface="楷体_GB231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4403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09800"/>
            <a:ext cx="5086350" cy="25146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" name="圆角矩形 1"/>
          <p:cNvSpPr/>
          <p:nvPr/>
        </p:nvSpPr>
        <p:spPr>
          <a:xfrm>
            <a:off x="990600" y="3581400"/>
            <a:ext cx="3733800" cy="10668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371600" y="5224463"/>
            <a:ext cx="2590800" cy="45720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finally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是可选的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1371600" y="4724400"/>
            <a:ext cx="533400" cy="500063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914400" y="2667000"/>
            <a:ext cx="3733800" cy="6858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553200" y="3352800"/>
            <a:ext cx="1925638" cy="88900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可能会出现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个或多个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except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3657600" y="3352800"/>
            <a:ext cx="2819400" cy="45720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9808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86700" cy="72637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知识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点回顾</a:t>
            </a:r>
            <a:endParaRPr lang="zh-CN" altLang="en-US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371600"/>
            <a:ext cx="8991600" cy="5486400"/>
          </a:xfrm>
        </p:spPr>
        <p:txBody>
          <a:bodyPr>
            <a:normAutofit fontScale="975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一、顺序执行语句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——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顺序结构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二、</a:t>
            </a:r>
            <a:r>
              <a:rPr lang="en-US" altLang="zh-CN" sz="28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if</a:t>
            </a:r>
            <a:r>
              <a:rPr lang="zh-CN" altLang="en-US" sz="28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语句</a:t>
            </a:r>
            <a:r>
              <a:rPr lang="en-US" altLang="zh-CN" sz="28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——</a:t>
            </a:r>
            <a:r>
              <a:rPr lang="zh-CN" altLang="en-US" sz="28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分支结构（选择结构）</a:t>
            </a:r>
            <a:endParaRPr lang="en-US" altLang="zh-CN" sz="2800" dirty="0" smtClean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关系和测试运算符；逻辑运算符；</a:t>
            </a:r>
            <a:endParaRPr lang="en-US" altLang="zh-CN" sz="2400" dirty="0" smtClean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单</a:t>
            </a:r>
            <a:r>
              <a:rPr lang="zh-CN" altLang="en-US" sz="24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分支结构；双分支结构；多分支结构；分支嵌套结构；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三、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for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和</a:t>
            </a:r>
            <a:r>
              <a:rPr lang="en-US" altLang="zh-CN" sz="28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while</a:t>
            </a:r>
            <a:r>
              <a:rPr lang="zh-CN" altLang="en-US" sz="28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语句</a:t>
            </a:r>
            <a:r>
              <a:rPr lang="en-US" altLang="zh-CN" sz="28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——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循环</a:t>
            </a:r>
            <a:r>
              <a:rPr lang="zh-CN" altLang="en-US" sz="28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结构</a:t>
            </a:r>
            <a:endParaRPr lang="en-US" altLang="zh-CN" sz="2800" dirty="0" smtClean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f</a:t>
            </a:r>
            <a:r>
              <a:rPr lang="en-US" altLang="zh-CN" sz="24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or</a:t>
            </a:r>
            <a:r>
              <a:rPr lang="zh-CN" altLang="en-US" sz="24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语句；</a:t>
            </a:r>
            <a:r>
              <a:rPr lang="en-US" altLang="zh-CN" sz="24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while</a:t>
            </a:r>
            <a:r>
              <a:rPr lang="zh-CN" altLang="en-US" sz="24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语句；循环嵌套语句；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四、</a:t>
            </a:r>
            <a:r>
              <a:rPr lang="en-US" altLang="zh-CN" sz="28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try…except </a:t>
            </a:r>
            <a:r>
              <a:rPr lang="zh-CN" altLang="en-US" sz="28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语句</a:t>
            </a:r>
            <a:r>
              <a:rPr lang="en-US" altLang="zh-CN" sz="28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——</a:t>
            </a:r>
            <a:r>
              <a:rPr lang="zh-CN" altLang="en-US" sz="2800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异常处理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166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18BB4-D321-4424-A622-B27A36F7E38E}" type="slidenum">
              <a:rPr lang="en-US" altLang="zh-CN" smtClean="0"/>
              <a:t>43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6233" y="1907115"/>
            <a:ext cx="2052282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700" dirty="0">
                <a:latin typeface="黑体" panose="02010609060101010101" pitchFamily="2" charset="-122"/>
                <a:ea typeface="黑体" panose="02010609060101010101" pitchFamily="2" charset="-122"/>
              </a:rPr>
              <a:t>顺序结构</a:t>
            </a:r>
          </a:p>
        </p:txBody>
      </p:sp>
      <p:grpSp>
        <p:nvGrpSpPr>
          <p:cNvPr id="6" name="Group 4"/>
          <p:cNvGrpSpPr/>
          <p:nvPr/>
        </p:nvGrpSpPr>
        <p:grpSpPr bwMode="auto">
          <a:xfrm>
            <a:off x="264160" y="3035935"/>
            <a:ext cx="2449195" cy="1708785"/>
            <a:chOff x="1488" y="2640"/>
            <a:chExt cx="2544" cy="1435"/>
          </a:xfrm>
        </p:grpSpPr>
        <p:grpSp>
          <p:nvGrpSpPr>
            <p:cNvPr id="7" name="Group 5"/>
            <p:cNvGrpSpPr>
              <a:grpSpLocks noChangeAspect="1"/>
            </p:cNvGrpSpPr>
            <p:nvPr/>
          </p:nvGrpSpPr>
          <p:grpSpPr bwMode="auto">
            <a:xfrm>
              <a:off x="1968" y="2640"/>
              <a:ext cx="1542" cy="1435"/>
              <a:chOff x="2230" y="6429"/>
              <a:chExt cx="3084" cy="2849"/>
            </a:xfrm>
          </p:grpSpPr>
          <p:sp>
            <p:nvSpPr>
              <p:cNvPr id="9" name="AutoShape 6"/>
              <p:cNvSpPr>
                <a:spLocks noChangeAspect="1" noChangeArrowheads="1"/>
              </p:cNvSpPr>
              <p:nvPr/>
            </p:nvSpPr>
            <p:spPr bwMode="auto">
              <a:xfrm>
                <a:off x="2230" y="6429"/>
                <a:ext cx="3084" cy="284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sz="1500"/>
              </a:p>
            </p:txBody>
          </p:sp>
          <p:sp>
            <p:nvSpPr>
              <p:cNvPr id="10" name="AutoShape 7"/>
              <p:cNvSpPr>
                <a:spLocks noChangeArrowheads="1"/>
              </p:cNvSpPr>
              <p:nvPr/>
            </p:nvSpPr>
            <p:spPr bwMode="auto">
              <a:xfrm>
                <a:off x="2230" y="6969"/>
                <a:ext cx="3084" cy="451"/>
              </a:xfrm>
              <a:prstGeom prst="flowChartProcess">
                <a:avLst/>
              </a:prstGeom>
              <a:noFill/>
              <a:ln w="9525">
                <a:solidFill>
                  <a:srgbClr val="080808"/>
                </a:solidFill>
                <a:miter lim="800000"/>
              </a:ln>
              <a:effectLst/>
            </p:spPr>
            <p:txBody>
              <a:bodyPr anchor="ctr"/>
              <a:lstStyle/>
              <a:p>
                <a:pPr marL="751205" indent="-285750" algn="ctr">
                  <a:spcAft>
                    <a:spcPct val="10000"/>
                  </a:spcAft>
                  <a:buClr>
                    <a:srgbClr val="7889FB"/>
                  </a:buClr>
                  <a:buSzPct val="80000"/>
                  <a:buFont typeface="Webdings" panose="05030102010509060703" pitchFamily="18" charset="2"/>
                  <a:buNone/>
                </a:pPr>
                <a:r>
                  <a:rPr lang="en-US" altLang="zh-CN" sz="1500" dirty="0"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1" name="AutoShape 8"/>
              <p:cNvSpPr>
                <a:spLocks noChangeArrowheads="1"/>
              </p:cNvSpPr>
              <p:nvPr/>
            </p:nvSpPr>
            <p:spPr bwMode="auto">
              <a:xfrm>
                <a:off x="2230" y="8040"/>
                <a:ext cx="3084" cy="495"/>
              </a:xfrm>
              <a:prstGeom prst="flowChartProcess">
                <a:avLst/>
              </a:prstGeom>
              <a:noFill/>
              <a:ln w="9525">
                <a:solidFill>
                  <a:srgbClr val="080808"/>
                </a:solidFill>
                <a:miter lim="800000"/>
              </a:ln>
              <a:effectLst/>
            </p:spPr>
            <p:txBody>
              <a:bodyPr anchor="ctr"/>
              <a:lstStyle/>
              <a:p>
                <a:pPr marL="751205" indent="-285750" algn="ctr">
                  <a:spcAft>
                    <a:spcPct val="10000"/>
                  </a:spcAft>
                  <a:buClr>
                    <a:srgbClr val="7889FB"/>
                  </a:buClr>
                  <a:buSzPct val="80000"/>
                  <a:buFont typeface="Webdings" panose="05030102010509060703" pitchFamily="18" charset="2"/>
                  <a:buNone/>
                </a:pPr>
                <a:r>
                  <a:rPr lang="en-US" altLang="zh-CN" sz="1500"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3682" y="6429"/>
                <a:ext cx="0" cy="540"/>
              </a:xfrm>
              <a:prstGeom prst="line">
                <a:avLst/>
              </a:prstGeom>
              <a:noFill/>
              <a:ln w="38100">
                <a:solidFill>
                  <a:srgbClr val="080808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 sz="1500"/>
              </a:p>
            </p:txBody>
          </p:sp>
          <p:sp>
            <p:nvSpPr>
              <p:cNvPr id="14" name="Line 10"/>
              <p:cNvSpPr>
                <a:spLocks noChangeShapeType="1"/>
              </p:cNvSpPr>
              <p:nvPr/>
            </p:nvSpPr>
            <p:spPr bwMode="auto">
              <a:xfrm>
                <a:off x="3670" y="7420"/>
                <a:ext cx="1" cy="620"/>
              </a:xfrm>
              <a:prstGeom prst="line">
                <a:avLst/>
              </a:prstGeom>
              <a:noFill/>
              <a:ln w="38100">
                <a:solidFill>
                  <a:srgbClr val="080808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 sz="1500"/>
              </a:p>
            </p:txBody>
          </p:sp>
          <p:sp>
            <p:nvSpPr>
              <p:cNvPr id="15" name="Line 11"/>
              <p:cNvSpPr>
                <a:spLocks noChangeShapeType="1"/>
              </p:cNvSpPr>
              <p:nvPr/>
            </p:nvSpPr>
            <p:spPr bwMode="auto">
              <a:xfrm>
                <a:off x="3670" y="8535"/>
                <a:ext cx="1" cy="496"/>
              </a:xfrm>
              <a:prstGeom prst="line">
                <a:avLst/>
              </a:prstGeom>
              <a:noFill/>
              <a:ln w="38100">
                <a:solidFill>
                  <a:srgbClr val="080808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 sz="1500"/>
              </a:p>
            </p:txBody>
          </p:sp>
        </p:grp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1488" y="2688"/>
              <a:ext cx="2544" cy="115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</p:grp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3258002" y="1940135"/>
            <a:ext cx="2113706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700" dirty="0">
                <a:latin typeface="黑体" panose="02010609060101010101" pitchFamily="2" charset="-122"/>
                <a:ea typeface="黑体" panose="02010609060101010101" pitchFamily="2" charset="-122"/>
              </a:rPr>
              <a:t>条件结构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551833" y="1414296"/>
            <a:ext cx="309880" cy="2984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zh-CN" sz="1350"/>
          </a:p>
        </p:txBody>
      </p:sp>
      <p:grpSp>
        <p:nvGrpSpPr>
          <p:cNvPr id="32" name="Group 18"/>
          <p:cNvGrpSpPr/>
          <p:nvPr/>
        </p:nvGrpSpPr>
        <p:grpSpPr bwMode="auto">
          <a:xfrm>
            <a:off x="3017975" y="3013519"/>
            <a:ext cx="2571750" cy="2057400"/>
            <a:chOff x="0" y="0"/>
            <a:chExt cx="3960" cy="2811"/>
          </a:xfrm>
        </p:grpSpPr>
        <p:sp>
          <p:nvSpPr>
            <p:cNvPr id="33" name="Text Box 19"/>
            <p:cNvSpPr txBox="1">
              <a:spLocks noChangeArrowheads="1"/>
            </p:cNvSpPr>
            <p:nvPr/>
          </p:nvSpPr>
          <p:spPr bwMode="auto">
            <a:xfrm>
              <a:off x="58" y="627"/>
              <a:ext cx="234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marL="751205" indent="-285750" algn="just">
                <a:spcAft>
                  <a:spcPct val="10000"/>
                </a:spcAft>
                <a:buClr>
                  <a:srgbClr val="7889FB"/>
                </a:buClr>
                <a:buSzPct val="80000"/>
                <a:buFont typeface="Webdings" panose="05030102010509060703" pitchFamily="18" charset="2"/>
                <a:buNone/>
              </a:pPr>
              <a:r>
                <a:rPr lang="zh-CN" altLang="en-US" sz="1200" dirty="0">
                  <a:latin typeface="Times New Roman" panose="02020603050405020304" pitchFamily="18" charset="0"/>
                  <a:cs typeface="Arial" panose="020B0604020202020204" pitchFamily="34" charset="0"/>
                </a:rPr>
                <a:t>满足条件？</a:t>
              </a:r>
              <a:endParaRPr lang="zh-CN" altLang="en-US" sz="1200" dirty="0">
                <a:cs typeface="Arial" panose="020B0604020202020204" pitchFamily="34" charset="0"/>
              </a:endParaRPr>
            </a:p>
          </p:txBody>
        </p:sp>
        <p:sp>
          <p:nvSpPr>
            <p:cNvPr id="34" name="Line 20"/>
            <p:cNvSpPr>
              <a:spLocks noChangeShapeType="1"/>
            </p:cNvSpPr>
            <p:nvPr/>
          </p:nvSpPr>
          <p:spPr bwMode="auto">
            <a:xfrm>
              <a:off x="3240" y="783"/>
              <a:ext cx="0" cy="78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tailEnd type="stealth" w="med" len="med"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35" name="Rectangle 21"/>
            <p:cNvSpPr>
              <a:spLocks noChangeArrowheads="1"/>
            </p:cNvSpPr>
            <p:nvPr/>
          </p:nvSpPr>
          <p:spPr bwMode="auto">
            <a:xfrm>
              <a:off x="0" y="156"/>
              <a:ext cx="3960" cy="23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36" name="AutoShape 22"/>
            <p:cNvSpPr>
              <a:spLocks noChangeArrowheads="1"/>
            </p:cNvSpPr>
            <p:nvPr/>
          </p:nvSpPr>
          <p:spPr bwMode="auto">
            <a:xfrm>
              <a:off x="180" y="471"/>
              <a:ext cx="2160" cy="624"/>
            </a:xfrm>
            <a:prstGeom prst="diamond">
              <a:avLst/>
            </a:prstGeom>
            <a:noFill/>
            <a:ln w="158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marL="751205" indent="-285750" algn="ctr">
                <a:spcAft>
                  <a:spcPct val="10000"/>
                </a:spcAft>
                <a:buClr>
                  <a:srgbClr val="7889FB"/>
                </a:buClr>
                <a:buSzPct val="80000"/>
                <a:buFont typeface="Webdings" panose="05030102010509060703" pitchFamily="18" charset="2"/>
                <a:buNone/>
              </a:pPr>
              <a:endParaRPr lang="zh-CN" altLang="zh-CN" sz="1350">
                <a:cs typeface="Arial" panose="020B0604020202020204" pitchFamily="34" charset="0"/>
              </a:endParaRPr>
            </a:p>
          </p:txBody>
        </p:sp>
        <p:sp>
          <p:nvSpPr>
            <p:cNvPr id="37" name="Line 23"/>
            <p:cNvSpPr>
              <a:spLocks noChangeShapeType="1"/>
            </p:cNvSpPr>
            <p:nvPr/>
          </p:nvSpPr>
          <p:spPr bwMode="auto">
            <a:xfrm>
              <a:off x="1260" y="0"/>
              <a:ext cx="0" cy="46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tailEnd type="stealth" w="med" len="med"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38" name="Rectangle 24"/>
            <p:cNvSpPr>
              <a:spLocks noChangeArrowheads="1"/>
            </p:cNvSpPr>
            <p:nvPr/>
          </p:nvSpPr>
          <p:spPr bwMode="auto">
            <a:xfrm>
              <a:off x="540" y="1560"/>
              <a:ext cx="1260" cy="46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marL="751205" indent="-285750">
                <a:spcAft>
                  <a:spcPct val="10000"/>
                </a:spcAft>
                <a:buClr>
                  <a:srgbClr val="7889FB"/>
                </a:buClr>
                <a:buSzPct val="80000"/>
                <a:buFont typeface="Webdings" panose="05030102010509060703" pitchFamily="18" charset="2"/>
                <a:buNone/>
              </a:pPr>
              <a:r>
                <a:rPr lang="zh-CN" alt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语句</a:t>
              </a:r>
              <a:endParaRPr lang="zh-CN" altLang="en-US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9" name="Line 25"/>
            <p:cNvSpPr>
              <a:spLocks noChangeShapeType="1"/>
            </p:cNvSpPr>
            <p:nvPr/>
          </p:nvSpPr>
          <p:spPr bwMode="auto">
            <a:xfrm>
              <a:off x="1260" y="1095"/>
              <a:ext cx="0" cy="46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tailEnd type="stealth" w="med" len="med"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40" name="Line 26"/>
            <p:cNvSpPr>
              <a:spLocks noChangeShapeType="1"/>
            </p:cNvSpPr>
            <p:nvPr/>
          </p:nvSpPr>
          <p:spPr bwMode="auto">
            <a:xfrm>
              <a:off x="1260" y="2031"/>
              <a:ext cx="0" cy="78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tailEnd type="stealth" w="med" len="med"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2520" y="1560"/>
              <a:ext cx="1260" cy="46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marL="751205" indent="-285750" algn="ctr">
                <a:spcAft>
                  <a:spcPct val="10000"/>
                </a:spcAft>
                <a:buClr>
                  <a:srgbClr val="7889FB"/>
                </a:buClr>
                <a:buSzPct val="80000"/>
                <a:buFont typeface="Webdings" panose="05030102010509060703" pitchFamily="18" charset="2"/>
                <a:buNone/>
              </a:pPr>
              <a:r>
                <a:rPr lang="zh-CN" altLang="en-US" sz="12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语句</a:t>
              </a:r>
              <a:endParaRPr lang="zh-CN" altLang="en-US" sz="120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2" name="Line 28"/>
            <p:cNvSpPr>
              <a:spLocks noChangeShapeType="1"/>
            </p:cNvSpPr>
            <p:nvPr/>
          </p:nvSpPr>
          <p:spPr bwMode="auto">
            <a:xfrm>
              <a:off x="3240" y="2028"/>
              <a:ext cx="0" cy="3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43" name="Line 29"/>
            <p:cNvSpPr>
              <a:spLocks noChangeShapeType="1"/>
            </p:cNvSpPr>
            <p:nvPr/>
          </p:nvSpPr>
          <p:spPr bwMode="auto">
            <a:xfrm flipH="1">
              <a:off x="1260" y="2343"/>
              <a:ext cx="198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tailEnd type="stealth" w="med" len="med"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44" name="Line 30"/>
            <p:cNvSpPr>
              <a:spLocks noChangeShapeType="1"/>
            </p:cNvSpPr>
            <p:nvPr/>
          </p:nvSpPr>
          <p:spPr bwMode="auto">
            <a:xfrm>
              <a:off x="2340" y="783"/>
              <a:ext cx="90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45" name="Text Box 31"/>
            <p:cNvSpPr txBox="1">
              <a:spLocks noChangeArrowheads="1"/>
            </p:cNvSpPr>
            <p:nvPr/>
          </p:nvSpPr>
          <p:spPr bwMode="auto">
            <a:xfrm>
              <a:off x="1260" y="1092"/>
              <a:ext cx="1080" cy="6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marL="751205" indent="-285750" algn="just">
                <a:spcAft>
                  <a:spcPct val="10000"/>
                </a:spcAft>
                <a:buClr>
                  <a:srgbClr val="7889FB"/>
                </a:buClr>
                <a:buSzPct val="80000"/>
                <a:buFont typeface="Webdings" panose="05030102010509060703" pitchFamily="18" charset="2"/>
                <a:buNone/>
              </a:pPr>
              <a:r>
                <a:rPr lang="zh-CN" altLang="en-US" sz="1200">
                  <a:latin typeface="Times New Roman" panose="02020603050405020304" pitchFamily="18" charset="0"/>
                  <a:cs typeface="Arial" panose="020B0604020202020204" pitchFamily="34" charset="0"/>
                </a:rPr>
                <a:t>是</a:t>
              </a:r>
              <a:endParaRPr lang="zh-CN" altLang="en-US" sz="1200">
                <a:cs typeface="Arial" panose="020B0604020202020204" pitchFamily="34" charset="0"/>
              </a:endParaRPr>
            </a:p>
          </p:txBody>
        </p:sp>
        <p:sp>
          <p:nvSpPr>
            <p:cNvPr id="46" name="Text Box 32"/>
            <p:cNvSpPr txBox="1">
              <a:spLocks noChangeArrowheads="1"/>
            </p:cNvSpPr>
            <p:nvPr/>
          </p:nvSpPr>
          <p:spPr bwMode="auto">
            <a:xfrm>
              <a:off x="2693" y="780"/>
              <a:ext cx="1080" cy="6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marL="751205" indent="-285750" algn="just">
                <a:spcAft>
                  <a:spcPct val="10000"/>
                </a:spcAft>
                <a:buClr>
                  <a:srgbClr val="7889FB"/>
                </a:buClr>
                <a:buSzPct val="80000"/>
                <a:buFont typeface="Webdings" panose="05030102010509060703" pitchFamily="18" charset="2"/>
                <a:buNone/>
              </a:pPr>
              <a:r>
                <a:rPr lang="zh-CN" altLang="en-US" sz="1200" dirty="0">
                  <a:latin typeface="Times New Roman" panose="02020603050405020304" pitchFamily="18" charset="0"/>
                  <a:cs typeface="Arial" panose="020B0604020202020204" pitchFamily="34" charset="0"/>
                </a:rPr>
                <a:t>否</a:t>
              </a:r>
              <a:endParaRPr lang="zh-CN" altLang="en-US" sz="12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4"/>
          <p:cNvGrpSpPr/>
          <p:nvPr/>
        </p:nvGrpSpPr>
        <p:grpSpPr bwMode="auto">
          <a:xfrm>
            <a:off x="6409766" y="2856140"/>
            <a:ext cx="2057400" cy="2343150"/>
            <a:chOff x="1152" y="1440"/>
            <a:chExt cx="1728" cy="1968"/>
          </a:xfrm>
        </p:grpSpPr>
        <p:sp>
          <p:nvSpPr>
            <p:cNvPr id="47" name="AutoShape 5"/>
            <p:cNvSpPr>
              <a:spLocks noChangeArrowheads="1"/>
            </p:cNvSpPr>
            <p:nvPr/>
          </p:nvSpPr>
          <p:spPr bwMode="auto">
            <a:xfrm>
              <a:off x="1568" y="2544"/>
              <a:ext cx="1072" cy="480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350"/>
                <a:t>满足条件？</a:t>
              </a:r>
            </a:p>
          </p:txBody>
        </p:sp>
        <p:sp>
          <p:nvSpPr>
            <p:cNvPr id="48" name="Rectangle 6"/>
            <p:cNvSpPr>
              <a:spLocks noChangeArrowheads="1"/>
            </p:cNvSpPr>
            <p:nvPr/>
          </p:nvSpPr>
          <p:spPr bwMode="auto">
            <a:xfrm>
              <a:off x="1728" y="1920"/>
              <a:ext cx="84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350" dirty="0"/>
                <a:t>循环体</a:t>
              </a:r>
            </a:p>
          </p:txBody>
        </p:sp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2112" y="144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1500"/>
            </a:p>
          </p:txBody>
        </p:sp>
        <p:cxnSp>
          <p:nvCxnSpPr>
            <p:cNvPr id="50" name="AutoShape 8"/>
            <p:cNvCxnSpPr>
              <a:cxnSpLocks noChangeShapeType="1"/>
            </p:cNvCxnSpPr>
            <p:nvPr/>
          </p:nvCxnSpPr>
          <p:spPr bwMode="auto">
            <a:xfrm>
              <a:off x="2112" y="2256"/>
              <a:ext cx="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</p:cxnSp>
        <p:sp>
          <p:nvSpPr>
            <p:cNvPr id="51" name="Line 9"/>
            <p:cNvSpPr>
              <a:spLocks noChangeShapeType="1"/>
            </p:cNvSpPr>
            <p:nvPr/>
          </p:nvSpPr>
          <p:spPr bwMode="auto">
            <a:xfrm>
              <a:off x="2112" y="302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 flipH="1">
              <a:off x="1344" y="27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V="1">
              <a:off x="1344" y="1728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54" name="Line 12"/>
            <p:cNvSpPr>
              <a:spLocks noChangeShapeType="1"/>
            </p:cNvSpPr>
            <p:nvPr/>
          </p:nvSpPr>
          <p:spPr bwMode="auto">
            <a:xfrm>
              <a:off x="1344" y="172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55" name="Text Box 13"/>
            <p:cNvSpPr txBox="1">
              <a:spLocks noChangeArrowheads="1"/>
            </p:cNvSpPr>
            <p:nvPr/>
          </p:nvSpPr>
          <p:spPr bwMode="auto">
            <a:xfrm>
              <a:off x="2160" y="3024"/>
              <a:ext cx="298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350">
                  <a:solidFill>
                    <a:srgbClr val="FF0000"/>
                  </a:solidFill>
                </a:rPr>
                <a:t>是</a:t>
              </a:r>
            </a:p>
          </p:txBody>
        </p:sp>
        <p:sp>
          <p:nvSpPr>
            <p:cNvPr id="56" name="Text Box 14"/>
            <p:cNvSpPr txBox="1">
              <a:spLocks noChangeArrowheads="1"/>
            </p:cNvSpPr>
            <p:nvPr/>
          </p:nvSpPr>
          <p:spPr bwMode="auto">
            <a:xfrm>
              <a:off x="1392" y="2447"/>
              <a:ext cx="298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350">
                  <a:solidFill>
                    <a:srgbClr val="FF0000"/>
                  </a:solidFill>
                </a:rPr>
                <a:t>否</a:t>
              </a:r>
            </a:p>
          </p:txBody>
        </p:sp>
        <p:sp>
          <p:nvSpPr>
            <p:cNvPr id="57" name="Rectangle 15"/>
            <p:cNvSpPr>
              <a:spLocks noChangeArrowheads="1"/>
            </p:cNvSpPr>
            <p:nvPr/>
          </p:nvSpPr>
          <p:spPr bwMode="auto">
            <a:xfrm>
              <a:off x="1152" y="1584"/>
              <a:ext cx="1728" cy="168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</p:grpSp>
      <p:sp>
        <p:nvSpPr>
          <p:cNvPr id="75" name="Rectangle 2"/>
          <p:cNvSpPr txBox="1">
            <a:spLocks noChangeArrowheads="1"/>
          </p:cNvSpPr>
          <p:nvPr/>
        </p:nvSpPr>
        <p:spPr>
          <a:xfrm>
            <a:off x="6449060" y="2065655"/>
            <a:ext cx="1814195" cy="64198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循环结构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10540" y="5754529"/>
            <a:ext cx="7937659" cy="46815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R="0" lvl="0" indent="-228600" defTabSz="-635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1" dirty="0">
                <a:latin typeface="黑体" panose="02010609060101010101" pitchFamily="2" charset="-122"/>
                <a:ea typeface="黑体" panose="02010609060101010101" pitchFamily="2" charset="-122"/>
              </a:rPr>
              <a:t>   可以证明：任何一个算法都可以由三种结构组合而成。</a:t>
            </a:r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一、</a:t>
            </a:r>
            <a:r>
              <a:rPr lang="zh-CN" altLang="en-US" dirty="0">
                <a:ea typeface="宋体" panose="02010600030101010101" pitchFamily="2" charset="-122"/>
              </a:rPr>
              <a:t>顺序结构</a:t>
            </a:r>
          </a:p>
        </p:txBody>
      </p:sp>
    </p:spTree>
    <p:extLst>
      <p:ext uri="{BB962C8B-B14F-4D97-AF65-F5344CB8AC3E}">
        <p14:creationId xmlns:p14="http://schemas.microsoft.com/office/powerpoint/2010/main" val="276286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顺序结构</a:t>
            </a:r>
            <a:r>
              <a:rPr lang="en-US" altLang="zh-CN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-</a:t>
            </a: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实例</a:t>
            </a:r>
            <a:endParaRPr lang="zh-CN" altLang="en-US" sz="4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3315" name="Text Box 12"/>
          <p:cNvSpPr txBox="1"/>
          <p:nvPr/>
        </p:nvSpPr>
        <p:spPr>
          <a:xfrm>
            <a:off x="304800" y="1228725"/>
            <a:ext cx="518603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实例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：顺序结构实例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(chapter3_1.py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0044" y="1963151"/>
            <a:ext cx="8458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计算三角形面积代码：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kern="0" dirty="0">
                <a:latin typeface="Arial" panose="020B0604020202020204" pitchFamily="34" charset="0"/>
              </a:rPr>
              <a:t>import math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kern="0" dirty="0" smtClean="0">
                <a:latin typeface="Arial" panose="020B0604020202020204" pitchFamily="34" charset="0"/>
              </a:rPr>
              <a:t>a=20  </a:t>
            </a:r>
            <a:r>
              <a:rPr lang="en-US" altLang="zh-CN" sz="2400" kern="0" dirty="0" smtClean="0">
                <a:latin typeface="Arial" panose="020B0604020202020204" pitchFamily="34" charset="0"/>
              </a:rPr>
              <a:t>; b=30  ; c=40</a:t>
            </a:r>
            <a:endParaRPr lang="en-US" altLang="zh-CN" sz="2400" kern="0" dirty="0">
              <a:latin typeface="Arial" panose="020B0604020202020204" pitchFamily="34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kern="0" dirty="0" smtClean="0">
                <a:latin typeface="Arial" panose="020B0604020202020204" pitchFamily="34" charset="0"/>
              </a:rPr>
              <a:t>p</a:t>
            </a:r>
            <a:r>
              <a:rPr lang="en-US" altLang="zh-CN" sz="2400" kern="0" dirty="0">
                <a:latin typeface="Arial" panose="020B0604020202020204" pitchFamily="34" charset="0"/>
              </a:rPr>
              <a:t>=(</a:t>
            </a:r>
            <a:r>
              <a:rPr lang="en-US" altLang="zh-CN" sz="2400" kern="0" dirty="0" err="1">
                <a:latin typeface="Arial" panose="020B0604020202020204" pitchFamily="34" charset="0"/>
              </a:rPr>
              <a:t>a+b+c</a:t>
            </a:r>
            <a:r>
              <a:rPr lang="en-US" altLang="zh-CN" sz="2400" kern="0" dirty="0">
                <a:latin typeface="Arial" panose="020B0604020202020204" pitchFamily="34" charset="0"/>
              </a:rPr>
              <a:t>)/2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kern="0" dirty="0">
                <a:latin typeface="Arial" panose="020B0604020202020204" pitchFamily="34" charset="0"/>
              </a:rPr>
              <a:t>area=</a:t>
            </a:r>
            <a:r>
              <a:rPr lang="en-US" altLang="zh-CN" sz="2400" kern="0" dirty="0" err="1">
                <a:latin typeface="Arial" panose="020B0604020202020204" pitchFamily="34" charset="0"/>
              </a:rPr>
              <a:t>math.sqrt</a:t>
            </a:r>
            <a:r>
              <a:rPr lang="en-US" altLang="zh-CN" sz="2400" kern="0" dirty="0">
                <a:latin typeface="Arial" panose="020B0604020202020204" pitchFamily="34" charset="0"/>
              </a:rPr>
              <a:t>(p*(p-a)*(p-b)*(p-c))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kern="0" dirty="0">
                <a:latin typeface="Arial" panose="020B0604020202020204" pitchFamily="34" charset="0"/>
              </a:rPr>
              <a:t>print(</a:t>
            </a:r>
            <a:r>
              <a:rPr lang="en-US" altLang="zh-CN" sz="2400" kern="0" dirty="0" err="1">
                <a:latin typeface="Arial" panose="020B0604020202020204" pitchFamily="34" charset="0"/>
              </a:rPr>
              <a:t>str.format</a:t>
            </a:r>
            <a:r>
              <a:rPr lang="en-US" altLang="zh-CN" sz="2400" kern="0" dirty="0">
                <a:latin typeface="Arial" panose="020B0604020202020204" pitchFamily="34" charset="0"/>
              </a:rPr>
              <a:t>("  </a:t>
            </a:r>
            <a:r>
              <a:rPr lang="zh-CN" altLang="en-US" sz="2400" kern="0" dirty="0">
                <a:latin typeface="Arial" panose="020B0604020202020204" pitchFamily="34" charset="0"/>
              </a:rPr>
              <a:t>三角形三边分别为：</a:t>
            </a:r>
            <a:r>
              <a:rPr lang="en-US" altLang="zh-CN" sz="2400" kern="0" dirty="0">
                <a:latin typeface="Arial" panose="020B0604020202020204" pitchFamily="34" charset="0"/>
              </a:rPr>
              <a:t>a={0},b={1},c={2}",</a:t>
            </a:r>
            <a:r>
              <a:rPr lang="en-US" altLang="zh-CN" sz="2400" kern="0" dirty="0" err="1">
                <a:latin typeface="Arial" panose="020B0604020202020204" pitchFamily="34" charset="0"/>
              </a:rPr>
              <a:t>a,b,c</a:t>
            </a:r>
            <a:r>
              <a:rPr lang="en-US" altLang="zh-CN" sz="2400" kern="0" dirty="0">
                <a:latin typeface="Arial" panose="020B0604020202020204" pitchFamily="34" charset="0"/>
              </a:rPr>
              <a:t>))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kern="0" dirty="0">
                <a:latin typeface="Arial" panose="020B0604020202020204" pitchFamily="34" charset="0"/>
              </a:rPr>
              <a:t>print(</a:t>
            </a:r>
            <a:r>
              <a:rPr lang="en-US" altLang="zh-CN" sz="2400" kern="0" dirty="0" err="1">
                <a:latin typeface="Arial" panose="020B0604020202020204" pitchFamily="34" charset="0"/>
              </a:rPr>
              <a:t>str.format</a:t>
            </a:r>
            <a:r>
              <a:rPr lang="en-US" altLang="zh-CN" sz="2400" kern="0" dirty="0">
                <a:latin typeface="Arial" panose="020B0604020202020204" pitchFamily="34" charset="0"/>
              </a:rPr>
              <a:t>("  </a:t>
            </a:r>
            <a:r>
              <a:rPr lang="zh-CN" altLang="en-US" sz="2400" kern="0" dirty="0">
                <a:latin typeface="Arial" panose="020B0604020202020204" pitchFamily="34" charset="0"/>
              </a:rPr>
              <a:t>三角形面积</a:t>
            </a:r>
            <a:r>
              <a:rPr lang="en-US" altLang="zh-CN" sz="2400" kern="0" dirty="0">
                <a:latin typeface="Arial" panose="020B0604020202020204" pitchFamily="34" charset="0"/>
              </a:rPr>
              <a:t>={0}",area</a:t>
            </a:r>
            <a:r>
              <a:rPr lang="en-US" altLang="zh-CN" sz="2400" kern="0" dirty="0" smtClean="0">
                <a:latin typeface="Arial" panose="020B0604020202020204" pitchFamily="34" charset="0"/>
              </a:rPr>
              <a:t>))</a:t>
            </a:r>
            <a:endParaRPr lang="en-US" altLang="zh-CN" sz="2400" kern="0" dirty="0">
              <a:latin typeface="Arial" panose="020B0604020202020204" pitchFamily="34" charset="0"/>
            </a:endParaRPr>
          </a:p>
        </p:txBody>
      </p:sp>
      <p:sp>
        <p:nvSpPr>
          <p:cNvPr id="8" name="Text Box 12"/>
          <p:cNvSpPr txBox="1"/>
          <p:nvPr/>
        </p:nvSpPr>
        <p:spPr>
          <a:xfrm>
            <a:off x="5729168" y="1219200"/>
            <a:ext cx="326243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思考：是否有问题呢？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012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if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语句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—</a:t>
            </a:r>
            <a:r>
              <a:rPr lang="en-US" altLang="zh-CN" dirty="0" smtClean="0">
                <a:ea typeface="宋体" panose="02010600030101010101" pitchFamily="2" charset="-122"/>
              </a:rPr>
              <a:t>Python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分支结构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18BB4-D321-4424-A622-B27A36F7E38E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80316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88361" y="1604963"/>
            <a:ext cx="8610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kern="0" dirty="0">
                <a:latin typeface="Arial" panose="020B0604020202020204" pitchFamily="34" charset="0"/>
              </a:rPr>
              <a:t>print("</a:t>
            </a:r>
            <a:r>
              <a:rPr lang="zh-CN" altLang="en-US" sz="2400" kern="0" dirty="0">
                <a:latin typeface="Arial" panose="020B0604020202020204" pitchFamily="34" charset="0"/>
              </a:rPr>
              <a:t>第三讲：代码实例</a:t>
            </a:r>
            <a:r>
              <a:rPr lang="en-US" altLang="zh-CN" sz="2400" kern="0" dirty="0">
                <a:latin typeface="Arial" panose="020B0604020202020204" pitchFamily="34" charset="0"/>
              </a:rPr>
              <a:t>2</a:t>
            </a:r>
            <a:r>
              <a:rPr lang="zh-CN" altLang="en-US" sz="2400" kern="0" dirty="0">
                <a:latin typeface="Arial" panose="020B0604020202020204" pitchFamily="34" charset="0"/>
              </a:rPr>
              <a:t>，分支结构</a:t>
            </a:r>
            <a:r>
              <a:rPr lang="en-US" altLang="zh-CN" sz="2400" kern="0" dirty="0">
                <a:latin typeface="Arial" panose="020B0604020202020204" pitchFamily="34" charset="0"/>
              </a:rPr>
              <a:t>-</a:t>
            </a:r>
            <a:r>
              <a:rPr lang="zh-CN" altLang="en-US" sz="2400" kern="0" dirty="0">
                <a:latin typeface="Arial" panose="020B0604020202020204" pitchFamily="34" charset="0"/>
              </a:rPr>
              <a:t>简单实例</a:t>
            </a:r>
            <a:r>
              <a:rPr lang="en-US" altLang="zh-CN" sz="2400" kern="0" dirty="0" smtClean="0">
                <a:latin typeface="Arial" panose="020B0604020202020204" pitchFamily="34" charset="0"/>
              </a:rPr>
              <a:t>") </a:t>
            </a:r>
            <a:endParaRPr lang="en-US" altLang="zh-CN" sz="2400" kern="0" dirty="0">
              <a:latin typeface="Arial" panose="020B0604020202020204" pitchFamily="34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kern="0" dirty="0">
                <a:latin typeface="Arial" panose="020B0604020202020204" pitchFamily="34" charset="0"/>
              </a:rPr>
              <a:t>if(2&lt;3) : print("2</a:t>
            </a:r>
            <a:r>
              <a:rPr lang="zh-CN" altLang="en-US" sz="2400" kern="0" dirty="0">
                <a:latin typeface="Arial" panose="020B0604020202020204" pitchFamily="34" charset="0"/>
              </a:rPr>
              <a:t>小于</a:t>
            </a:r>
            <a:r>
              <a:rPr lang="en-US" altLang="zh-CN" sz="2400" kern="0" dirty="0">
                <a:latin typeface="Arial" panose="020B0604020202020204" pitchFamily="34" charset="0"/>
              </a:rPr>
              <a:t>3</a:t>
            </a:r>
            <a:r>
              <a:rPr lang="zh-CN" altLang="en-US" sz="2400" kern="0" dirty="0">
                <a:latin typeface="Arial" panose="020B0604020202020204" pitchFamily="34" charset="0"/>
              </a:rPr>
              <a:t>是正确的</a:t>
            </a:r>
            <a:r>
              <a:rPr lang="en-US" altLang="zh-CN" sz="2400" kern="0" dirty="0">
                <a:latin typeface="Arial" panose="020B0604020202020204" pitchFamily="34" charset="0"/>
              </a:rPr>
              <a:t>")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kern="0" dirty="0" smtClean="0">
                <a:latin typeface="Arial" panose="020B0604020202020204" pitchFamily="34" charset="0"/>
              </a:rPr>
              <a:t>a=2;b=3</a:t>
            </a:r>
            <a:r>
              <a:rPr lang="en-US" altLang="zh-CN" sz="2400" kern="0" dirty="0">
                <a:latin typeface="Arial" panose="020B0604020202020204" pitchFamily="34" charset="0"/>
              </a:rPr>
              <a:t>;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kern="0" dirty="0">
                <a:latin typeface="Arial" panose="020B0604020202020204" pitchFamily="34" charset="0"/>
              </a:rPr>
              <a:t>if(a&lt;b) : print("a</a:t>
            </a:r>
            <a:r>
              <a:rPr lang="zh-CN" altLang="en-US" sz="2400" kern="0" dirty="0">
                <a:latin typeface="Arial" panose="020B0604020202020204" pitchFamily="34" charset="0"/>
              </a:rPr>
              <a:t>小于</a:t>
            </a:r>
            <a:r>
              <a:rPr lang="en-US" altLang="zh-CN" sz="2400" kern="0" dirty="0">
                <a:latin typeface="Arial" panose="020B0604020202020204" pitchFamily="34" charset="0"/>
              </a:rPr>
              <a:t>b")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kern="0" dirty="0" smtClean="0">
                <a:latin typeface="Arial" panose="020B0604020202020204" pitchFamily="34" charset="0"/>
              </a:rPr>
              <a:t>a </a:t>
            </a:r>
            <a:r>
              <a:rPr lang="en-US" altLang="zh-CN" sz="2400" kern="0" dirty="0">
                <a:latin typeface="Arial" panose="020B0604020202020204" pitchFamily="34" charset="0"/>
              </a:rPr>
              <a:t>= </a:t>
            </a:r>
            <a:r>
              <a:rPr lang="en-US" altLang="zh-CN" sz="2400" kern="0" dirty="0" err="1">
                <a:latin typeface="Arial" panose="020B0604020202020204" pitchFamily="34" charset="0"/>
              </a:rPr>
              <a:t>int</a:t>
            </a:r>
            <a:r>
              <a:rPr lang="en-US" altLang="zh-CN" sz="2400" kern="0" dirty="0">
                <a:latin typeface="Arial" panose="020B0604020202020204" pitchFamily="34" charset="0"/>
              </a:rPr>
              <a:t>(input('please input a number:'))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kern="0" dirty="0" smtClean="0">
                <a:latin typeface="Arial" panose="020B0604020202020204" pitchFamily="34" charset="0"/>
              </a:rPr>
              <a:t>if </a:t>
            </a:r>
            <a:r>
              <a:rPr lang="en-US" altLang="zh-CN" sz="2400" kern="0" dirty="0">
                <a:latin typeface="Arial" panose="020B0604020202020204" pitchFamily="34" charset="0"/>
              </a:rPr>
              <a:t>(a == 4):     </a:t>
            </a:r>
            <a:r>
              <a:rPr lang="en-US" altLang="zh-CN" sz="2400" kern="0" dirty="0" smtClean="0">
                <a:latin typeface="Arial" panose="020B0604020202020204" pitchFamily="34" charset="0"/>
              </a:rPr>
              <a:t> </a:t>
            </a:r>
            <a:r>
              <a:rPr lang="en-US" altLang="zh-CN" sz="2400" kern="0" dirty="0">
                <a:latin typeface="Arial" panose="020B0604020202020204" pitchFamily="34" charset="0"/>
              </a:rPr>
              <a:t># </a:t>
            </a:r>
            <a:r>
              <a:rPr lang="zh-CN" altLang="en-US" sz="2400" kern="0" dirty="0">
                <a:latin typeface="Arial" panose="020B0604020202020204" pitchFamily="34" charset="0"/>
              </a:rPr>
              <a:t>如果变量</a:t>
            </a:r>
            <a:r>
              <a:rPr lang="en-US" altLang="zh-CN" sz="2400" kern="0" dirty="0">
                <a:latin typeface="Arial" panose="020B0604020202020204" pitchFamily="34" charset="0"/>
              </a:rPr>
              <a:t>a ==4 </a:t>
            </a:r>
            <a:r>
              <a:rPr lang="zh-CN" altLang="en-US" sz="2400" kern="0" dirty="0">
                <a:latin typeface="Arial" panose="020B0604020202020204" pitchFamily="34" charset="0"/>
              </a:rPr>
              <a:t>是真，</a:t>
            </a:r>
            <a:r>
              <a:rPr lang="en-US" altLang="zh-CN" sz="2400" kern="0" dirty="0">
                <a:latin typeface="Arial" panose="020B0604020202020204" pitchFamily="34" charset="0"/>
              </a:rPr>
              <a:t>a == 4 </a:t>
            </a:r>
            <a:r>
              <a:rPr lang="zh-CN" altLang="en-US" sz="2400" kern="0" dirty="0">
                <a:latin typeface="Arial" panose="020B0604020202020204" pitchFamily="34" charset="0"/>
              </a:rPr>
              <a:t>为</a:t>
            </a:r>
            <a:r>
              <a:rPr lang="en-US" altLang="zh-CN" sz="2400" kern="0" dirty="0">
                <a:latin typeface="Arial" panose="020B0604020202020204" pitchFamily="34" charset="0"/>
              </a:rPr>
              <a:t>True,</a:t>
            </a:r>
            <a:r>
              <a:rPr lang="zh-CN" altLang="en-US" sz="2400" kern="0" dirty="0">
                <a:latin typeface="Arial" panose="020B0604020202020204" pitchFamily="34" charset="0"/>
              </a:rPr>
              <a:t>那么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kern="0" dirty="0">
                <a:latin typeface="Arial" panose="020B0604020202020204" pitchFamily="34" charset="0"/>
              </a:rPr>
              <a:t>	</a:t>
            </a:r>
            <a:r>
              <a:rPr lang="en-US" altLang="zh-CN" sz="2400" kern="0" dirty="0">
                <a:latin typeface="Arial" panose="020B0604020202020204" pitchFamily="34" charset="0"/>
              </a:rPr>
              <a:t>print('It is number four!')      # </a:t>
            </a:r>
            <a:r>
              <a:rPr lang="zh-CN" altLang="en-US" sz="2400" kern="0" dirty="0">
                <a:latin typeface="Arial" panose="020B0604020202020204" pitchFamily="34" charset="0"/>
              </a:rPr>
              <a:t>打印字符串</a:t>
            </a:r>
            <a:r>
              <a:rPr lang="en-US" altLang="zh-CN" sz="2400" kern="0" dirty="0">
                <a:latin typeface="Arial" panose="020B0604020202020204" pitchFamily="34" charset="0"/>
              </a:rPr>
              <a:t>'It is four!'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kern="0" dirty="0">
                <a:latin typeface="Arial" panose="020B0604020202020204" pitchFamily="34" charset="0"/>
              </a:rPr>
              <a:t>else:    </a:t>
            </a:r>
            <a:r>
              <a:rPr lang="en-US" altLang="zh-CN" sz="2400" kern="0" dirty="0" smtClean="0">
                <a:latin typeface="Arial" panose="020B0604020202020204" pitchFamily="34" charset="0"/>
              </a:rPr>
              <a:t>          # </a:t>
            </a:r>
            <a:r>
              <a:rPr lang="zh-CN" altLang="en-US" sz="2400" kern="0" dirty="0">
                <a:latin typeface="Arial" panose="020B0604020202020204" pitchFamily="34" charset="0"/>
              </a:rPr>
              <a:t>若否，即</a:t>
            </a:r>
            <a:r>
              <a:rPr lang="en-US" altLang="zh-CN" sz="2400" kern="0" dirty="0">
                <a:latin typeface="Arial" panose="020B0604020202020204" pitchFamily="34" charset="0"/>
              </a:rPr>
              <a:t>a == 4 </a:t>
            </a:r>
            <a:r>
              <a:rPr lang="zh-CN" altLang="en-US" sz="2400" kern="0" dirty="0">
                <a:latin typeface="Arial" panose="020B0604020202020204" pitchFamily="34" charset="0"/>
              </a:rPr>
              <a:t>为假，</a:t>
            </a:r>
            <a:r>
              <a:rPr lang="en-US" altLang="zh-CN" sz="2400" kern="0" dirty="0">
                <a:latin typeface="Arial" panose="020B0604020202020204" pitchFamily="34" charset="0"/>
              </a:rPr>
              <a:t>a ==4 </a:t>
            </a:r>
            <a:r>
              <a:rPr lang="zh-CN" altLang="en-US" sz="2400" kern="0" dirty="0">
                <a:latin typeface="Arial" panose="020B0604020202020204" pitchFamily="34" charset="0"/>
              </a:rPr>
              <a:t>为</a:t>
            </a:r>
            <a:r>
              <a:rPr lang="en-US" altLang="zh-CN" sz="2400" kern="0" dirty="0">
                <a:latin typeface="Arial" panose="020B0604020202020204" pitchFamily="34" charset="0"/>
              </a:rPr>
              <a:t>False,</a:t>
            </a:r>
            <a:r>
              <a:rPr lang="zh-CN" altLang="en-US" sz="2400" kern="0" dirty="0">
                <a:latin typeface="Arial" panose="020B0604020202020204" pitchFamily="34" charset="0"/>
              </a:rPr>
              <a:t>那么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kern="0" dirty="0">
                <a:latin typeface="Arial" panose="020B0604020202020204" pitchFamily="34" charset="0"/>
              </a:rPr>
              <a:t>	</a:t>
            </a:r>
            <a:r>
              <a:rPr lang="en-US" altLang="zh-CN" sz="2400" kern="0" dirty="0">
                <a:latin typeface="Arial" panose="020B0604020202020204" pitchFamily="34" charset="0"/>
              </a:rPr>
              <a:t>print('It is not number four!')  # </a:t>
            </a:r>
            <a:r>
              <a:rPr lang="zh-CN" altLang="en-US" sz="2400" kern="0" dirty="0">
                <a:latin typeface="Arial" panose="020B0604020202020204" pitchFamily="34" charset="0"/>
              </a:rPr>
              <a:t>打印字符串</a:t>
            </a:r>
            <a:r>
              <a:rPr lang="en-US" altLang="zh-CN" sz="2400" kern="0" dirty="0">
                <a:latin typeface="Arial" panose="020B0604020202020204" pitchFamily="34" charset="0"/>
              </a:rPr>
              <a:t>'It is not four!'</a:t>
            </a: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4000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）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分支</a:t>
            </a:r>
            <a:r>
              <a:rPr lang="zh-CN" altLang="en-US" sz="4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结构简单实例</a:t>
            </a:r>
            <a:endParaRPr lang="zh-CN" altLang="en-US" sz="40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9" name="Text Box 12"/>
          <p:cNvSpPr txBox="1"/>
          <p:nvPr/>
        </p:nvSpPr>
        <p:spPr>
          <a:xfrm>
            <a:off x="1066800" y="1143000"/>
            <a:ext cx="51863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示例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简单条件语句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chapter3_2.py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37962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4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2) </a:t>
            </a:r>
            <a:r>
              <a:rPr lang="zh-CN" altLang="en-US" sz="4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分支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</a:t>
            </a:r>
            <a:r>
              <a:rPr lang="en-US" altLang="zh-CN" sz="4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4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相关运算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2000" y="1690525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三角形的合理性判断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：  （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有哪些条件呢？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1544" y="2286000"/>
            <a:ext cx="7315200" cy="1301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800" kern="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2800" kern="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800" kern="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r>
              <a:rPr lang="en-US" altLang="zh-CN" sz="2800" kern="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  &gt; 0  ,   b&gt;0   , c&gt;0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800" kern="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2800" kern="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800" kern="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r>
              <a:rPr lang="en-US" altLang="zh-CN" sz="2800" kern="0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a+b</a:t>
            </a:r>
            <a:r>
              <a:rPr lang="en-US" altLang="zh-CN" sz="2800" kern="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&gt;c ,  </a:t>
            </a:r>
            <a:r>
              <a:rPr lang="en-US" altLang="zh-CN" sz="2800" kern="0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a+c</a:t>
            </a:r>
            <a:r>
              <a:rPr lang="en-US" altLang="zh-CN" sz="2800" kern="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&gt;b,  </a:t>
            </a:r>
            <a:r>
              <a:rPr lang="en-US" altLang="zh-CN" sz="2800" kern="0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b+c</a:t>
            </a:r>
            <a:r>
              <a:rPr lang="en-US" altLang="zh-CN" sz="2800" kern="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&gt;a</a:t>
            </a:r>
          </a:p>
        </p:txBody>
      </p:sp>
      <p:sp>
        <p:nvSpPr>
          <p:cNvPr id="9" name="矩形 8"/>
          <p:cNvSpPr/>
          <p:nvPr/>
        </p:nvSpPr>
        <p:spPr>
          <a:xfrm>
            <a:off x="748145" y="4191000"/>
            <a:ext cx="797329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程序要完成的任务： （两方面）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lphaLcParenBoth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要能判断是否符合条件（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关系和测试运算符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lphaLcParenBoth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要能判断是不是符合所有条件（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逻辑运算符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20033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8">
      <a:dk1>
        <a:srgbClr val="000000"/>
      </a:dk1>
      <a:lt1>
        <a:srgbClr val="FFFFFF"/>
      </a:lt1>
      <a:dk2>
        <a:srgbClr val="800080"/>
      </a:dk2>
      <a:lt2>
        <a:srgbClr val="1C1C1C"/>
      </a:lt2>
      <a:accent1>
        <a:srgbClr val="777777"/>
      </a:accent1>
      <a:accent2>
        <a:srgbClr val="FFCF01"/>
      </a:accent2>
      <a:accent3>
        <a:srgbClr val="FFFFFF"/>
      </a:accent3>
      <a:accent4>
        <a:srgbClr val="000000"/>
      </a:accent4>
      <a:accent5>
        <a:srgbClr val="BDBDBD"/>
      </a:accent5>
      <a:accent6>
        <a:srgbClr val="E7BB01"/>
      </a:accent6>
      <a:hlink>
        <a:srgbClr val="800080"/>
      </a:hlink>
      <a:folHlink>
        <a:srgbClr val="800080"/>
      </a:folHlink>
    </a:clrScheme>
    <a:fontScheme name="Blends">
      <a:majorFont>
        <a:latin typeface="Verdana"/>
        <a:ea typeface=""/>
        <a:cs typeface="Times New Roman"/>
      </a:majorFont>
      <a:minorFont>
        <a:latin typeface="Verdan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anose="05000000000000000000" pitchFamily="2" charset="2"/>
          <a:buChar char="n"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anose="05000000000000000000" pitchFamily="2" charset="2"/>
          <a:buChar char="n"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800080"/>
        </a:dk2>
        <a:lt2>
          <a:srgbClr val="1C1C1C"/>
        </a:lt2>
        <a:accent1>
          <a:srgbClr val="777777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E7BB01"/>
        </a:accent6>
        <a:hlink>
          <a:srgbClr val="80008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C:\Programs\MsOffice\Templates\Presentation Designs\Straight Edge.pot</Template>
  <TotalTime>169</TotalTime>
  <Words>2655</Words>
  <Application>Microsoft Office PowerPoint</Application>
  <PresentationFormat>全屏显示(4:3)</PresentationFormat>
  <Paragraphs>421</Paragraphs>
  <Slides>43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黑体</vt:lpstr>
      <vt:lpstr>华文新魏</vt:lpstr>
      <vt:lpstr>楷体_GB2312</vt:lpstr>
      <vt:lpstr>宋体</vt:lpstr>
      <vt:lpstr>幼圆</vt:lpstr>
      <vt:lpstr>Arial</vt:lpstr>
      <vt:lpstr>Courier New</vt:lpstr>
      <vt:lpstr>Tahoma</vt:lpstr>
      <vt:lpstr>Times New Roman</vt:lpstr>
      <vt:lpstr>Verdana</vt:lpstr>
      <vt:lpstr>Webdings</vt:lpstr>
      <vt:lpstr>Wingdings</vt:lpstr>
      <vt:lpstr>Blends</vt:lpstr>
      <vt:lpstr>第3讲  Python程序流程控制</vt:lpstr>
      <vt:lpstr>PowerPoint 演示文稿</vt:lpstr>
      <vt:lpstr>第3讲 目 录</vt:lpstr>
      <vt:lpstr>一、Python顺序结构</vt:lpstr>
      <vt:lpstr>一、顺序结构</vt:lpstr>
      <vt:lpstr>PowerPoint 演示文稿</vt:lpstr>
      <vt:lpstr>二、if语句—Python分支结构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三、for、while语句—循环结构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四、try…except语句—异常处理</vt:lpstr>
      <vt:lpstr>PowerPoint 演示文稿</vt:lpstr>
      <vt:lpstr>PowerPoint 演示文稿</vt:lpstr>
      <vt:lpstr>知识点回顾</vt:lpstr>
      <vt:lpstr>The End</vt:lpstr>
    </vt:vector>
  </TitlesOfParts>
  <Company>University of Washington, CS 4 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with Python</dc:title>
  <dc:creator>Marty Stepp</dc:creator>
  <cp:lastModifiedBy>hanon</cp:lastModifiedBy>
  <cp:revision>1873</cp:revision>
  <cp:lastPrinted>2009-04-22T19:24:00Z</cp:lastPrinted>
  <dcterms:created xsi:type="dcterms:W3CDTF">2009-04-22T19:24:00Z</dcterms:created>
  <dcterms:modified xsi:type="dcterms:W3CDTF">2016-10-20T05:00:04Z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