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800" r:id="rId5"/>
    <p:sldId id="789" r:id="rId6"/>
    <p:sldId id="790" r:id="rId7"/>
    <p:sldId id="797" r:id="rId8"/>
    <p:sldId id="809" r:id="rId9"/>
    <p:sldId id="849" r:id="rId10"/>
    <p:sldId id="851" r:id="rId11"/>
    <p:sldId id="848" r:id="rId12"/>
    <p:sldId id="832" r:id="rId13"/>
    <p:sldId id="833" r:id="rId14"/>
    <p:sldId id="835" r:id="rId15"/>
    <p:sldId id="836" r:id="rId16"/>
    <p:sldId id="838" r:id="rId17"/>
    <p:sldId id="841" r:id="rId18"/>
    <p:sldId id="842" r:id="rId19"/>
    <p:sldId id="844" r:id="rId20"/>
    <p:sldId id="867" r:id="rId21"/>
    <p:sldId id="852" r:id="rId22"/>
    <p:sldId id="853" r:id="rId23"/>
    <p:sldId id="845" r:id="rId24"/>
    <p:sldId id="854" r:id="rId25"/>
    <p:sldId id="67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336699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958" autoAdjust="0"/>
  </p:normalViewPr>
  <p:slideViewPr>
    <p:cSldViewPr>
      <p:cViewPr>
        <p:scale>
          <a:sx n="66" d="100"/>
          <a:sy n="66" d="100"/>
        </p:scale>
        <p:origin x="-1930" y="-269"/>
      </p:cViewPr>
      <p:guideLst>
        <p:guide orient="horz" pos="2160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79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特殊字符串</a:t>
            </a:r>
            <a:r>
              <a:rPr lang="en-US" altLang="zh-CN" dirty="0"/>
              <a:t>Infinity,-Infinit,NaN</a:t>
            </a:r>
            <a:r>
              <a:rPr lang="zh-CN" altLang="en-US" dirty="0"/>
              <a:t>，表示正无穷大，负无穷大，非数值</a:t>
            </a:r>
            <a:endParaRPr lang="en-US" altLang="zh-CN" dirty="0"/>
          </a:p>
          <a:p>
            <a:pPr lvl="0"/>
            <a:r>
              <a:rPr lang="zh-CN" altLang="en-US" dirty="0"/>
              <a:t>同样，如果对象</a:t>
            </a:r>
            <a:r>
              <a:rPr lang="en-US" altLang="zh-CN" dirty="0"/>
              <a:t>x</a:t>
            </a:r>
            <a:r>
              <a:rPr lang="zh-CN" altLang="en-US" dirty="0"/>
              <a:t>不能转换为</a:t>
            </a:r>
            <a:r>
              <a:rPr lang="en-US" altLang="zh-CN" dirty="0"/>
              <a:t>flot</a:t>
            </a:r>
            <a:r>
              <a:rPr lang="zh-CN" altLang="en-US" dirty="0"/>
              <a:t>对象，将导致</a:t>
            </a:r>
            <a:r>
              <a:rPr lang="en-US" altLang="zh-CN" dirty="0"/>
              <a:t>TypeError,</a:t>
            </a:r>
            <a:r>
              <a:rPr lang="zh-CN" altLang="en-US" dirty="0"/>
              <a:t>如果对象</a:t>
            </a:r>
            <a:r>
              <a:rPr lang="en-US" altLang="zh-CN" dirty="0"/>
              <a:t>x</a:t>
            </a:r>
            <a:r>
              <a:rPr lang="zh-CN" altLang="en-US" dirty="0"/>
              <a:t>转换失败，的导致</a:t>
            </a:r>
            <a:r>
              <a:rPr lang="en-US" altLang="zh-CN" dirty="0"/>
              <a:t>ValueError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Decimal</a:t>
            </a:r>
            <a:r>
              <a:rPr lang="zh-CN" altLang="en-US" dirty="0"/>
              <a:t>类型是在浮点类型的基础上设计的，但是它在几个地方上要优于</a:t>
            </a:r>
            <a:r>
              <a:rPr lang="en-US" altLang="zh-CN" dirty="0"/>
              <a:t>floating point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Decimal</a:t>
            </a:r>
            <a:r>
              <a:rPr lang="zh-CN" altLang="en-US" dirty="0"/>
              <a:t>类型可以非常精确地在计算机中存储，而学过</a:t>
            </a:r>
            <a:r>
              <a:rPr lang="en-US" altLang="zh-CN" dirty="0"/>
              <a:t>c++</a:t>
            </a:r>
            <a:r>
              <a:rPr lang="zh-CN" altLang="en-US" dirty="0"/>
              <a:t>的都知道，浮点型在计算机中是无法精确存储的，比如</a:t>
            </a:r>
            <a:r>
              <a:rPr lang="en-US" altLang="zh-CN" dirty="0"/>
              <a:t>1.1</a:t>
            </a:r>
            <a:r>
              <a:rPr lang="zh-CN" altLang="en-US" dirty="0"/>
              <a:t>和</a:t>
            </a:r>
            <a:r>
              <a:rPr lang="en-US" altLang="zh-CN" dirty="0"/>
              <a:t>2.2</a:t>
            </a:r>
            <a:r>
              <a:rPr lang="zh-CN" altLang="en-US" dirty="0"/>
              <a:t>在计算机中存储后，运算（</a:t>
            </a:r>
            <a:r>
              <a:rPr lang="en-US" altLang="zh-CN" dirty="0"/>
              <a:t>1.1+2.2</a:t>
            </a:r>
            <a:r>
              <a:rPr lang="zh-CN" altLang="en-US" dirty="0"/>
              <a:t>）表达式的值结果会是</a:t>
            </a:r>
            <a:r>
              <a:rPr lang="en-US" altLang="zh-CN" dirty="0"/>
              <a:t>3.3000000000000003</a:t>
            </a:r>
            <a:r>
              <a:rPr lang="zh-CN" altLang="en-US" dirty="0"/>
              <a:t>；</a:t>
            </a:r>
            <a:r>
              <a:rPr lang="en-US" altLang="zh-CN" dirty="0"/>
              <a:t>Decimal</a:t>
            </a:r>
            <a:r>
              <a:rPr lang="zh-CN" altLang="en-US" dirty="0"/>
              <a:t>类型则不会出现这种情况。同样，由于无法精确存储，浮点型也就无法精确计算（相对于</a:t>
            </a:r>
            <a:r>
              <a:rPr lang="en-US" altLang="zh-CN" dirty="0"/>
              <a:t>Decimal</a:t>
            </a:r>
            <a:r>
              <a:rPr lang="zh-CN" altLang="en-US" dirty="0"/>
              <a:t>类型），可以再测试（</a:t>
            </a:r>
            <a:r>
              <a:rPr lang="en-US" altLang="zh-CN" dirty="0"/>
              <a:t>0.1+0.1+0.1-0.3</a:t>
            </a:r>
            <a:r>
              <a:rPr lang="zh-CN" altLang="en-US" dirty="0"/>
              <a:t>）两种类型的计算结果。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b="1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8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r>
              <a:rPr lang="zh-CN" altLang="en-US" sz="2000" dirty="0">
                <a:latin typeface="楷体_GB2312"/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  <a:latin typeface="楷体_GB2312"/>
              </a:rPr>
              <a:t>try</a:t>
            </a:r>
            <a:r>
              <a:rPr lang="zh-CN" altLang="en-US" sz="2000" dirty="0">
                <a:latin typeface="楷体_GB2312"/>
              </a:rPr>
              <a:t>语句来定义代码块，以运行可能抛出异常的代码</a:t>
            </a:r>
            <a:endParaRPr lang="en-US" altLang="zh-CN" sz="2000" dirty="0">
              <a:latin typeface="楷体_GB231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r>
              <a:rPr lang="zh-CN" altLang="en-US" sz="2000" dirty="0">
                <a:latin typeface="楷体_GB2312"/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  <a:latin typeface="楷体_GB2312"/>
              </a:rPr>
              <a:t>except</a:t>
            </a:r>
            <a:r>
              <a:rPr lang="zh-CN" altLang="en-US" sz="2000" dirty="0">
                <a:latin typeface="楷体_GB2312"/>
              </a:rPr>
              <a:t>语句，可以捕获特定的异常并执行相应的处理</a:t>
            </a:r>
            <a:endParaRPr lang="en-US" altLang="zh-CN" sz="2000" dirty="0">
              <a:latin typeface="楷体_GB231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r>
              <a:rPr lang="zh-CN" altLang="en-US" sz="2000" dirty="0">
                <a:latin typeface="楷体_GB2312"/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  <a:latin typeface="楷体_GB2312"/>
              </a:rPr>
              <a:t>finally</a:t>
            </a:r>
            <a:r>
              <a:rPr lang="zh-CN" altLang="en-US" sz="2000" dirty="0">
                <a:latin typeface="楷体_GB2312"/>
              </a:rPr>
              <a:t>语句，可以保证及时产生异常，也可以在事后清理资源</a:t>
            </a: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如果对象</a:t>
            </a:r>
            <a:r>
              <a:rPr lang="en-US" altLang="zh-CN" dirty="0"/>
              <a:t>x</a:t>
            </a:r>
            <a:r>
              <a:rPr lang="zh-CN" altLang="en-US" dirty="0"/>
              <a:t>不能转换成整型，则导致</a:t>
            </a:r>
            <a:r>
              <a:rPr lang="en-US" altLang="zh-CN" dirty="0"/>
              <a:t>TypeError</a:t>
            </a:r>
            <a:r>
              <a:rPr lang="zh-CN" altLang="en-US" dirty="0"/>
              <a:t>，如果对象</a:t>
            </a:r>
            <a:r>
              <a:rPr lang="en-US" altLang="zh-CN" dirty="0"/>
              <a:t>x</a:t>
            </a:r>
            <a:r>
              <a:rPr lang="zh-CN" altLang="en-US" dirty="0"/>
              <a:t>转换失败，则导致</a:t>
            </a:r>
            <a:r>
              <a:rPr lang="en-US" altLang="zh-CN" dirty="0"/>
              <a:t>ValueError</a:t>
            </a:r>
            <a:r>
              <a:rPr lang="zh-CN" altLang="en-US" dirty="0"/>
              <a:t>，</a:t>
            </a: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第4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Python</a:t>
            </a:r>
            <a:r>
              <a:rPr lang="zh-CN" altLang="en-US" dirty="0" smtClean="0">
                <a:ea typeface="宋体" panose="02010600030101010101" pitchFamily="2" charset="-122"/>
              </a:rPr>
              <a:t>数据类型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978535" y="4724400"/>
            <a:ext cx="6017895" cy="15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王学松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wangxs@bnu.edu.cn  qq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602194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类型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Text Box 6"/>
          <p:cNvSpPr txBox="1"/>
          <p:nvPr/>
        </p:nvSpPr>
        <p:spPr>
          <a:xfrm>
            <a:off x="457200" y="1219200"/>
            <a:ext cx="82296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的整数可以为任意长度；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整型对象是不可变对象；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81000" y="2362200"/>
          <a:ext cx="8458199" cy="363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320"/>
                <a:gridCol w="1226866"/>
                <a:gridCol w="2134312"/>
                <a:gridCol w="2766701"/>
              </a:tblGrid>
              <a:tr h="64499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数制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前缀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基本数码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实例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</a:tr>
              <a:tr h="64499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十进制（以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zh-CN" altLang="en-US" sz="1800" dirty="0" smtClean="0"/>
                        <a:t>为基）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0~9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99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-12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</a:tr>
              <a:tr h="767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十六进制（以</a:t>
                      </a:r>
                      <a:r>
                        <a:rPr lang="en-US" altLang="zh-CN" sz="1800" dirty="0" smtClean="0"/>
                        <a:t>16</a:t>
                      </a:r>
                      <a:r>
                        <a:rPr lang="zh-CN" altLang="en-US" sz="1800" dirty="0" smtClean="0"/>
                        <a:t>为基）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0X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0~9</a:t>
                      </a:r>
                      <a:r>
                        <a:rPr lang="zh-CN" altLang="en-US" sz="1800" dirty="0" smtClean="0"/>
                        <a:t>和</a:t>
                      </a:r>
                      <a:r>
                        <a:rPr lang="en-US" altLang="zh-CN" sz="1800" dirty="0" smtClean="0"/>
                        <a:t>A~F(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err="1" smtClean="0"/>
                        <a:t>a~f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0x1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0X7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0X3e7</a:t>
                      </a:r>
                      <a:endParaRPr lang="zh-CN" altLang="en-US" sz="1800" dirty="0" smtClean="0"/>
                    </a:p>
                  </a:txBody>
                  <a:tcPr marL="91442" marR="91442" marT="45715" marB="45715"/>
                </a:tc>
              </a:tr>
              <a:tr h="71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八进制（以</a:t>
                      </a:r>
                      <a:r>
                        <a:rPr lang="en-US" altLang="zh-CN" sz="1800" dirty="0" smtClean="0"/>
                        <a:t>8</a:t>
                      </a:r>
                      <a:r>
                        <a:rPr lang="zh-CN" altLang="en-US" sz="1800" dirty="0" smtClean="0"/>
                        <a:t>为基）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0o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0O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～</a:t>
                      </a:r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0o1, 0o2, 0O7</a:t>
                      </a:r>
                      <a:endParaRPr lang="zh-CN" altLang="en-US" sz="1800" dirty="0" smtClean="0"/>
                    </a:p>
                  </a:txBody>
                  <a:tcPr marL="91442" marR="91442" marT="45715" marB="45715"/>
                </a:tc>
              </a:tr>
              <a:tr h="71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二进制（以</a:t>
                      </a:r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为基）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0b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0B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～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0b0, 0B11</a:t>
                      </a:r>
                      <a:endParaRPr lang="zh-CN" altLang="en-US" sz="1800" dirty="0" smtClean="0"/>
                    </a:p>
                  </a:txBody>
                  <a:tcPr marL="91442" marR="91442" marT="45715" marB="45715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创建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Text Box 6"/>
          <p:cNvSpPr txBox="1"/>
          <p:nvPr/>
        </p:nvSpPr>
        <p:spPr>
          <a:xfrm>
            <a:off x="457200" y="1066800"/>
            <a:ext cx="82296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对象：通过创建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对象，可以把数值或任何符合格式的字符串或其他对象转换成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464344" y="1897797"/>
            <a:ext cx="8229600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(123),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(‘456’),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(1.23)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结果：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0,123,456,1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494522" y="2595562"/>
            <a:ext cx="26670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对象的方法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837922" y="2590800"/>
            <a:ext cx="2514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整数的运算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570722" y="3105388"/>
            <a:ext cx="3609392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-10; bin(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  #’-b1010’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i.bit_length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      #4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4800600" y="3089590"/>
            <a:ext cx="4267200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24*456        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10944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mport math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math.pow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(2,10)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结果：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1024.0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457200" y="4467761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进制转换函数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内置函数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914400" y="4953000"/>
            <a:ext cx="7162800" cy="132343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Bin(number)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 Hex(number) 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 Oct(number) </a:t>
            </a:r>
            <a:r>
              <a:rPr lang="zh-CN" altLang="en-US" sz="2000" dirty="0">
                <a:ea typeface="宋体" panose="02010600030101010101" pitchFamily="2" charset="-122"/>
              </a:rPr>
              <a:t>：数值转换为二级制，十六进制，八进制</a:t>
            </a:r>
            <a:r>
              <a:rPr lang="zh-CN" altLang="en-US" sz="2000" dirty="0" smtClean="0">
                <a:ea typeface="宋体" panose="02010600030101010101" pitchFamily="2" charset="-122"/>
              </a:rPr>
              <a:t>字符串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bin(100)                 #</a:t>
            </a:r>
            <a:r>
              <a:rPr lang="zh-CN" altLang="en-US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结果 ‘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0b1100100</a:t>
            </a:r>
            <a:r>
              <a:rPr lang="zh-CN" altLang="en-US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’</a:t>
            </a:r>
            <a:endParaRPr lang="en-US" altLang="zh-CN" sz="20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hex(100),</a:t>
            </a:r>
            <a:r>
              <a:rPr lang="en-US" altLang="zh-CN" sz="20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oct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(100)   #</a:t>
            </a:r>
            <a:r>
              <a:rPr lang="zh-CN" altLang="en-US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‘0x64’,’0o144’</a:t>
            </a:r>
            <a:endParaRPr lang="en-US" altLang="zh-CN" sz="20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类型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Text Box 6"/>
          <p:cNvSpPr txBox="1"/>
          <p:nvPr/>
        </p:nvSpPr>
        <p:spPr>
          <a:xfrm>
            <a:off x="457200" y="1143000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实数常量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95300" y="1905000"/>
          <a:ext cx="8191500" cy="272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/>
                <a:gridCol w="4876800"/>
              </a:tblGrid>
              <a:tr h="63503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示例</a:t>
                      </a:r>
                      <a:endParaRPr lang="zh-CN" alt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T="45718" marB="45718"/>
                </a:tc>
              </a:tr>
              <a:tr h="63503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1.23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-24.5,1.0,0.2</a:t>
                      </a:r>
                      <a:endParaRPr lang="zh-CN" alt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带小数点的数字</a:t>
                      </a:r>
                      <a:endParaRPr lang="zh-CN" altLang="en-US" sz="1800" dirty="0"/>
                    </a:p>
                  </a:txBody>
                  <a:tcPr marT="45718" marB="45718"/>
                </a:tc>
              </a:tr>
              <a:tr h="755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1.</a:t>
                      </a:r>
                      <a:r>
                        <a:rPr lang="zh-CN" altLang="en-US" sz="1800" dirty="0" smtClean="0"/>
                        <a:t>， </a:t>
                      </a:r>
                      <a:r>
                        <a:rPr lang="en-US" altLang="zh-CN" sz="1800" dirty="0" smtClean="0"/>
                        <a:t>.2 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小数点前后的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可以省略</a:t>
                      </a:r>
                      <a:endParaRPr lang="zh-CN" altLang="en-US" sz="1800" dirty="0"/>
                    </a:p>
                  </a:txBody>
                  <a:tcPr marT="45718" marB="45718"/>
                </a:tc>
              </a:tr>
              <a:tr h="701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3.14e-10,4E210,4.0e+210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科学技术法</a:t>
                      </a:r>
                      <a:r>
                        <a:rPr lang="en-US" altLang="zh-CN" sz="1800" dirty="0" smtClean="0"/>
                        <a:t>(e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E</a:t>
                      </a:r>
                      <a:r>
                        <a:rPr lang="zh-CN" altLang="en-US" sz="1800" dirty="0" smtClean="0"/>
                        <a:t>表示底数为</a:t>
                      </a:r>
                      <a:r>
                        <a:rPr lang="en-US" altLang="zh-CN" sz="1800" dirty="0" smtClean="0"/>
                        <a:t>10)</a:t>
                      </a:r>
                      <a:r>
                        <a:rPr lang="zh-CN" altLang="en-US" sz="1800" dirty="0" smtClean="0"/>
                        <a:t>，如</a:t>
                      </a:r>
                      <a:r>
                        <a:rPr lang="en-US" altLang="zh-CN" sz="1800" dirty="0" smtClean="0"/>
                        <a:t>3.14e-10</a:t>
                      </a:r>
                      <a:r>
                        <a:rPr lang="en-US" altLang="zh-CN" sz="1800" baseline="0" dirty="0" smtClean="0"/>
                        <a:t> =3.14</a:t>
                      </a:r>
                      <a:r>
                        <a:rPr lang="zh-CN" altLang="en-US" sz="1800" baseline="0" dirty="0" smtClean="0"/>
                        <a:t>*</a:t>
                      </a:r>
                      <a:r>
                        <a:rPr lang="en-US" altLang="zh-CN" sz="1800" baseline="0" dirty="0" smtClean="0"/>
                        <a:t>10^(-10</a:t>
                      </a:r>
                      <a:r>
                        <a:rPr lang="en-US" altLang="zh-CN" sz="1800" baseline="0" dirty="0"/>
                        <a:t>)</a:t>
                      </a:r>
                      <a:endParaRPr lang="zh-CN" altLang="en-US" sz="1800" dirty="0" smtClean="0"/>
                    </a:p>
                  </a:txBody>
                  <a:tcPr marT="45718" marB="45718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类型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Text Box 6"/>
          <p:cNvSpPr txBox="1"/>
          <p:nvPr/>
        </p:nvSpPr>
        <p:spPr>
          <a:xfrm>
            <a:off x="457200" y="1066800"/>
            <a:ext cx="8229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对象：通过创建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对象，可以把数值或任何符合格式的字符串转换成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对象。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609600" y="1897797"/>
            <a:ext cx="8229600" cy="86177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float(123), float(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‘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3.14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             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123.0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3.14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float(‘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Infinity’), Float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NaN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’)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inf,nan</a:t>
            </a:r>
            <a:endParaRPr lang="en-US" altLang="zh-CN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914400" y="3543121"/>
            <a:ext cx="41989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Clr>
                <a:srgbClr val="000000"/>
              </a:buClr>
              <a:buChar char="l"/>
            </a:pPr>
            <a:r>
              <a:rPr lang="en-US" altLang="zh-CN" sz="2000" dirty="0">
                <a:ea typeface="宋体" panose="02010600030101010101" pitchFamily="2" charset="-122"/>
              </a:rPr>
              <a:t>as_integer_ratio()</a:t>
            </a:r>
            <a:r>
              <a:rPr lang="zh-CN" altLang="en-US" sz="2000" dirty="0">
                <a:ea typeface="宋体" panose="02010600030101010101" pitchFamily="2" charset="-122"/>
              </a:rPr>
              <a:t>：转换为分数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990600" y="4666277"/>
            <a:ext cx="4038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Clr>
                <a:srgbClr val="000000"/>
              </a:buClr>
              <a:buChar char="l"/>
            </a:pPr>
            <a:r>
              <a:rPr lang="en-US" altLang="zh-CN" sz="2000" dirty="0">
                <a:ea typeface="宋体" panose="02010600030101010101" pitchFamily="2" charset="-122"/>
              </a:rPr>
              <a:t>is_integer</a:t>
            </a:r>
            <a:r>
              <a:rPr lang="zh-CN" altLang="en-US" sz="2000" dirty="0">
                <a:ea typeface="宋体" panose="02010600030101010101" pitchFamily="2" charset="-122"/>
              </a:rPr>
              <a:t>：判断是否为整数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1066800" y="4002543"/>
            <a:ext cx="47244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1.25.as_integer_ratio()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(5,4)</a:t>
            </a:r>
            <a:endParaRPr lang="en-US" altLang="zh-CN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1066800" y="5238690"/>
            <a:ext cx="47244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3.14.is_integer_ratio()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False</a:t>
            </a:r>
            <a:endParaRPr lang="en-US" altLang="zh-CN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457200" y="3043535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对象的方法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Decimal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类型（高精度）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Text Box 6"/>
          <p:cNvSpPr txBox="1"/>
          <p:nvPr/>
        </p:nvSpPr>
        <p:spPr>
          <a:xfrm>
            <a:off x="457200" y="1143000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浮点数的误差（精度有限）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619760" y="2662238"/>
            <a:ext cx="8229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Decimal 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6300" y="1652211"/>
            <a:ext cx="5242560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 +2.2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3.3000000000000003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1.1+2.2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== 3.3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False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990600" y="3245584"/>
            <a:ext cx="5242560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ts val="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From decimal import Decimal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ts val="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 = Decimal(‘1.1’)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ts val="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 = 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Decimal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(‘2.2’)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ts val="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  = 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Decimal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(‘3.3’)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ts val="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x+y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== z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Ture</a:t>
            </a:r>
            <a:endParaRPr lang="en-US" altLang="zh-CN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4953000"/>
            <a:ext cx="76708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1"/>
          <p:cNvSpPr/>
          <p:nvPr/>
        </p:nvSpPr>
        <p:spPr>
          <a:xfrm>
            <a:off x="5447348" y="3399472"/>
            <a:ext cx="3402012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Clr>
                <a:srgbClr val="000000"/>
              </a:buClr>
              <a:buChar char="l"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Decimal()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的构造中如果是小数或字符的话，需要加上单引号；如果为整数，则不需要。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Fraction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类型（分数）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Text Box 6"/>
          <p:cNvSpPr txBox="1"/>
          <p:nvPr/>
        </p:nvSpPr>
        <p:spPr>
          <a:xfrm>
            <a:off x="457200" y="1143000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2" name="Text Box 6"/>
          <p:cNvSpPr txBox="1"/>
          <p:nvPr/>
        </p:nvSpPr>
        <p:spPr>
          <a:xfrm>
            <a:off x="457200" y="3733800"/>
            <a:ext cx="8229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分数的运算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4" name="矩形 6"/>
          <p:cNvSpPr/>
          <p:nvPr/>
        </p:nvSpPr>
        <p:spPr>
          <a:xfrm>
            <a:off x="5257800" y="2057400"/>
            <a:ext cx="3124200" cy="132343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Char char="ü"/>
            </a:pPr>
            <a:r>
              <a:rPr lang="zh-CN" altLang="en-US" sz="2000" dirty="0">
                <a:ea typeface="宋体" panose="02010600030101010101" pitchFamily="2" charset="-122"/>
              </a:rPr>
              <a:t>指定分子和分母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Char char="ü"/>
            </a:pPr>
            <a:r>
              <a:rPr lang="zh-CN" altLang="en-US" sz="2000" dirty="0">
                <a:ea typeface="宋体" panose="02010600030101010101" pitchFamily="2" charset="-122"/>
              </a:rPr>
              <a:t>指定</a:t>
            </a:r>
            <a:r>
              <a:rPr lang="zh-CN" altLang="en-US" sz="2000" dirty="0" smtClean="0">
                <a:ea typeface="宋体" panose="02010600030101010101" pitchFamily="2" charset="-122"/>
              </a:rPr>
              <a:t>浮点数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Char char="ü"/>
            </a:pPr>
            <a:r>
              <a:rPr lang="zh-CN" altLang="en-US" sz="2000" dirty="0">
                <a:ea typeface="宋体" panose="02010600030101010101" pitchFamily="2" charset="-122"/>
              </a:rPr>
              <a:t>指定字符串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457200" y="1676400"/>
            <a:ext cx="5242560" cy="17851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from fractions import *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Fraction(4,6)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Fraction(2,3)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Fraction(1.25)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Fraction(5,4)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Fraction(‘3/12’)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Fraction(1,4)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609600" y="4267200"/>
            <a:ext cx="8229600" cy="17851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Fraction(‘1/2’)+Fraction(‘1/3’)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Fraction(5,6)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Fraction(‘1/2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’)-Fraction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(‘1/3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’)   #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Fraction(1,6)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Fraction(‘1/2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’)*Fraction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(‘1/3’)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#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Fraction(1,6)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Fraction(‘1/2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’)/Fraction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(‘1/3’)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#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Fraction(3,2)</a:t>
            </a:r>
            <a:endParaRPr lang="en-US" altLang="zh-CN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complex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类型（复数）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Text Box 6"/>
          <p:cNvSpPr txBox="1"/>
          <p:nvPr/>
        </p:nvSpPr>
        <p:spPr>
          <a:xfrm>
            <a:off x="228600" y="1143000"/>
            <a:ext cx="4038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复数类型常量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7" name="Text Box 6"/>
          <p:cNvSpPr txBox="1"/>
          <p:nvPr/>
        </p:nvSpPr>
        <p:spPr>
          <a:xfrm>
            <a:off x="4876800" y="1158240"/>
            <a:ext cx="3276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9" name="Text Box 6"/>
          <p:cNvSpPr txBox="1"/>
          <p:nvPr/>
        </p:nvSpPr>
        <p:spPr>
          <a:xfrm>
            <a:off x="304800" y="2286000"/>
            <a:ext cx="4038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类型的方法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40" name="矩形 2"/>
          <p:cNvSpPr/>
          <p:nvPr/>
        </p:nvSpPr>
        <p:spPr>
          <a:xfrm>
            <a:off x="685800" y="2743200"/>
            <a:ext cx="40005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Clr>
                <a:srgbClr val="000000"/>
              </a:buClr>
              <a:buChar char="l"/>
            </a:pPr>
            <a:r>
              <a:rPr lang="en-US" altLang="zh-CN" sz="2000" dirty="0">
                <a:ea typeface="宋体" panose="02010600030101010101" pitchFamily="2" charset="-122"/>
              </a:rPr>
              <a:t>real()</a:t>
            </a:r>
            <a:r>
              <a:rPr lang="zh-CN" altLang="en-US" sz="2000" dirty="0">
                <a:ea typeface="宋体" panose="02010600030101010101" pitchFamily="2" charset="-122"/>
              </a:rPr>
              <a:t>：复数的实部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8441" name="矩形 3"/>
          <p:cNvSpPr/>
          <p:nvPr/>
        </p:nvSpPr>
        <p:spPr>
          <a:xfrm>
            <a:off x="685800" y="3200400"/>
            <a:ext cx="38179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Clr>
                <a:srgbClr val="000000"/>
              </a:buClr>
              <a:buChar char="l"/>
            </a:pPr>
            <a:r>
              <a:rPr lang="en-US" altLang="zh-CN" sz="2000" dirty="0">
                <a:ea typeface="宋体" panose="02010600030101010101" pitchFamily="2" charset="-122"/>
              </a:rPr>
              <a:t>Image()</a:t>
            </a:r>
            <a:r>
              <a:rPr lang="zh-CN" altLang="en-US" sz="2000" dirty="0">
                <a:ea typeface="宋体" panose="02010600030101010101" pitchFamily="2" charset="-122"/>
              </a:rPr>
              <a:t>：复数的虚部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8442" name="矩形 7"/>
          <p:cNvSpPr/>
          <p:nvPr/>
        </p:nvSpPr>
        <p:spPr>
          <a:xfrm>
            <a:off x="685800" y="3657600"/>
            <a:ext cx="38179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Clr>
                <a:srgbClr val="000000"/>
              </a:buClr>
              <a:buChar char="l"/>
            </a:pPr>
            <a:r>
              <a:rPr lang="en-US" altLang="zh-CN" sz="2000" dirty="0">
                <a:ea typeface="宋体" panose="02010600030101010101" pitchFamily="2" charset="-122"/>
              </a:rPr>
              <a:t>conjugate()</a:t>
            </a:r>
            <a:r>
              <a:rPr lang="zh-CN" altLang="en-US" sz="2000" dirty="0">
                <a:ea typeface="宋体" panose="02010600030101010101" pitchFamily="2" charset="-122"/>
              </a:rPr>
              <a:t>：共轭复数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2" name="Text Box 6"/>
          <p:cNvSpPr txBox="1"/>
          <p:nvPr/>
        </p:nvSpPr>
        <p:spPr>
          <a:xfrm>
            <a:off x="457200" y="1752600"/>
            <a:ext cx="524256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0j, 2j, 1 +2j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0i, 2j, 1+2j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6"/>
          <p:cNvSpPr txBox="1"/>
          <p:nvPr/>
        </p:nvSpPr>
        <p:spPr>
          <a:xfrm>
            <a:off x="4590098" y="1733490"/>
            <a:ext cx="441579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= complex(4,5)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(4+5j)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3825240" y="2743200"/>
            <a:ext cx="4785360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(1+2j).real          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1.0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(1+2j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2.0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(1+2j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).conjugate()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(1-2j)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ext Box 6"/>
          <p:cNvSpPr txBox="1"/>
          <p:nvPr/>
        </p:nvSpPr>
        <p:spPr>
          <a:xfrm>
            <a:off x="533400" y="4191000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类型的运算符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Text Box 6"/>
          <p:cNvSpPr txBox="1"/>
          <p:nvPr/>
        </p:nvSpPr>
        <p:spPr>
          <a:xfrm>
            <a:off x="838200" y="4724400"/>
            <a:ext cx="4785360" cy="17851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= 1+2j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= 1.1 +2.2j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= complex(4,5)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 = a +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+ c +d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(6.1+9.2j)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算数运算符和位运算符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Text Box 6"/>
          <p:cNvSpPr txBox="1"/>
          <p:nvPr/>
        </p:nvSpPr>
        <p:spPr>
          <a:xfrm>
            <a:off x="457200" y="1219200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算数数运算符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4" name="矩形 2"/>
          <p:cNvSpPr/>
          <p:nvPr/>
        </p:nvSpPr>
        <p:spPr>
          <a:xfrm>
            <a:off x="914400" y="1828800"/>
            <a:ext cx="7391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Clr>
                <a:srgbClr val="000000"/>
              </a:buClr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四则运算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20485" name="Text Box 6"/>
          <p:cNvSpPr txBox="1"/>
          <p:nvPr/>
        </p:nvSpPr>
        <p:spPr>
          <a:xfrm>
            <a:off x="533400" y="2419350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位运算符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6" name="矩形 2"/>
          <p:cNvSpPr/>
          <p:nvPr/>
        </p:nvSpPr>
        <p:spPr>
          <a:xfrm>
            <a:off x="990600" y="3028950"/>
            <a:ext cx="7391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Clr>
                <a:srgbClr val="000000"/>
              </a:buClr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用于按二进制位进行逻辑运算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（三）、常用</a:t>
            </a:r>
            <a:r>
              <a:rPr lang="zh-CN" altLang="en-US" dirty="0" smtClean="0">
                <a:sym typeface="+mn-ea"/>
              </a:rPr>
              <a:t>数据</a:t>
            </a:r>
            <a:r>
              <a:rPr lang="zh-CN" altLang="en-US" dirty="0" smtClean="0"/>
              <a:t>处理模块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常用模块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Text Box 6"/>
          <p:cNvSpPr txBox="1"/>
          <p:nvPr/>
        </p:nvSpPr>
        <p:spPr>
          <a:xfrm>
            <a:off x="457200" y="1143000"/>
            <a:ext cx="866267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math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数学模块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6"/>
          <p:cNvSpPr txBox="1"/>
          <p:nvPr/>
        </p:nvSpPr>
        <p:spPr>
          <a:xfrm>
            <a:off x="1066800" y="1828800"/>
            <a:ext cx="524256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math</a:t>
            </a: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math.sqrt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(100)</a:t>
            </a: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457200" y="2870537"/>
            <a:ext cx="866267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random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模块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抽奖程序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228600" y="3570744"/>
            <a:ext cx="8853488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random  </a:t>
            </a: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 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random.seed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                 #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设置种子</a:t>
            </a:r>
            <a:endParaRPr lang="zh-CN" altLang="en-US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 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in range(5):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#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抽奖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endParaRPr lang="zh-CN" altLang="en-US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num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random.randint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(1,45)  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 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随机产生一个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1~45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之内的整数</a:t>
            </a:r>
            <a:endParaRPr lang="zh-CN" altLang="en-US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print(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num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讲 </a:t>
            </a:r>
            <a:r>
              <a:rPr lang="zh-CN" dirty="0" smtClean="0">
                <a:ea typeface="宋体" panose="02010600030101010101" pitchFamily="2" charset="-122"/>
              </a:rPr>
              <a:t>知识要点回顾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991600" cy="5486400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if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分支结构（选择结构）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关系和测试运算符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(==,&gt;=,!=,is)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逻辑运算符（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单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分支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\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双分支结构；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多分支结构；分支嵌套结构；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for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while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循环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结构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语句；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while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语句；循环嵌套语句；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 Box 12"/>
          <p:cNvSpPr txBox="1"/>
          <p:nvPr/>
        </p:nvSpPr>
        <p:spPr>
          <a:xfrm>
            <a:off x="6629400" y="1219200"/>
            <a:ext cx="26670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条件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elif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条件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elif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条件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else: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Text Box 12"/>
          <p:cNvSpPr txBox="1"/>
          <p:nvPr/>
        </p:nvSpPr>
        <p:spPr>
          <a:xfrm>
            <a:off x="5410200" y="3983490"/>
            <a:ext cx="2667000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lvl="1" eaLnBrk="1" hangingPunct="1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for 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in range(10):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print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" name="Text Box 12"/>
          <p:cNvSpPr txBox="1"/>
          <p:nvPr/>
        </p:nvSpPr>
        <p:spPr>
          <a:xfrm>
            <a:off x="5410200" y="4907259"/>
            <a:ext cx="4114800" cy="18774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lvl="1" eaLnBrk="1" hangingPunct="1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count =0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hile(count&lt;9):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print(‘the count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is:’,count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count=count+1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rint(‘Good bye!’)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常用模块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怎么写一个抽奖程序</a:t>
            </a:r>
            <a:endParaRPr lang="zh-CN" altLang="en-US" sz="4000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Text Box 6"/>
          <p:cNvSpPr txBox="1"/>
          <p:nvPr/>
        </p:nvSpPr>
        <p:spPr>
          <a:xfrm>
            <a:off x="457200" y="1143000"/>
            <a:ext cx="866267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math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数学模块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3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6"/>
          <p:cNvSpPr txBox="1"/>
          <p:nvPr/>
        </p:nvSpPr>
        <p:spPr>
          <a:xfrm>
            <a:off x="1066800" y="1828800"/>
            <a:ext cx="524256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math</a:t>
            </a: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math.sqrt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(100)</a:t>
            </a: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457200" y="2870537"/>
            <a:ext cx="866267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random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模块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抽奖程序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r>
              <a:rPr lang="en-US" altLang="zh-CN" sz="3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:test_random.py</a:t>
            </a:r>
            <a:endParaRPr lang="en-US" altLang="zh-CN" sz="3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228600" y="3570744"/>
            <a:ext cx="8853488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random  </a:t>
            </a: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 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random.seed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                 #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设置种子</a:t>
            </a:r>
            <a:endParaRPr lang="zh-CN" altLang="en-US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 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in range(5):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#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抽奖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endParaRPr lang="zh-CN" altLang="en-US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num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random.randint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(1,45)  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 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随机产生一个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1~45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之内的整数</a:t>
            </a:r>
            <a:endParaRPr lang="zh-CN" altLang="en-US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print(</a:t>
            </a: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num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常用模块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Text Box 6"/>
          <p:cNvSpPr txBox="1"/>
          <p:nvPr/>
        </p:nvSpPr>
        <p:spPr>
          <a:xfrm>
            <a:off x="457200" y="1143000"/>
            <a:ext cx="866267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N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umpy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数值计算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182880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from time import clock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= range(10000000)</a:t>
            </a:r>
            <a:endParaRPr lang="en-US" altLang="zh-CN" dirty="0"/>
          </a:p>
          <a:p>
            <a:r>
              <a:rPr lang="en-US" altLang="zh-CN" dirty="0"/>
              <a:t>b = range(10000000)</a:t>
            </a:r>
            <a:endParaRPr lang="en-US" altLang="zh-CN" dirty="0"/>
          </a:p>
          <a:p>
            <a:r>
              <a:rPr lang="en-US" altLang="zh-CN" dirty="0"/>
              <a:t>c = []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start = clock()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(a)):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c.append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 + b[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en-US" altLang="zh-CN" dirty="0"/>
          </a:p>
          <a:p>
            <a:r>
              <a:rPr lang="en-US" altLang="zh-CN" dirty="0"/>
              <a:t>end = clock()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print('the processing time is {0}:'.format(end-start))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53000" y="1905000"/>
            <a:ext cx="388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import </a:t>
            </a:r>
            <a:r>
              <a:rPr lang="en-US" altLang="zh-CN" dirty="0" err="1">
                <a:solidFill>
                  <a:srgbClr val="0070C0"/>
                </a:solidFill>
              </a:rPr>
              <a:t>numpy</a:t>
            </a:r>
            <a:r>
              <a:rPr lang="en-US" altLang="zh-CN" dirty="0">
                <a:solidFill>
                  <a:srgbClr val="0070C0"/>
                </a:solidFill>
              </a:rPr>
              <a:t> as np 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from time import clock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start = clock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a = </a:t>
            </a:r>
            <a:r>
              <a:rPr lang="en-US" altLang="zh-CN" dirty="0" err="1">
                <a:solidFill>
                  <a:srgbClr val="0070C0"/>
                </a:solidFill>
              </a:rPr>
              <a:t>np.arange</a:t>
            </a:r>
            <a:r>
              <a:rPr lang="en-US" altLang="zh-CN" dirty="0">
                <a:solidFill>
                  <a:srgbClr val="0070C0"/>
                </a:solidFill>
              </a:rPr>
              <a:t>(10000000)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b = </a:t>
            </a:r>
            <a:r>
              <a:rPr lang="en-US" altLang="zh-CN" dirty="0" err="1">
                <a:solidFill>
                  <a:srgbClr val="0070C0"/>
                </a:solidFill>
              </a:rPr>
              <a:t>np.arange</a:t>
            </a:r>
            <a:r>
              <a:rPr lang="en-US" altLang="zh-CN" dirty="0">
                <a:solidFill>
                  <a:srgbClr val="0070C0"/>
                </a:solidFill>
              </a:rPr>
              <a:t>(10000000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c = </a:t>
            </a:r>
            <a:r>
              <a:rPr lang="en-US" altLang="zh-CN" dirty="0" err="1" smtClean="0">
                <a:solidFill>
                  <a:srgbClr val="0070C0"/>
                </a:solidFill>
              </a:rPr>
              <a:t>a+b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end = clock()</a:t>
            </a:r>
            <a:endParaRPr lang="en-US" altLang="zh-CN" dirty="0"/>
          </a:p>
          <a:p>
            <a:r>
              <a:rPr lang="en-US" altLang="zh-CN" dirty="0"/>
              <a:t>print('this </a:t>
            </a:r>
            <a:r>
              <a:rPr lang="en-US" altLang="zh-CN" dirty="0" err="1"/>
              <a:t>tme</a:t>
            </a:r>
            <a:r>
              <a:rPr lang="en-US" altLang="zh-CN" dirty="0"/>
              <a:t> is {0}:'.format(end- start))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72020" y="6015335"/>
            <a:ext cx="2380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test_numpy1.py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400" y="5939135"/>
            <a:ext cx="2345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test_numpy2.py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常用模块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Text Box 6"/>
          <p:cNvSpPr txBox="1"/>
          <p:nvPr/>
        </p:nvSpPr>
        <p:spPr>
          <a:xfrm>
            <a:off x="457200" y="1143000"/>
            <a:ext cx="866267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32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Sympy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符号运算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：</a:t>
            </a:r>
            <a:r>
              <a:rPr lang="en-US" altLang="zh-CN" sz="3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test_sympy.py</a:t>
            </a:r>
            <a:endParaRPr lang="en-US" altLang="zh-CN" sz="3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5" descr="C:\Users\xiaofeng\Documents\Tencent Files\380492765\Image\C2C\Q4{DW3X9AZ()`P~1E_2O~[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981200"/>
            <a:ext cx="2247900" cy="987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0" descr="C:\Users\xiaofeng\Documents\Tencent Files\380492765\Image\C2C\W730G5C0`UDV2N6$SVZCK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235325"/>
            <a:ext cx="1990725" cy="1155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4" descr="C:\Users\xiaofeng\Documents\Tencent Files\380492765\Image\C2C\HAZ]%H{T~HFO@1}Y2([BYG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568825"/>
            <a:ext cx="1131888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3657600" y="2010013"/>
            <a:ext cx="4953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</a:rPr>
              <a:t>from </a:t>
            </a:r>
            <a:r>
              <a:rPr lang="en-US" altLang="zh-CN" dirty="0" err="1">
                <a:solidFill>
                  <a:srgbClr val="0070C0"/>
                </a:solidFill>
              </a:rPr>
              <a:t>sympy</a:t>
            </a:r>
            <a:r>
              <a:rPr lang="en-US" altLang="zh-CN" dirty="0">
                <a:solidFill>
                  <a:srgbClr val="0070C0"/>
                </a:solidFill>
              </a:rPr>
              <a:t> import 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x = Symbol('x')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n = Symbol('n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</a:rPr>
              <a:t>print(diff(x**2+3*</a:t>
            </a:r>
            <a:r>
              <a:rPr lang="en-US" altLang="zh-CN" dirty="0" err="1">
                <a:solidFill>
                  <a:srgbClr val="0070C0"/>
                </a:solidFill>
              </a:rPr>
              <a:t>x,x</a:t>
            </a:r>
            <a:r>
              <a:rPr lang="en-US" altLang="zh-CN" dirty="0">
                <a:solidFill>
                  <a:srgbClr val="0070C0"/>
                </a:solidFill>
              </a:rPr>
              <a:t>))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</a:rPr>
              <a:t>print(integrate(E**x,(x,0,10)))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</a:rPr>
              <a:t>print(summation(1/2**n,(n,1,oo)))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嵌套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打印乘法口诀表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内循环的循环次数要根据外循环控制变量值做相应调整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关键是输出的排列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1x1=1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1x2=2  2x2=4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1x3=3  2x3=6  3x3=9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1x4=4  2x4=8  3x4=12 4x4=16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1x5=5  2x5=10 3x5=15 4x5=20 5x5=25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1x6=6  2x6=12 3x6=18 4x6=24 5x6=30 6x6=36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1x7=7  2x7=14 3x7=21 4x7=28 5x7=35 6x7=42 7x7=49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1x8=8  2x8=16 3x8=24 4x8=32 5x8=40 6x8=48 7x8=56 8x8=64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1x9=9  2x9=18 3x9=27 4x9=36 5x9=45 6x9=54 7x9=63 8x9=72 9x9=81 </a:t>
            </a:r>
            <a:endParaRPr lang="zh-CN" altLang="en-US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27" y="2514600"/>
            <a:ext cx="8257309" cy="148899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循环中断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—break,continue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立即结束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所在循环语句.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常与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while True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形式的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无穷循环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配合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while... : break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152400" y="304927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跳出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循环：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... :   break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76200" y="4017010"/>
            <a:ext cx="86868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中止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本轮循环语句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控制转移到所处循环语句的开头“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继续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”下一轮循环。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异常处理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60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/>
              </a:rPr>
              <a:t>在程序运行过程中，如果产生错误，则抛出异常；</a:t>
            </a:r>
            <a:endParaRPr lang="en-US" altLang="zh-CN" sz="2400" dirty="0">
              <a:latin typeface="楷体_GB231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52400" y="1717675"/>
            <a:ext cx="8686800" cy="449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#计算出错情况的try...except处理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try: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i=100*200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#j=i/0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except: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print('注意：出现执行错误，请检查输入和数据')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else: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print('祝贺：程序正常结束，无任何致命错误')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finally: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print('Try 代码执行完毕，执行finally语句')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第四讲（一）、数据类型实例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整型数计算实例</a:t>
            </a:r>
            <a:endParaRPr lang="zh-CN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60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例子</a:t>
            </a:r>
            <a:r>
              <a:rPr lang="en-US" altLang="zh-CN" sz="2400" b="1" dirty="0">
                <a:solidFill>
                  <a:srgbClr val="FF0000"/>
                </a:solidFill>
                <a:latin typeface="楷体_GB231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普通程序员的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  <a:sym typeface="+mn-ea"/>
              </a:rPr>
              <a:t>简单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生活：</a:t>
            </a:r>
            <a:endParaRPr lang="zh-CN" altLang="en-US" sz="2400" b="1" dirty="0">
              <a:solidFill>
                <a:srgbClr val="FF0000"/>
              </a:solidFill>
              <a:latin typeface="楷体_GB231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52400" y="1336675"/>
            <a:ext cx="8686800" cy="449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#计算一个程序员的基本工资收入（纯整数运算）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salary = 25000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sa_total  = 0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sa_year   = 0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i in range(40):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sa_year  = salary * 12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sa_total = sa_total + sa_year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print(str.format('第 {0:2} 年，月工资 {1:6} ,年收入 {2:10} 元',i,salary,sa_year))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print('-------------------------------')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print(str.format('一生工资总收入 {0} 元',sa_total))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print('-------------------------------')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print('收入数据类型（sa_total）：',type(sa_total))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）浮点数</a:t>
            </a:r>
            <a:r>
              <a:rPr 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计算实例</a:t>
            </a:r>
            <a:endParaRPr lang="zh-CN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609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例子</a:t>
            </a:r>
            <a:r>
              <a:rPr lang="en-US" altLang="zh-CN" sz="2400" b="1" dirty="0">
                <a:solidFill>
                  <a:srgbClr val="FF0000"/>
                </a:solidFill>
                <a:latin typeface="楷体_GB231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追求上进程序员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优越生活：</a:t>
            </a:r>
            <a:endParaRPr lang="zh-CN" altLang="en-US" sz="2400" b="1" dirty="0">
              <a:solidFill>
                <a:srgbClr val="FF0000"/>
              </a:solidFill>
              <a:latin typeface="楷体_GB231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52400" y="1412875"/>
            <a:ext cx="8976360" cy="53905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#计算一个程序员的带加薪的基本工资收入（带float类型加薪）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salary = 25000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sa_total  = 0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sa_year   = 0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sa_rate   = 1.05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sa_ceil   = 50000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sa_current = 0.0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i in range(40):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sa_current = salary*(1.05**i)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if(sa_current&gt;50000): sa_current = 50000.0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sa_year  = sa_current * 12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sa_total = sa_total + sa_year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print(str.format('第 {0:2} 年工资 {1:6.7} ,年收入 {2:6.10} 元',i,sa_current,sa_year))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print('-------------------------------')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print(str.format('一生工资总收入{0:6.10}元',sa_total))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print('收入数据类型（sa_total）：',type(sa_total))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（二）、数据类型详解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0</TotalTime>
  <Words>5070</Words>
  <Application>WPS 演示</Application>
  <PresentationFormat>全屏显示(4:3)</PresentationFormat>
  <Paragraphs>413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Verdana</vt:lpstr>
      <vt:lpstr>Times New Roman</vt:lpstr>
      <vt:lpstr>Tahoma</vt:lpstr>
      <vt:lpstr>黑体</vt:lpstr>
      <vt:lpstr>华文新魏</vt:lpstr>
      <vt:lpstr>Courier New</vt:lpstr>
      <vt:lpstr>楷体_GB2312</vt:lpstr>
      <vt:lpstr>新宋体</vt:lpstr>
      <vt:lpstr>微软雅黑</vt:lpstr>
      <vt:lpstr>Blends</vt:lpstr>
      <vt:lpstr>第4讲  Python数据类型</vt:lpstr>
      <vt:lpstr>PowerPoint 演示文稿</vt:lpstr>
      <vt:lpstr>PowerPoint 演示文稿</vt:lpstr>
      <vt:lpstr>PowerPoint 演示文稿</vt:lpstr>
      <vt:lpstr>PowerPoint 演示文稿</vt:lpstr>
      <vt:lpstr>第四讲（一）、数据类型实例</vt:lpstr>
      <vt:lpstr>PowerPoint 演示文稿</vt:lpstr>
      <vt:lpstr>PowerPoint 演示文稿</vt:lpstr>
      <vt:lpstr>（二）、数据类型详解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（三）、常用数据处理模块</vt:lpstr>
      <vt:lpstr>PowerPoint 演示文稿</vt:lpstr>
      <vt:lpstr>PowerPoint 演示文稿</vt:lpstr>
      <vt:lpstr>PowerPoint 演示文稿</vt:lpstr>
      <vt:lpstr>PowerPoint 演示文稿</vt:lpstr>
      <vt:lpstr>The End</vt:lpstr>
    </vt:vector>
  </TitlesOfParts>
  <Company>University of Washington, CS 4 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hanon</cp:lastModifiedBy>
  <cp:revision>1929</cp:revision>
  <cp:lastPrinted>2009-04-22T19:24:00Z</cp:lastPrinted>
  <dcterms:created xsi:type="dcterms:W3CDTF">2009-04-22T19:24:00Z</dcterms:created>
  <dcterms:modified xsi:type="dcterms:W3CDTF">2016-10-27T06:51:47Z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