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4"/>
  </p:handoutMasterIdLst>
  <p:sldIdLst>
    <p:sldId id="256" r:id="rId3"/>
    <p:sldId id="980" r:id="rId5"/>
    <p:sldId id="1019" r:id="rId6"/>
    <p:sldId id="981" r:id="rId7"/>
    <p:sldId id="983" r:id="rId8"/>
    <p:sldId id="1015" r:id="rId9"/>
    <p:sldId id="1016" r:id="rId10"/>
    <p:sldId id="1014" r:id="rId11"/>
    <p:sldId id="1013" r:id="rId12"/>
    <p:sldId id="1017" r:id="rId13"/>
    <p:sldId id="1020" r:id="rId14"/>
    <p:sldId id="1021" r:id="rId15"/>
    <p:sldId id="1018" r:id="rId16"/>
    <p:sldId id="1022" r:id="rId17"/>
    <p:sldId id="1024" r:id="rId18"/>
    <p:sldId id="1028" r:id="rId19"/>
    <p:sldId id="1012" r:id="rId20"/>
    <p:sldId id="1046" r:id="rId21"/>
    <p:sldId id="1075" r:id="rId22"/>
    <p:sldId id="1053" r:id="rId23"/>
    <p:sldId id="1054" r:id="rId24"/>
    <p:sldId id="1051" r:id="rId25"/>
    <p:sldId id="994" r:id="rId26"/>
    <p:sldId id="1029" r:id="rId27"/>
    <p:sldId id="1030" r:id="rId28"/>
    <p:sldId id="1031" r:id="rId29"/>
    <p:sldId id="1038" r:id="rId30"/>
    <p:sldId id="1039" r:id="rId31"/>
    <p:sldId id="1041" r:id="rId32"/>
    <p:sldId id="1033" r:id="rId33"/>
    <p:sldId id="1034" r:id="rId34"/>
    <p:sldId id="1035" r:id="rId35"/>
    <p:sldId id="1036" r:id="rId36"/>
    <p:sldId id="1037" r:id="rId37"/>
    <p:sldId id="1042" r:id="rId38"/>
    <p:sldId id="1043" r:id="rId39"/>
    <p:sldId id="1044" r:id="rId40"/>
    <p:sldId id="1045" r:id="rId41"/>
    <p:sldId id="1055" r:id="rId42"/>
    <p:sldId id="1032" r:id="rId43"/>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99"/>
    <a:srgbClr val="008080"/>
    <a:srgbClr val="006600"/>
    <a:srgbClr val="800000"/>
    <a:srgbClr val="808080"/>
    <a:srgbClr val="404040"/>
    <a:srgbClr val="0033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958" autoAdjust="0"/>
  </p:normalViewPr>
  <p:slideViewPr>
    <p:cSldViewPr>
      <p:cViewPr>
        <p:scale>
          <a:sx n="66" d="100"/>
          <a:sy n="66" d="100"/>
        </p:scale>
        <p:origin x="-1373" y="-269"/>
      </p:cViewPr>
      <p:guideLst>
        <p:guide orient="horz" pos="2159"/>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8"/>
    </p:cViewPr>
  </p:sorterViewPr>
  <p:notesViewPr>
    <p:cSldViewPr>
      <p:cViewPr varScale="1">
        <p:scale>
          <a:sx n="63" d="100"/>
          <a:sy n="63" d="100"/>
        </p:scale>
        <p:origin x="-1915" y="-77"/>
      </p:cViewPr>
      <p:guideLst>
        <p:guide orient="horz" pos="2879"/>
        <p:guide pos="216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D013B27-0E7F-4B10-AE5E-0557C9AC3ACD}"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8527F050-3860-4316-9109-FBCD4DE0C2AE}">
      <dgm:prSet phldrT="[文本]" custT="1"/>
      <dgm:spPr>
        <a:solidFill>
          <a:schemeClr val="tx2">
            <a:lumMod val="60000"/>
            <a:lumOff val="40000"/>
          </a:schemeClr>
        </a:solidFill>
      </dgm:spPr>
      <dgm:t>
        <a:bodyPr/>
        <a:lstStyle/>
        <a:p>
          <a:r>
            <a:rPr lang="zh-CN" altLang="en-US" sz="3200" dirty="0" smtClean="0"/>
            <a:t>列表</a:t>
          </a:r>
          <a:endParaRPr lang="zh-CN" altLang="en-US" sz="3200" dirty="0"/>
        </a:p>
      </dgm:t>
    </dgm:pt>
    <dgm:pt modelId="{A5B743A0-D361-411E-A017-02FF199D4555}" cxnId="{9E5BE57E-BF32-4C95-B4D1-B0FB4DF368CE}" type="parTrans">
      <dgm:prSet/>
      <dgm:spPr/>
      <dgm:t>
        <a:bodyPr/>
        <a:lstStyle/>
        <a:p>
          <a:endParaRPr lang="zh-CN" altLang="en-US"/>
        </a:p>
      </dgm:t>
    </dgm:pt>
    <dgm:pt modelId="{F69F2816-AE57-44D0-8037-35B575101C83}" cxnId="{9E5BE57E-BF32-4C95-B4D1-B0FB4DF368CE}" type="sibTrans">
      <dgm:prSet/>
      <dgm:spPr/>
      <dgm:t>
        <a:bodyPr/>
        <a:lstStyle/>
        <a:p>
          <a:endParaRPr lang="zh-CN" altLang="en-US"/>
        </a:p>
      </dgm:t>
    </dgm:pt>
    <dgm:pt modelId="{A85EACBD-41A2-42A7-B7EB-D4C356F44AD2}">
      <dgm:prSet phldrT="[文本]" custT="1"/>
      <dgm:spPr/>
      <dgm:t>
        <a:bodyPr/>
        <a:lstStyle/>
        <a:p>
          <a:r>
            <a:rPr lang="zh-CN" altLang="en-US" sz="2400" dirty="0" smtClean="0"/>
            <a:t>可变类型，</a:t>
          </a:r>
          <a:r>
            <a:rPr lang="en-US" altLang="zh-CN" sz="2400" dirty="0" smtClean="0"/>
            <a:t>[]</a:t>
          </a:r>
          <a:r>
            <a:rPr lang="zh-CN" altLang="en-US" sz="2400" dirty="0" smtClean="0"/>
            <a:t>为界</a:t>
          </a:r>
          <a:endParaRPr lang="zh-CN" altLang="en-US" sz="2400" dirty="0"/>
        </a:p>
      </dgm:t>
    </dgm:pt>
    <dgm:pt modelId="{1E775694-A9F1-436D-8509-17ACCE0EC05F}" cxnId="{8B86A3F4-3008-4FFE-BDCB-E74D118C60FF}" type="parTrans">
      <dgm:prSet/>
      <dgm:spPr/>
      <dgm:t>
        <a:bodyPr/>
        <a:lstStyle/>
        <a:p>
          <a:endParaRPr lang="zh-CN" altLang="en-US"/>
        </a:p>
      </dgm:t>
    </dgm:pt>
    <dgm:pt modelId="{A718FEF2-1B8C-40BE-A74A-C5A1799FF720}" cxnId="{8B86A3F4-3008-4FFE-BDCB-E74D118C60FF}" type="sibTrans">
      <dgm:prSet/>
      <dgm:spPr/>
      <dgm:t>
        <a:bodyPr/>
        <a:lstStyle/>
        <a:p>
          <a:endParaRPr lang="zh-CN" altLang="en-US"/>
        </a:p>
      </dgm:t>
    </dgm:pt>
    <dgm:pt modelId="{BCCBC213-5AC5-495C-8881-97734BC917D6}">
      <dgm:prSet phldrT="[文本]" custT="1"/>
      <dgm:spPr>
        <a:solidFill>
          <a:srgbClr val="00B050"/>
        </a:solidFill>
      </dgm:spPr>
      <dgm:t>
        <a:bodyPr/>
        <a:lstStyle/>
        <a:p>
          <a:r>
            <a:rPr lang="zh-CN" altLang="en-US" sz="3200" dirty="0" smtClean="0"/>
            <a:t>元组</a:t>
          </a:r>
          <a:endParaRPr lang="zh-CN" altLang="en-US" sz="3200" dirty="0"/>
        </a:p>
      </dgm:t>
    </dgm:pt>
    <dgm:pt modelId="{EA05DEB5-8268-4E99-BC71-7C404EA3764F}" cxnId="{0E74C554-8E90-4C3D-B2F5-2EF7BB9F727C}" type="parTrans">
      <dgm:prSet/>
      <dgm:spPr/>
      <dgm:t>
        <a:bodyPr/>
        <a:lstStyle/>
        <a:p>
          <a:endParaRPr lang="zh-CN" altLang="en-US"/>
        </a:p>
      </dgm:t>
    </dgm:pt>
    <dgm:pt modelId="{D79187CF-30DB-4383-9914-3ACF9D418C6C}" cxnId="{0E74C554-8E90-4C3D-B2F5-2EF7BB9F727C}" type="sibTrans">
      <dgm:prSet/>
      <dgm:spPr/>
      <dgm:t>
        <a:bodyPr/>
        <a:lstStyle/>
        <a:p>
          <a:endParaRPr lang="zh-CN" altLang="en-US"/>
        </a:p>
      </dgm:t>
    </dgm:pt>
    <dgm:pt modelId="{994AF88D-04C4-497F-B5D0-3B61C0A2E256}">
      <dgm:prSet phldrT="[文本]" custT="1"/>
      <dgm:spPr/>
      <dgm:t>
        <a:bodyPr/>
        <a:lstStyle/>
        <a:p>
          <a:r>
            <a:rPr lang="zh-CN" altLang="en-US" sz="2400" dirty="0" smtClean="0"/>
            <a:t>不可变类型，</a:t>
          </a:r>
          <a:r>
            <a:rPr lang="en-US" altLang="zh-CN" sz="2400" dirty="0" smtClean="0"/>
            <a:t>()</a:t>
          </a:r>
          <a:r>
            <a:rPr lang="zh-CN" altLang="en-US" sz="2400" dirty="0" smtClean="0"/>
            <a:t>为界</a:t>
          </a:r>
          <a:endParaRPr lang="zh-CN" altLang="en-US" sz="2400" dirty="0"/>
        </a:p>
      </dgm:t>
    </dgm:pt>
    <dgm:pt modelId="{A1075800-A74E-4B04-B9EC-5B541A859636}" cxnId="{CEFB4DD3-854A-4AAA-85F0-F9BD421DFCB3}" type="parTrans">
      <dgm:prSet/>
      <dgm:spPr/>
      <dgm:t>
        <a:bodyPr/>
        <a:lstStyle/>
        <a:p>
          <a:endParaRPr lang="zh-CN" altLang="en-US"/>
        </a:p>
      </dgm:t>
    </dgm:pt>
    <dgm:pt modelId="{50E7CCE6-D107-45E4-B070-673303656F1B}" cxnId="{CEFB4DD3-854A-4AAA-85F0-F9BD421DFCB3}" type="sibTrans">
      <dgm:prSet/>
      <dgm:spPr/>
      <dgm:t>
        <a:bodyPr/>
        <a:lstStyle/>
        <a:p>
          <a:endParaRPr lang="zh-CN" altLang="en-US"/>
        </a:p>
      </dgm:t>
    </dgm:pt>
    <dgm:pt modelId="{96C58FC0-E26A-4FBC-892F-EF96BE0B611F}">
      <dgm:prSet phldrT="[文本]" custT="1"/>
      <dgm:spPr>
        <a:solidFill>
          <a:srgbClr val="00B0F0"/>
        </a:solidFill>
      </dgm:spPr>
      <dgm:t>
        <a:bodyPr/>
        <a:lstStyle/>
        <a:p>
          <a:r>
            <a:rPr lang="zh-CN" altLang="en-US" sz="3200" dirty="0" smtClean="0"/>
            <a:t>字符串</a:t>
          </a:r>
          <a:endParaRPr lang="zh-CN" altLang="en-US" sz="3200" dirty="0"/>
        </a:p>
      </dgm:t>
    </dgm:pt>
    <dgm:pt modelId="{E8F2EC66-3ABB-4336-8162-48A91EBC08AF}" cxnId="{48F9FD48-0BFC-4210-A5F8-0D37E39001AB}" type="parTrans">
      <dgm:prSet/>
      <dgm:spPr/>
      <dgm:t>
        <a:bodyPr/>
        <a:lstStyle/>
        <a:p>
          <a:endParaRPr lang="zh-CN" altLang="en-US"/>
        </a:p>
      </dgm:t>
    </dgm:pt>
    <dgm:pt modelId="{8C961063-E0BE-404F-B666-C5EF84753EA7}" cxnId="{48F9FD48-0BFC-4210-A5F8-0D37E39001AB}" type="sibTrans">
      <dgm:prSet/>
      <dgm:spPr/>
      <dgm:t>
        <a:bodyPr/>
        <a:lstStyle/>
        <a:p>
          <a:endParaRPr lang="zh-CN" altLang="en-US"/>
        </a:p>
      </dgm:t>
    </dgm:pt>
    <dgm:pt modelId="{417FC928-983E-4E02-9C62-F42A8F7B3122}">
      <dgm:prSet phldrT="[文本]"/>
      <dgm:spPr/>
      <dgm:t>
        <a:bodyPr/>
        <a:lstStyle/>
        <a:p>
          <a:r>
            <a:rPr lang="zh-CN" altLang="en-US" dirty="0" smtClean="0"/>
            <a:t>不可变类型，单引号</a:t>
          </a:r>
          <a:r>
            <a:rPr lang="en-US" altLang="zh-CN" dirty="0" smtClean="0"/>
            <a:t>/</a:t>
          </a:r>
          <a:r>
            <a:rPr lang="zh-CN" altLang="en-US" dirty="0" smtClean="0"/>
            <a:t>双引号</a:t>
          </a:r>
          <a:r>
            <a:rPr lang="en-US" altLang="zh-CN" dirty="0" smtClean="0"/>
            <a:t>/</a:t>
          </a:r>
          <a:r>
            <a:rPr lang="zh-CN" altLang="en-US" dirty="0" smtClean="0"/>
            <a:t>三引号</a:t>
          </a:r>
          <a:endParaRPr lang="zh-CN" altLang="en-US" dirty="0"/>
        </a:p>
      </dgm:t>
    </dgm:pt>
    <dgm:pt modelId="{C27159EE-C5C4-43D9-B08D-C90B14E5B248}" cxnId="{2103F7FA-37A3-4A63-8CD0-20BF0BD23129}" type="parTrans">
      <dgm:prSet/>
      <dgm:spPr/>
      <dgm:t>
        <a:bodyPr/>
        <a:lstStyle/>
        <a:p>
          <a:endParaRPr lang="zh-CN" altLang="en-US"/>
        </a:p>
      </dgm:t>
    </dgm:pt>
    <dgm:pt modelId="{CAEAE02C-5C3C-44CD-86F2-E1991990231C}" cxnId="{2103F7FA-37A3-4A63-8CD0-20BF0BD23129}" type="sibTrans">
      <dgm:prSet/>
      <dgm:spPr/>
      <dgm:t>
        <a:bodyPr/>
        <a:lstStyle/>
        <a:p>
          <a:endParaRPr lang="zh-CN" altLang="en-US"/>
        </a:p>
      </dgm:t>
    </dgm:pt>
    <dgm:pt modelId="{C8BEDDE7-F5A8-42F8-A495-7E8425A9DC09}" type="pres">
      <dgm:prSet presAssocID="{2D013B27-0E7F-4B10-AE5E-0557C9AC3ACD}" presName="Name0" presStyleCnt="0">
        <dgm:presLayoutVars>
          <dgm:dir/>
          <dgm:animLvl val="lvl"/>
          <dgm:resizeHandles val="exact"/>
        </dgm:presLayoutVars>
      </dgm:prSet>
      <dgm:spPr/>
      <dgm:t>
        <a:bodyPr/>
        <a:lstStyle/>
        <a:p>
          <a:endParaRPr lang="zh-CN" altLang="en-US"/>
        </a:p>
      </dgm:t>
    </dgm:pt>
    <dgm:pt modelId="{06E6621A-C9B4-4872-9458-BC527810CAA6}" type="pres">
      <dgm:prSet presAssocID="{8527F050-3860-4316-9109-FBCD4DE0C2AE}" presName="linNode" presStyleCnt="0"/>
      <dgm:spPr/>
    </dgm:pt>
    <dgm:pt modelId="{AD8547F5-1FEC-4E9B-AB0F-A4B72C88C238}" type="pres">
      <dgm:prSet presAssocID="{8527F050-3860-4316-9109-FBCD4DE0C2AE}" presName="parentText" presStyleLbl="node1" presStyleIdx="0" presStyleCnt="3" custScaleX="89477">
        <dgm:presLayoutVars>
          <dgm:chMax val="1"/>
          <dgm:bulletEnabled val="1"/>
        </dgm:presLayoutVars>
      </dgm:prSet>
      <dgm:spPr/>
      <dgm:t>
        <a:bodyPr/>
        <a:lstStyle/>
        <a:p>
          <a:endParaRPr lang="zh-CN" altLang="en-US"/>
        </a:p>
      </dgm:t>
    </dgm:pt>
    <dgm:pt modelId="{5F1DAB8B-5280-4630-B0EE-346BE03F630A}" type="pres">
      <dgm:prSet presAssocID="{8527F050-3860-4316-9109-FBCD4DE0C2AE}" presName="descendantText" presStyleLbl="alignAccFollowNode1" presStyleIdx="0" presStyleCnt="3">
        <dgm:presLayoutVars>
          <dgm:bulletEnabled val="1"/>
        </dgm:presLayoutVars>
      </dgm:prSet>
      <dgm:spPr/>
      <dgm:t>
        <a:bodyPr/>
        <a:lstStyle/>
        <a:p>
          <a:endParaRPr lang="zh-CN" altLang="en-US"/>
        </a:p>
      </dgm:t>
    </dgm:pt>
    <dgm:pt modelId="{FEEF5955-9416-4DA6-A6FB-4F16A16581FA}" type="pres">
      <dgm:prSet presAssocID="{F69F2816-AE57-44D0-8037-35B575101C83}" presName="sp" presStyleCnt="0"/>
      <dgm:spPr/>
    </dgm:pt>
    <dgm:pt modelId="{F403A27F-E7EC-459D-8122-3D802B12A419}" type="pres">
      <dgm:prSet presAssocID="{BCCBC213-5AC5-495C-8881-97734BC917D6}" presName="linNode" presStyleCnt="0"/>
      <dgm:spPr/>
    </dgm:pt>
    <dgm:pt modelId="{9AC32C8B-8130-4079-A386-78315EED39C3}" type="pres">
      <dgm:prSet presAssocID="{BCCBC213-5AC5-495C-8881-97734BC917D6}" presName="parentText" presStyleLbl="node1" presStyleIdx="1" presStyleCnt="3" custScaleX="89477">
        <dgm:presLayoutVars>
          <dgm:chMax val="1"/>
          <dgm:bulletEnabled val="1"/>
        </dgm:presLayoutVars>
      </dgm:prSet>
      <dgm:spPr/>
      <dgm:t>
        <a:bodyPr/>
        <a:lstStyle/>
        <a:p>
          <a:endParaRPr lang="zh-CN" altLang="en-US"/>
        </a:p>
      </dgm:t>
    </dgm:pt>
    <dgm:pt modelId="{CE6490EE-E5F7-4928-B29F-8FEEE6C0C432}" type="pres">
      <dgm:prSet presAssocID="{BCCBC213-5AC5-495C-8881-97734BC917D6}" presName="descendantText" presStyleLbl="alignAccFollowNode1" presStyleIdx="1" presStyleCnt="3">
        <dgm:presLayoutVars>
          <dgm:bulletEnabled val="1"/>
        </dgm:presLayoutVars>
      </dgm:prSet>
      <dgm:spPr/>
      <dgm:t>
        <a:bodyPr/>
        <a:lstStyle/>
        <a:p>
          <a:endParaRPr lang="zh-CN" altLang="en-US"/>
        </a:p>
      </dgm:t>
    </dgm:pt>
    <dgm:pt modelId="{70D6662F-6059-4ABB-98EE-D8262C8CAB61}" type="pres">
      <dgm:prSet presAssocID="{D79187CF-30DB-4383-9914-3ACF9D418C6C}" presName="sp" presStyleCnt="0"/>
      <dgm:spPr/>
    </dgm:pt>
    <dgm:pt modelId="{83BA686E-321C-42C6-91DD-B53771E983D0}" type="pres">
      <dgm:prSet presAssocID="{96C58FC0-E26A-4FBC-892F-EF96BE0B611F}" presName="linNode" presStyleCnt="0"/>
      <dgm:spPr/>
    </dgm:pt>
    <dgm:pt modelId="{A5821AB2-03DC-4EBE-B8B6-E637F7A5B485}" type="pres">
      <dgm:prSet presAssocID="{96C58FC0-E26A-4FBC-892F-EF96BE0B611F}" presName="parentText" presStyleLbl="node1" presStyleIdx="2" presStyleCnt="3" custScaleX="89477">
        <dgm:presLayoutVars>
          <dgm:chMax val="1"/>
          <dgm:bulletEnabled val="1"/>
        </dgm:presLayoutVars>
      </dgm:prSet>
      <dgm:spPr/>
      <dgm:t>
        <a:bodyPr/>
        <a:lstStyle/>
        <a:p>
          <a:endParaRPr lang="zh-CN" altLang="en-US"/>
        </a:p>
      </dgm:t>
    </dgm:pt>
    <dgm:pt modelId="{C676BCF2-88DE-4ABA-9980-E868A669C189}" type="pres">
      <dgm:prSet presAssocID="{96C58FC0-E26A-4FBC-892F-EF96BE0B611F}" presName="descendantText" presStyleLbl="alignAccFollowNode1" presStyleIdx="2" presStyleCnt="3">
        <dgm:presLayoutVars>
          <dgm:bulletEnabled val="1"/>
        </dgm:presLayoutVars>
      </dgm:prSet>
      <dgm:spPr/>
      <dgm:t>
        <a:bodyPr/>
        <a:lstStyle/>
        <a:p>
          <a:endParaRPr lang="zh-CN" altLang="en-US"/>
        </a:p>
      </dgm:t>
    </dgm:pt>
  </dgm:ptLst>
  <dgm:cxnLst>
    <dgm:cxn modelId="{D04475D0-0036-4851-87A9-2C947D117B5B}" type="presOf" srcId="{8527F050-3860-4316-9109-FBCD4DE0C2AE}" destId="{AD8547F5-1FEC-4E9B-AB0F-A4B72C88C238}" srcOrd="0" destOrd="0" presId="urn:microsoft.com/office/officeart/2005/8/layout/vList5"/>
    <dgm:cxn modelId="{7D0924DF-BBDD-4870-B91F-841EEDB828F8}" type="presOf" srcId="{417FC928-983E-4E02-9C62-F42A8F7B3122}" destId="{C676BCF2-88DE-4ABA-9980-E868A669C189}" srcOrd="0" destOrd="0" presId="urn:microsoft.com/office/officeart/2005/8/layout/vList5"/>
    <dgm:cxn modelId="{5AD42C32-ABC0-4A4B-84E3-EE74CEC21067}" type="presOf" srcId="{994AF88D-04C4-497F-B5D0-3B61C0A2E256}" destId="{CE6490EE-E5F7-4928-B29F-8FEEE6C0C432}" srcOrd="0" destOrd="0" presId="urn:microsoft.com/office/officeart/2005/8/layout/vList5"/>
    <dgm:cxn modelId="{D730C784-C878-4E11-AB89-87092BF7F594}" type="presOf" srcId="{BCCBC213-5AC5-495C-8881-97734BC917D6}" destId="{9AC32C8B-8130-4079-A386-78315EED39C3}" srcOrd="0" destOrd="0" presId="urn:microsoft.com/office/officeart/2005/8/layout/vList5"/>
    <dgm:cxn modelId="{1320A619-0AAF-44F2-BE65-722E50310321}" type="presOf" srcId="{96C58FC0-E26A-4FBC-892F-EF96BE0B611F}" destId="{A5821AB2-03DC-4EBE-B8B6-E637F7A5B485}" srcOrd="0" destOrd="0" presId="urn:microsoft.com/office/officeart/2005/8/layout/vList5"/>
    <dgm:cxn modelId="{9E5BE57E-BF32-4C95-B4D1-B0FB4DF368CE}" srcId="{2D013B27-0E7F-4B10-AE5E-0557C9AC3ACD}" destId="{8527F050-3860-4316-9109-FBCD4DE0C2AE}" srcOrd="0" destOrd="0" parTransId="{A5B743A0-D361-411E-A017-02FF199D4555}" sibTransId="{F69F2816-AE57-44D0-8037-35B575101C83}"/>
    <dgm:cxn modelId="{CEFB4DD3-854A-4AAA-85F0-F9BD421DFCB3}" srcId="{BCCBC213-5AC5-495C-8881-97734BC917D6}" destId="{994AF88D-04C4-497F-B5D0-3B61C0A2E256}" srcOrd="0" destOrd="0" parTransId="{A1075800-A74E-4B04-B9EC-5B541A859636}" sibTransId="{50E7CCE6-D107-45E4-B070-673303656F1B}"/>
    <dgm:cxn modelId="{98FB6BE3-F682-4573-882A-4E99FAB15E6B}" type="presOf" srcId="{2D013B27-0E7F-4B10-AE5E-0557C9AC3ACD}" destId="{C8BEDDE7-F5A8-42F8-A495-7E8425A9DC09}" srcOrd="0" destOrd="0" presId="urn:microsoft.com/office/officeart/2005/8/layout/vList5"/>
    <dgm:cxn modelId="{2103F7FA-37A3-4A63-8CD0-20BF0BD23129}" srcId="{96C58FC0-E26A-4FBC-892F-EF96BE0B611F}" destId="{417FC928-983E-4E02-9C62-F42A8F7B3122}" srcOrd="0" destOrd="0" parTransId="{C27159EE-C5C4-43D9-B08D-C90B14E5B248}" sibTransId="{CAEAE02C-5C3C-44CD-86F2-E1991990231C}"/>
    <dgm:cxn modelId="{CDE30522-30C5-458A-9956-08102726598E}" type="presOf" srcId="{A85EACBD-41A2-42A7-B7EB-D4C356F44AD2}" destId="{5F1DAB8B-5280-4630-B0EE-346BE03F630A}" srcOrd="0" destOrd="0" presId="urn:microsoft.com/office/officeart/2005/8/layout/vList5"/>
    <dgm:cxn modelId="{48F9FD48-0BFC-4210-A5F8-0D37E39001AB}" srcId="{2D013B27-0E7F-4B10-AE5E-0557C9AC3ACD}" destId="{96C58FC0-E26A-4FBC-892F-EF96BE0B611F}" srcOrd="2" destOrd="0" parTransId="{E8F2EC66-3ABB-4336-8162-48A91EBC08AF}" sibTransId="{8C961063-E0BE-404F-B666-C5EF84753EA7}"/>
    <dgm:cxn modelId="{8B86A3F4-3008-4FFE-BDCB-E74D118C60FF}" srcId="{8527F050-3860-4316-9109-FBCD4DE0C2AE}" destId="{A85EACBD-41A2-42A7-B7EB-D4C356F44AD2}" srcOrd="0" destOrd="0" parTransId="{1E775694-A9F1-436D-8509-17ACCE0EC05F}" sibTransId="{A718FEF2-1B8C-40BE-A74A-C5A1799FF720}"/>
    <dgm:cxn modelId="{0E74C554-8E90-4C3D-B2F5-2EF7BB9F727C}" srcId="{2D013B27-0E7F-4B10-AE5E-0557C9AC3ACD}" destId="{BCCBC213-5AC5-495C-8881-97734BC917D6}" srcOrd="1" destOrd="0" parTransId="{EA05DEB5-8268-4E99-BC71-7C404EA3764F}" sibTransId="{D79187CF-30DB-4383-9914-3ACF9D418C6C}"/>
    <dgm:cxn modelId="{38C4781F-FA34-4BA1-9C6B-E393C3C7196D}" type="presParOf" srcId="{C8BEDDE7-F5A8-42F8-A495-7E8425A9DC09}" destId="{06E6621A-C9B4-4872-9458-BC527810CAA6}" srcOrd="0" destOrd="0" presId="urn:microsoft.com/office/officeart/2005/8/layout/vList5"/>
    <dgm:cxn modelId="{293348BB-D175-4BC0-9E27-702DBBF1DE80}" type="presParOf" srcId="{06E6621A-C9B4-4872-9458-BC527810CAA6}" destId="{AD8547F5-1FEC-4E9B-AB0F-A4B72C88C238}" srcOrd="0" destOrd="0" presId="urn:microsoft.com/office/officeart/2005/8/layout/vList5"/>
    <dgm:cxn modelId="{82726CE9-363B-411A-8202-C0B4CB828938}" type="presParOf" srcId="{06E6621A-C9B4-4872-9458-BC527810CAA6}" destId="{5F1DAB8B-5280-4630-B0EE-346BE03F630A}" srcOrd="1" destOrd="0" presId="urn:microsoft.com/office/officeart/2005/8/layout/vList5"/>
    <dgm:cxn modelId="{926323F8-3D6F-4303-A7B8-D4AA69D75D92}" type="presParOf" srcId="{C8BEDDE7-F5A8-42F8-A495-7E8425A9DC09}" destId="{FEEF5955-9416-4DA6-A6FB-4F16A16581FA}" srcOrd="1" destOrd="0" presId="urn:microsoft.com/office/officeart/2005/8/layout/vList5"/>
    <dgm:cxn modelId="{61DC7C67-DF8A-4BB0-A206-C55EE71A0B3B}" type="presParOf" srcId="{C8BEDDE7-F5A8-42F8-A495-7E8425A9DC09}" destId="{F403A27F-E7EC-459D-8122-3D802B12A419}" srcOrd="2" destOrd="0" presId="urn:microsoft.com/office/officeart/2005/8/layout/vList5"/>
    <dgm:cxn modelId="{5EDB631C-CE3D-4FA7-8EEE-ACF47557E78E}" type="presParOf" srcId="{F403A27F-E7EC-459D-8122-3D802B12A419}" destId="{9AC32C8B-8130-4079-A386-78315EED39C3}" srcOrd="0" destOrd="0" presId="urn:microsoft.com/office/officeart/2005/8/layout/vList5"/>
    <dgm:cxn modelId="{98A05B9F-132D-46C1-AC5D-D501DD78FDFD}" type="presParOf" srcId="{F403A27F-E7EC-459D-8122-3D802B12A419}" destId="{CE6490EE-E5F7-4928-B29F-8FEEE6C0C432}" srcOrd="1" destOrd="0" presId="urn:microsoft.com/office/officeart/2005/8/layout/vList5"/>
    <dgm:cxn modelId="{E09BE240-2398-4374-9444-6950BC8CCF37}" type="presParOf" srcId="{C8BEDDE7-F5A8-42F8-A495-7E8425A9DC09}" destId="{70D6662F-6059-4ABB-98EE-D8262C8CAB61}" srcOrd="3" destOrd="0" presId="urn:microsoft.com/office/officeart/2005/8/layout/vList5"/>
    <dgm:cxn modelId="{527835B4-9C0B-49D1-9EFE-19FD48D84A8A}" type="presParOf" srcId="{C8BEDDE7-F5A8-42F8-A495-7E8425A9DC09}" destId="{83BA686E-321C-42C6-91DD-B53771E983D0}" srcOrd="4" destOrd="0" presId="urn:microsoft.com/office/officeart/2005/8/layout/vList5"/>
    <dgm:cxn modelId="{07D35C6D-5BA4-4F40-85C2-E5B1F68D78CC}" type="presParOf" srcId="{83BA686E-321C-42C6-91DD-B53771E983D0}" destId="{A5821AB2-03DC-4EBE-B8B6-E637F7A5B485}" srcOrd="0" destOrd="0" presId="urn:microsoft.com/office/officeart/2005/8/layout/vList5"/>
    <dgm:cxn modelId="{C523A005-ADE0-4092-BA39-F654D6EFD7AA}" type="presParOf" srcId="{83BA686E-321C-42C6-91DD-B53771E983D0}" destId="{C676BCF2-88DE-4ABA-9980-E868A669C189}"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2D013B27-0E7F-4B10-AE5E-0557C9AC3ACD}"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8527F050-3860-4316-9109-FBCD4DE0C2AE}">
      <dgm:prSet phldrT="[文本]" custT="1"/>
      <dgm:spPr>
        <a:solidFill>
          <a:schemeClr val="tx2">
            <a:lumMod val="60000"/>
            <a:lumOff val="40000"/>
          </a:schemeClr>
        </a:solidFill>
      </dgm:spPr>
      <dgm:t>
        <a:bodyPr/>
        <a:lstStyle/>
        <a:p>
          <a:r>
            <a:rPr lang="zh-CN" altLang="en-US" sz="3200" dirty="0" smtClean="0"/>
            <a:t>集合</a:t>
          </a:r>
          <a:endParaRPr lang="zh-CN" altLang="en-US" sz="3200" dirty="0"/>
        </a:p>
      </dgm:t>
    </dgm:pt>
    <dgm:pt modelId="{A5B743A0-D361-411E-A017-02FF199D4555}" cxnId="{9E5BE57E-BF32-4C95-B4D1-B0FB4DF368CE}" type="parTrans">
      <dgm:prSet/>
      <dgm:spPr/>
      <dgm:t>
        <a:bodyPr/>
        <a:lstStyle/>
        <a:p>
          <a:endParaRPr lang="zh-CN" altLang="en-US"/>
        </a:p>
      </dgm:t>
    </dgm:pt>
    <dgm:pt modelId="{F69F2816-AE57-44D0-8037-35B575101C83}" cxnId="{9E5BE57E-BF32-4C95-B4D1-B0FB4DF368CE}" type="sibTrans">
      <dgm:prSet/>
      <dgm:spPr/>
      <dgm:t>
        <a:bodyPr/>
        <a:lstStyle/>
        <a:p>
          <a:endParaRPr lang="zh-CN" altLang="en-US"/>
        </a:p>
      </dgm:t>
    </dgm:pt>
    <dgm:pt modelId="{A85EACBD-41A2-42A7-B7EB-D4C356F44AD2}">
      <dgm:prSet phldrT="[文本]" custT="1"/>
      <dgm:spPr/>
      <dgm:t>
        <a:bodyPr/>
        <a:lstStyle/>
        <a:p>
          <a:r>
            <a:rPr lang="zh-CN" altLang="en-US" sz="2400" dirty="0" smtClean="0"/>
            <a:t>可变类型，</a:t>
          </a:r>
          <a:r>
            <a:rPr lang="en-US" altLang="zh-CN" sz="2400" dirty="0" smtClean="0"/>
            <a:t>[]</a:t>
          </a:r>
          <a:r>
            <a:rPr lang="zh-CN" altLang="en-US" sz="2400" dirty="0" smtClean="0"/>
            <a:t>为界</a:t>
          </a:r>
          <a:endParaRPr lang="zh-CN" altLang="en-US" sz="2400" dirty="0"/>
        </a:p>
      </dgm:t>
    </dgm:pt>
    <dgm:pt modelId="{1E775694-A9F1-436D-8509-17ACCE0EC05F}" cxnId="{8B86A3F4-3008-4FFE-BDCB-E74D118C60FF}" type="parTrans">
      <dgm:prSet/>
      <dgm:spPr/>
      <dgm:t>
        <a:bodyPr/>
        <a:lstStyle/>
        <a:p>
          <a:endParaRPr lang="zh-CN" altLang="en-US"/>
        </a:p>
      </dgm:t>
    </dgm:pt>
    <dgm:pt modelId="{A718FEF2-1B8C-40BE-A74A-C5A1799FF720}" cxnId="{8B86A3F4-3008-4FFE-BDCB-E74D118C60FF}" type="sibTrans">
      <dgm:prSet/>
      <dgm:spPr/>
      <dgm:t>
        <a:bodyPr/>
        <a:lstStyle/>
        <a:p>
          <a:endParaRPr lang="zh-CN" altLang="en-US"/>
        </a:p>
      </dgm:t>
    </dgm:pt>
    <dgm:pt modelId="{BCCBC213-5AC5-495C-8881-97734BC917D6}">
      <dgm:prSet phldrT="[文本]" custT="1"/>
      <dgm:spPr>
        <a:solidFill>
          <a:srgbClr val="00B050"/>
        </a:solidFill>
      </dgm:spPr>
      <dgm:t>
        <a:bodyPr/>
        <a:lstStyle/>
        <a:p>
          <a:r>
            <a:rPr lang="zh-CN" altLang="en-US" sz="3200" dirty="0" smtClean="0"/>
            <a:t>字典</a:t>
          </a:r>
          <a:endParaRPr lang="zh-CN" altLang="en-US" sz="3200" dirty="0"/>
        </a:p>
      </dgm:t>
    </dgm:pt>
    <dgm:pt modelId="{EA05DEB5-8268-4E99-BC71-7C404EA3764F}" cxnId="{0E74C554-8E90-4C3D-B2F5-2EF7BB9F727C}" type="parTrans">
      <dgm:prSet/>
      <dgm:spPr/>
      <dgm:t>
        <a:bodyPr/>
        <a:lstStyle/>
        <a:p>
          <a:endParaRPr lang="zh-CN" altLang="en-US"/>
        </a:p>
      </dgm:t>
    </dgm:pt>
    <dgm:pt modelId="{D79187CF-30DB-4383-9914-3ACF9D418C6C}" cxnId="{0E74C554-8E90-4C3D-B2F5-2EF7BB9F727C}" type="sibTrans">
      <dgm:prSet/>
      <dgm:spPr/>
      <dgm:t>
        <a:bodyPr/>
        <a:lstStyle/>
        <a:p>
          <a:endParaRPr lang="zh-CN" altLang="en-US"/>
        </a:p>
      </dgm:t>
    </dgm:pt>
    <dgm:pt modelId="{994AF88D-04C4-497F-B5D0-3B61C0A2E256}">
      <dgm:prSet phldrT="[文本]" custT="1"/>
      <dgm:spPr/>
      <dgm:t>
        <a:bodyPr/>
        <a:lstStyle/>
        <a:p>
          <a:r>
            <a:rPr lang="zh-CN" altLang="en-US" sz="2400" dirty="0" smtClean="0"/>
            <a:t>不可变类型，</a:t>
          </a:r>
          <a:r>
            <a:rPr lang="en-US" altLang="zh-CN" sz="2400" dirty="0" smtClean="0"/>
            <a:t>()</a:t>
          </a:r>
          <a:r>
            <a:rPr lang="zh-CN" altLang="en-US" sz="2400" dirty="0" smtClean="0"/>
            <a:t>为界</a:t>
          </a:r>
          <a:endParaRPr lang="zh-CN" altLang="en-US" sz="2400" dirty="0"/>
        </a:p>
      </dgm:t>
    </dgm:pt>
    <dgm:pt modelId="{A1075800-A74E-4B04-B9EC-5B541A859636}" cxnId="{CEFB4DD3-854A-4AAA-85F0-F9BD421DFCB3}" type="parTrans">
      <dgm:prSet/>
      <dgm:spPr/>
      <dgm:t>
        <a:bodyPr/>
        <a:lstStyle/>
        <a:p>
          <a:endParaRPr lang="zh-CN" altLang="en-US"/>
        </a:p>
      </dgm:t>
    </dgm:pt>
    <dgm:pt modelId="{50E7CCE6-D107-45E4-B070-673303656F1B}" cxnId="{CEFB4DD3-854A-4AAA-85F0-F9BD421DFCB3}" type="sibTrans">
      <dgm:prSet/>
      <dgm:spPr/>
      <dgm:t>
        <a:bodyPr/>
        <a:lstStyle/>
        <a:p>
          <a:endParaRPr lang="zh-CN" altLang="en-US"/>
        </a:p>
      </dgm:t>
    </dgm:pt>
    <dgm:pt modelId="{C8BEDDE7-F5A8-42F8-A495-7E8425A9DC09}" type="pres">
      <dgm:prSet presAssocID="{2D013B27-0E7F-4B10-AE5E-0557C9AC3ACD}" presName="Name0" presStyleCnt="0">
        <dgm:presLayoutVars>
          <dgm:dir/>
          <dgm:animLvl val="lvl"/>
          <dgm:resizeHandles val="exact"/>
        </dgm:presLayoutVars>
      </dgm:prSet>
      <dgm:spPr/>
      <dgm:t>
        <a:bodyPr/>
        <a:lstStyle/>
        <a:p>
          <a:endParaRPr lang="zh-CN" altLang="en-US"/>
        </a:p>
      </dgm:t>
    </dgm:pt>
    <dgm:pt modelId="{06E6621A-C9B4-4872-9458-BC527810CAA6}" type="pres">
      <dgm:prSet presAssocID="{8527F050-3860-4316-9109-FBCD4DE0C2AE}" presName="linNode" presStyleCnt="0"/>
      <dgm:spPr/>
    </dgm:pt>
    <dgm:pt modelId="{AD8547F5-1FEC-4E9B-AB0F-A4B72C88C238}" type="pres">
      <dgm:prSet presAssocID="{8527F050-3860-4316-9109-FBCD4DE0C2AE}" presName="parentText" presStyleLbl="node1" presStyleIdx="0" presStyleCnt="2" custScaleX="89477">
        <dgm:presLayoutVars>
          <dgm:chMax val="1"/>
          <dgm:bulletEnabled val="1"/>
        </dgm:presLayoutVars>
      </dgm:prSet>
      <dgm:spPr/>
      <dgm:t>
        <a:bodyPr/>
        <a:lstStyle/>
        <a:p>
          <a:endParaRPr lang="zh-CN" altLang="en-US"/>
        </a:p>
      </dgm:t>
    </dgm:pt>
    <dgm:pt modelId="{5F1DAB8B-5280-4630-B0EE-346BE03F630A}" type="pres">
      <dgm:prSet presAssocID="{8527F050-3860-4316-9109-FBCD4DE0C2AE}" presName="descendantText" presStyleLbl="alignAccFollowNode1" presStyleIdx="0" presStyleCnt="2">
        <dgm:presLayoutVars>
          <dgm:bulletEnabled val="1"/>
        </dgm:presLayoutVars>
      </dgm:prSet>
      <dgm:spPr/>
      <dgm:t>
        <a:bodyPr/>
        <a:lstStyle/>
        <a:p>
          <a:endParaRPr lang="zh-CN" altLang="en-US"/>
        </a:p>
      </dgm:t>
    </dgm:pt>
    <dgm:pt modelId="{FEEF5955-9416-4DA6-A6FB-4F16A16581FA}" type="pres">
      <dgm:prSet presAssocID="{F69F2816-AE57-44D0-8037-35B575101C83}" presName="sp" presStyleCnt="0"/>
      <dgm:spPr/>
    </dgm:pt>
    <dgm:pt modelId="{F403A27F-E7EC-459D-8122-3D802B12A419}" type="pres">
      <dgm:prSet presAssocID="{BCCBC213-5AC5-495C-8881-97734BC917D6}" presName="linNode" presStyleCnt="0"/>
      <dgm:spPr/>
    </dgm:pt>
    <dgm:pt modelId="{9AC32C8B-8130-4079-A386-78315EED39C3}" type="pres">
      <dgm:prSet presAssocID="{BCCBC213-5AC5-495C-8881-97734BC917D6}" presName="parentText" presStyleLbl="node1" presStyleIdx="1" presStyleCnt="2" custScaleX="89477">
        <dgm:presLayoutVars>
          <dgm:chMax val="1"/>
          <dgm:bulletEnabled val="1"/>
        </dgm:presLayoutVars>
      </dgm:prSet>
      <dgm:spPr/>
      <dgm:t>
        <a:bodyPr/>
        <a:lstStyle/>
        <a:p>
          <a:endParaRPr lang="zh-CN" altLang="en-US"/>
        </a:p>
      </dgm:t>
    </dgm:pt>
    <dgm:pt modelId="{CE6490EE-E5F7-4928-B29F-8FEEE6C0C432}" type="pres">
      <dgm:prSet presAssocID="{BCCBC213-5AC5-495C-8881-97734BC917D6}" presName="descendantText" presStyleLbl="alignAccFollowNode1" presStyleIdx="1" presStyleCnt="2">
        <dgm:presLayoutVars>
          <dgm:bulletEnabled val="1"/>
        </dgm:presLayoutVars>
      </dgm:prSet>
      <dgm:spPr/>
      <dgm:t>
        <a:bodyPr/>
        <a:lstStyle/>
        <a:p>
          <a:endParaRPr lang="zh-CN" altLang="en-US"/>
        </a:p>
      </dgm:t>
    </dgm:pt>
  </dgm:ptLst>
  <dgm:cxnLst>
    <dgm:cxn modelId="{9E5BE57E-BF32-4C95-B4D1-B0FB4DF368CE}" srcId="{2D013B27-0E7F-4B10-AE5E-0557C9AC3ACD}" destId="{8527F050-3860-4316-9109-FBCD4DE0C2AE}" srcOrd="0" destOrd="0" parTransId="{A5B743A0-D361-411E-A017-02FF199D4555}" sibTransId="{F69F2816-AE57-44D0-8037-35B575101C83}"/>
    <dgm:cxn modelId="{CEFB4DD3-854A-4AAA-85F0-F9BD421DFCB3}" srcId="{BCCBC213-5AC5-495C-8881-97734BC917D6}" destId="{994AF88D-04C4-497F-B5D0-3B61C0A2E256}" srcOrd="0" destOrd="0" parTransId="{A1075800-A74E-4B04-B9EC-5B541A859636}" sibTransId="{50E7CCE6-D107-45E4-B070-673303656F1B}"/>
    <dgm:cxn modelId="{0E74C554-8E90-4C3D-B2F5-2EF7BB9F727C}" srcId="{2D013B27-0E7F-4B10-AE5E-0557C9AC3ACD}" destId="{BCCBC213-5AC5-495C-8881-97734BC917D6}" srcOrd="1" destOrd="0" parTransId="{EA05DEB5-8268-4E99-BC71-7C404EA3764F}" sibTransId="{D79187CF-30DB-4383-9914-3ACF9D418C6C}"/>
    <dgm:cxn modelId="{F323104D-0BD6-4F6F-8CFD-B1D3D0AFD1A5}" type="presOf" srcId="{8527F050-3860-4316-9109-FBCD4DE0C2AE}" destId="{AD8547F5-1FEC-4E9B-AB0F-A4B72C88C238}" srcOrd="0" destOrd="0" presId="urn:microsoft.com/office/officeart/2005/8/layout/vList5"/>
    <dgm:cxn modelId="{8B86A3F4-3008-4FFE-BDCB-E74D118C60FF}" srcId="{8527F050-3860-4316-9109-FBCD4DE0C2AE}" destId="{A85EACBD-41A2-42A7-B7EB-D4C356F44AD2}" srcOrd="0" destOrd="0" parTransId="{1E775694-A9F1-436D-8509-17ACCE0EC05F}" sibTransId="{A718FEF2-1B8C-40BE-A74A-C5A1799FF720}"/>
    <dgm:cxn modelId="{1B625EE5-1BCB-4815-B507-0AA21BE3E0C6}" type="presOf" srcId="{A85EACBD-41A2-42A7-B7EB-D4C356F44AD2}" destId="{5F1DAB8B-5280-4630-B0EE-346BE03F630A}" srcOrd="0" destOrd="0" presId="urn:microsoft.com/office/officeart/2005/8/layout/vList5"/>
    <dgm:cxn modelId="{2F519F3A-7996-4418-B2C3-45ED2D0259F4}" type="presOf" srcId="{2D013B27-0E7F-4B10-AE5E-0557C9AC3ACD}" destId="{C8BEDDE7-F5A8-42F8-A495-7E8425A9DC09}" srcOrd="0" destOrd="0" presId="urn:microsoft.com/office/officeart/2005/8/layout/vList5"/>
    <dgm:cxn modelId="{C1FA8A1E-D193-49A6-8ED2-0995F2C03AC4}" type="presOf" srcId="{994AF88D-04C4-497F-B5D0-3B61C0A2E256}" destId="{CE6490EE-E5F7-4928-B29F-8FEEE6C0C432}" srcOrd="0" destOrd="0" presId="urn:microsoft.com/office/officeart/2005/8/layout/vList5"/>
    <dgm:cxn modelId="{BB82CB55-4FCE-4A2E-9874-9E9C30D1F763}" type="presOf" srcId="{BCCBC213-5AC5-495C-8881-97734BC917D6}" destId="{9AC32C8B-8130-4079-A386-78315EED39C3}" srcOrd="0" destOrd="0" presId="urn:microsoft.com/office/officeart/2005/8/layout/vList5"/>
    <dgm:cxn modelId="{DB90CC46-9F08-4F1B-8050-02038EE3AB9E}" type="presParOf" srcId="{C8BEDDE7-F5A8-42F8-A495-7E8425A9DC09}" destId="{06E6621A-C9B4-4872-9458-BC527810CAA6}" srcOrd="0" destOrd="0" presId="urn:microsoft.com/office/officeart/2005/8/layout/vList5"/>
    <dgm:cxn modelId="{D336B61F-65B6-48F9-8310-4ABE2C2A6A43}" type="presParOf" srcId="{06E6621A-C9B4-4872-9458-BC527810CAA6}" destId="{AD8547F5-1FEC-4E9B-AB0F-A4B72C88C238}" srcOrd="0" destOrd="0" presId="urn:microsoft.com/office/officeart/2005/8/layout/vList5"/>
    <dgm:cxn modelId="{9ED14445-D5C4-4A3C-A2A6-50CA173C9E36}" type="presParOf" srcId="{06E6621A-C9B4-4872-9458-BC527810CAA6}" destId="{5F1DAB8B-5280-4630-B0EE-346BE03F630A}" srcOrd="1" destOrd="0" presId="urn:microsoft.com/office/officeart/2005/8/layout/vList5"/>
    <dgm:cxn modelId="{45F185BC-152C-4741-BD35-9F694C960447}" type="presParOf" srcId="{C8BEDDE7-F5A8-42F8-A495-7E8425A9DC09}" destId="{FEEF5955-9416-4DA6-A6FB-4F16A16581FA}" srcOrd="1" destOrd="0" presId="urn:microsoft.com/office/officeart/2005/8/layout/vList5"/>
    <dgm:cxn modelId="{CAF9A299-AE53-4D45-AF47-C31A4B0F2CF4}" type="presParOf" srcId="{C8BEDDE7-F5A8-42F8-A495-7E8425A9DC09}" destId="{F403A27F-E7EC-459D-8122-3D802B12A419}" srcOrd="2" destOrd="0" presId="urn:microsoft.com/office/officeart/2005/8/layout/vList5"/>
    <dgm:cxn modelId="{11223EF6-63AF-40C9-872F-7DECFC086E9E}" type="presParOf" srcId="{F403A27F-E7EC-459D-8122-3D802B12A419}" destId="{9AC32C8B-8130-4079-A386-78315EED39C3}" srcOrd="0" destOrd="0" presId="urn:microsoft.com/office/officeart/2005/8/layout/vList5"/>
    <dgm:cxn modelId="{6EEED9F0-2C90-47A7-B184-B2254144744A}" type="presParOf" srcId="{F403A27F-E7EC-459D-8122-3D802B12A419}" destId="{CE6490EE-E5F7-4928-B29F-8FEEE6C0C432}" srcOrd="1" destOrd="0" presId="urn:microsoft.com/office/officeart/2005/8/layout/vList5"/>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AB8B-5280-4630-B0EE-346BE03F630A}">
      <dsp:nvSpPr>
        <dsp:cNvPr id="0" name=""/>
        <dsp:cNvSpPr/>
      </dsp:nvSpPr>
      <dsp:spPr>
        <a:xfrm rot="5400000">
          <a:off x="4069356" y="-1690117"/>
          <a:ext cx="726876" cy="42915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可变类型，</a:t>
          </a:r>
          <a:r>
            <a:rPr lang="en-US" altLang="zh-CN" sz="2400" kern="1200" dirty="0" smtClean="0"/>
            <a:t>[]</a:t>
          </a:r>
          <a:r>
            <a:rPr lang="zh-CN" altLang="en-US" sz="2400" kern="1200" dirty="0" smtClean="0"/>
            <a:t>为界</a:t>
          </a:r>
          <a:endParaRPr lang="zh-CN" altLang="en-US" sz="2400" kern="1200" dirty="0"/>
        </a:p>
      </dsp:txBody>
      <dsp:txXfrm rot="-5400000">
        <a:off x="2287003" y="127719"/>
        <a:ext cx="4256101" cy="655910"/>
      </dsp:txXfrm>
    </dsp:sp>
    <dsp:sp modelId="{AD8547F5-1FEC-4E9B-AB0F-A4B72C88C238}">
      <dsp:nvSpPr>
        <dsp:cNvPr id="0" name=""/>
        <dsp:cNvSpPr/>
      </dsp:nvSpPr>
      <dsp:spPr>
        <a:xfrm>
          <a:off x="127013" y="1376"/>
          <a:ext cx="2159989" cy="908595"/>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列表</a:t>
          </a:r>
          <a:endParaRPr lang="zh-CN" altLang="en-US" sz="3200" kern="1200" dirty="0"/>
        </a:p>
      </dsp:txBody>
      <dsp:txXfrm>
        <a:off x="171367" y="45730"/>
        <a:ext cx="2071281" cy="819887"/>
      </dsp:txXfrm>
    </dsp:sp>
    <dsp:sp modelId="{CE6490EE-E5F7-4928-B29F-8FEEE6C0C432}">
      <dsp:nvSpPr>
        <dsp:cNvPr id="0" name=""/>
        <dsp:cNvSpPr/>
      </dsp:nvSpPr>
      <dsp:spPr>
        <a:xfrm rot="5400000">
          <a:off x="4069356" y="-736092"/>
          <a:ext cx="726876" cy="42915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不可变类型，</a:t>
          </a:r>
          <a:r>
            <a:rPr lang="en-US" altLang="zh-CN" sz="2400" kern="1200" dirty="0" smtClean="0"/>
            <a:t>()</a:t>
          </a:r>
          <a:r>
            <a:rPr lang="zh-CN" altLang="en-US" sz="2400" kern="1200" dirty="0" smtClean="0"/>
            <a:t>为界</a:t>
          </a:r>
          <a:endParaRPr lang="zh-CN" altLang="en-US" sz="2400" kern="1200" dirty="0"/>
        </a:p>
      </dsp:txBody>
      <dsp:txXfrm rot="-5400000">
        <a:off x="2287003" y="1081744"/>
        <a:ext cx="4256101" cy="655910"/>
      </dsp:txXfrm>
    </dsp:sp>
    <dsp:sp modelId="{9AC32C8B-8130-4079-A386-78315EED39C3}">
      <dsp:nvSpPr>
        <dsp:cNvPr id="0" name=""/>
        <dsp:cNvSpPr/>
      </dsp:nvSpPr>
      <dsp:spPr>
        <a:xfrm>
          <a:off x="127013" y="955402"/>
          <a:ext cx="2159989" cy="908595"/>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元组</a:t>
          </a:r>
          <a:endParaRPr lang="zh-CN" altLang="en-US" sz="3200" kern="1200" dirty="0"/>
        </a:p>
      </dsp:txBody>
      <dsp:txXfrm>
        <a:off x="171367" y="999756"/>
        <a:ext cx="2071281" cy="819887"/>
      </dsp:txXfrm>
    </dsp:sp>
    <dsp:sp modelId="{C676BCF2-88DE-4ABA-9980-E868A669C189}">
      <dsp:nvSpPr>
        <dsp:cNvPr id="0" name=""/>
        <dsp:cNvSpPr/>
      </dsp:nvSpPr>
      <dsp:spPr>
        <a:xfrm rot="5400000">
          <a:off x="4069356" y="217933"/>
          <a:ext cx="726876" cy="42915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不可变类型，单引号</a:t>
          </a:r>
          <a:r>
            <a:rPr lang="en-US" altLang="zh-CN" sz="1900" kern="1200" dirty="0" smtClean="0"/>
            <a:t>/</a:t>
          </a:r>
          <a:r>
            <a:rPr lang="zh-CN" altLang="en-US" sz="1900" kern="1200" dirty="0" smtClean="0"/>
            <a:t>双引号</a:t>
          </a:r>
          <a:r>
            <a:rPr lang="en-US" altLang="zh-CN" sz="1900" kern="1200" dirty="0" smtClean="0"/>
            <a:t>/</a:t>
          </a:r>
          <a:r>
            <a:rPr lang="zh-CN" altLang="en-US" sz="1900" kern="1200" dirty="0" smtClean="0"/>
            <a:t>三引号</a:t>
          </a:r>
          <a:endParaRPr lang="zh-CN" altLang="en-US" sz="1900" kern="1200" dirty="0"/>
        </a:p>
      </dsp:txBody>
      <dsp:txXfrm rot="-5400000">
        <a:off x="2287003" y="2035770"/>
        <a:ext cx="4256101" cy="655910"/>
      </dsp:txXfrm>
    </dsp:sp>
    <dsp:sp modelId="{A5821AB2-03DC-4EBE-B8B6-E637F7A5B485}">
      <dsp:nvSpPr>
        <dsp:cNvPr id="0" name=""/>
        <dsp:cNvSpPr/>
      </dsp:nvSpPr>
      <dsp:spPr>
        <a:xfrm>
          <a:off x="127013" y="1909427"/>
          <a:ext cx="2159989" cy="908595"/>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字符串</a:t>
          </a:r>
          <a:endParaRPr lang="zh-CN" altLang="en-US" sz="3200" kern="1200" dirty="0"/>
        </a:p>
      </dsp:txBody>
      <dsp:txXfrm>
        <a:off x="171367" y="1953781"/>
        <a:ext cx="2071281" cy="819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AB8B-5280-4630-B0EE-346BE03F630A}">
      <dsp:nvSpPr>
        <dsp:cNvPr id="0" name=""/>
        <dsp:cNvSpPr/>
      </dsp:nvSpPr>
      <dsp:spPr>
        <a:xfrm rot="5400000">
          <a:off x="4016492" y="-1625388"/>
          <a:ext cx="832604" cy="42915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可变类型，</a:t>
          </a:r>
          <a:r>
            <a:rPr lang="en-US" altLang="zh-CN" sz="2400" kern="1200" dirty="0" smtClean="0"/>
            <a:t>[]</a:t>
          </a:r>
          <a:r>
            <a:rPr lang="zh-CN" altLang="en-US" sz="2400" kern="1200" dirty="0" smtClean="0"/>
            <a:t>为界</a:t>
          </a:r>
          <a:endParaRPr lang="zh-CN" altLang="en-US" sz="2400" kern="1200" dirty="0"/>
        </a:p>
      </dsp:txBody>
      <dsp:txXfrm rot="-5400000">
        <a:off x="2287002" y="144746"/>
        <a:ext cx="4250940" cy="751316"/>
      </dsp:txXfrm>
    </dsp:sp>
    <dsp:sp modelId="{AD8547F5-1FEC-4E9B-AB0F-A4B72C88C238}">
      <dsp:nvSpPr>
        <dsp:cNvPr id="0" name=""/>
        <dsp:cNvSpPr/>
      </dsp:nvSpPr>
      <dsp:spPr>
        <a:xfrm>
          <a:off x="127013" y="26"/>
          <a:ext cx="2159989" cy="1040755"/>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集合</a:t>
          </a:r>
          <a:endParaRPr lang="zh-CN" altLang="en-US" sz="3200" kern="1200" dirty="0"/>
        </a:p>
      </dsp:txBody>
      <dsp:txXfrm>
        <a:off x="177818" y="50831"/>
        <a:ext cx="2058379" cy="939145"/>
      </dsp:txXfrm>
    </dsp:sp>
    <dsp:sp modelId="{CE6490EE-E5F7-4928-B29F-8FEEE6C0C432}">
      <dsp:nvSpPr>
        <dsp:cNvPr id="0" name=""/>
        <dsp:cNvSpPr/>
      </dsp:nvSpPr>
      <dsp:spPr>
        <a:xfrm rot="5400000">
          <a:off x="4016492" y="-532595"/>
          <a:ext cx="832604" cy="42915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不可变类型，</a:t>
          </a:r>
          <a:r>
            <a:rPr lang="en-US" altLang="zh-CN" sz="2400" kern="1200" dirty="0" smtClean="0"/>
            <a:t>()</a:t>
          </a:r>
          <a:r>
            <a:rPr lang="zh-CN" altLang="en-US" sz="2400" kern="1200" dirty="0" smtClean="0"/>
            <a:t>为界</a:t>
          </a:r>
          <a:endParaRPr lang="zh-CN" altLang="en-US" sz="2400" kern="1200" dirty="0"/>
        </a:p>
      </dsp:txBody>
      <dsp:txXfrm rot="-5400000">
        <a:off x="2287002" y="1237539"/>
        <a:ext cx="4250940" cy="751316"/>
      </dsp:txXfrm>
    </dsp:sp>
    <dsp:sp modelId="{9AC32C8B-8130-4079-A386-78315EED39C3}">
      <dsp:nvSpPr>
        <dsp:cNvPr id="0" name=""/>
        <dsp:cNvSpPr/>
      </dsp:nvSpPr>
      <dsp:spPr>
        <a:xfrm>
          <a:off x="127013" y="1092818"/>
          <a:ext cx="2159989" cy="1040755"/>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字典</a:t>
          </a:r>
          <a:endParaRPr lang="zh-CN" altLang="en-US" sz="3200" kern="1200" dirty="0"/>
        </a:p>
      </dsp:txBody>
      <dsp:txXfrm>
        <a:off x="177818" y="1143623"/>
        <a:ext cx="2058379" cy="9391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endParaRPr lang="en-US" altLang="zh-CN"/>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endParaRPr lang="en-US" altLang="zh-CN"/>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BB02C78E-0274-4A0C-A294-91A0C535B0F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endParaRPr lang="en-US" altLang="zh-CN"/>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58330039-C041-4DDA-AFD0-1C663E1F2AA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defRPr/>
            </a:pPr>
            <a:fld id="{40413C7B-0EAF-487B-A984-5F7338AC4C83}" type="slidenum">
              <a:rPr lang="en-US" altLang="zh-CN" sz="1200" smtClean="0">
                <a:latin typeface="Times New Roman" panose="02020603050405020304" pitchFamily="18" charset="0"/>
              </a:rPr>
            </a:fld>
            <a:endParaRPr lang="en-US" altLang="zh-CN" sz="1200"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3001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a:extLst>
              <a:ext uri="{28A0092B-C50C-407E-A947-70E740481C1C}">
                <a14:useLocalDpi xmlns:a14="http://schemas.microsoft.com/office/drawing/2010/main" val="0"/>
              </a:ext>
            </a:extLst>
          </a:blip>
          <a:srcRect l="16304" t="68115" r="19565" b="1450"/>
          <a:stretch>
            <a:fillRect/>
          </a:stretch>
        </p:blipFill>
        <p:spPr bwMode="auto">
          <a:xfrm>
            <a:off x="1600200" y="741363"/>
            <a:ext cx="5410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
          <p:cNvSpPr>
            <a:spLocks noChangeArrowheads="1"/>
          </p:cNvSpPr>
          <p:nvPr userDrawn="1"/>
        </p:nvSpPr>
        <p:spPr bwMode="auto">
          <a:xfrm>
            <a:off x="1981200" y="4191000"/>
            <a:ext cx="5562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655" indent="-287655">
              <a:lnSpc>
                <a:spcPct val="102000"/>
              </a:lnSpc>
              <a:spcBef>
                <a:spcPct val="20000"/>
              </a:spcBef>
              <a:buClr>
                <a:srgbClr val="808080"/>
              </a:buClr>
              <a:buSzPct val="60000"/>
              <a:buFont typeface="Wingdings" panose="05000000000000000000" pitchFamily="2" charset="2"/>
              <a:buChar char="n"/>
            </a:pPr>
            <a:endParaRPr lang="en-GB" altLang="zh-CN" sz="1600"/>
          </a:p>
        </p:txBody>
      </p:sp>
      <p:sp>
        <p:nvSpPr>
          <p:cNvPr id="19468" name="Rectangle 12"/>
          <p:cNvSpPr>
            <a:spLocks noGrp="1" noChangeArrowheads="1"/>
          </p:cNvSpPr>
          <p:nvPr>
            <p:ph type="ctrTitle"/>
          </p:nvPr>
        </p:nvSpPr>
        <p:spPr>
          <a:xfrm>
            <a:off x="0" y="2743200"/>
            <a:ext cx="9144000" cy="1600200"/>
          </a:xfrm>
        </p:spPr>
        <p:txBody>
          <a:bodyPr anchor="ctr"/>
          <a:lstStyle>
            <a:lvl1pPr>
              <a:defRPr sz="4400" b="0">
                <a:effectLst>
                  <a:outerShdw blurRad="38100" dist="38100" dir="2700000" algn="tl">
                    <a:srgbClr val="000000"/>
                  </a:outerShdw>
                </a:effectLst>
                <a:latin typeface="Tahoma" panose="020B0604030504040204" pitchFamily="34" charset="0"/>
              </a:defRPr>
            </a:lvl1pPr>
          </a:lstStyle>
          <a:p>
            <a:pPr lvl="0"/>
            <a:r>
              <a:rPr lang="en-US" altLang="zh-CN" noProof="0" smtClean="0"/>
              <a:t>Click to edit Master title style</a:t>
            </a:r>
            <a:endParaRPr lang="en-US" altLang="zh-CN" noProof="0" smtClean="0"/>
          </a:p>
        </p:txBody>
      </p:sp>
      <p:sp>
        <p:nvSpPr>
          <p:cNvPr id="6" name="Rectangle 16"/>
          <p:cNvSpPr>
            <a:spLocks noGrp="1" noChangeArrowheads="1"/>
          </p:cNvSpPr>
          <p:nvPr>
            <p:ph type="sldNum" sz="quarter" idx="10"/>
          </p:nvPr>
        </p:nvSpPr>
        <p:spPr>
          <a:xfrm>
            <a:off x="8686800" y="6486525"/>
            <a:ext cx="457200" cy="381000"/>
          </a:xfrm>
          <a:extLst>
            <a:ext uri="{909E8E84-426E-40DD-AFC4-6F175D3DCCD1}">
              <a14:hiddenFill xmlns:a14="http://schemas.microsoft.com/office/drawing/2010/main">
                <a:solidFill>
                  <a:schemeClr val="bg1"/>
                </a:solidFill>
              </a14:hiddenFill>
            </a:ext>
          </a:extLst>
        </p:spPr>
        <p:txBody>
          <a:bodyPr/>
          <a:lstStyle>
            <a:lvl1pPr>
              <a:defRPr>
                <a:solidFill>
                  <a:schemeClr val="bg1"/>
                </a:solidFill>
              </a:defRPr>
            </a:lvl1pPr>
          </a:lstStyle>
          <a:p>
            <a:pPr>
              <a:defRPr/>
            </a:pPr>
            <a:fld id="{83918BB4-D321-4424-A622-B27A36F7E38E}" type="slidenum">
              <a:rPr lang="en-US" altLang="zh-CN"/>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A04BE19C-1C45-4567-8A8A-9406161F96F9}" type="slidenum">
              <a:rPr lang="en-US" altLang="zh-CN"/>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462CA9B4-CDCB-4566-88E2-BDA381D85451}" type="slidenum">
              <a:rPr lang="en-US" altLang="zh-CN"/>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304800" y="304800"/>
            <a:ext cx="8305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381000" y="6400800"/>
            <a:ext cx="8229600" cy="0"/>
          </a:xfrm>
          <a:prstGeom prst="line">
            <a:avLst/>
          </a:prstGeom>
          <a:ln w="19050" cap="flat" cmpd="sng">
            <a:solidFill>
              <a:schemeClr val="accent1"/>
            </a:solidFill>
            <a:prstDash val="solid"/>
            <a:round/>
            <a:headEnd type="none" w="med" len="med"/>
            <a:tailEnd type="none" w="med" len="med"/>
          </a:ln>
        </p:spPr>
      </p:sp>
      <p:sp>
        <p:nvSpPr>
          <p:cNvPr id="147458"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zh-CN" altLang="en-US" strike="noStrike" noProof="1"/>
              <a:t>单击此处编辑母版标题样式</a:t>
            </a:r>
            <a:endParaRPr lang="zh-CN" altLang="en-US" strike="noStrike" noProof="1"/>
          </a:p>
        </p:txBody>
      </p:sp>
      <p:sp>
        <p:nvSpPr>
          <p:cNvPr id="14745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endParaRPr lang="zh-CN" altLang="en-US" strike="noStrike" noProof="1"/>
          </a:p>
        </p:txBody>
      </p:sp>
      <p:sp>
        <p:nvSpPr>
          <p:cNvPr id="9"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fontAlgn="base" hangingPunct="1"/>
            <a:fld id="{9A0DB2DC-4C9A-4742-B13C-FB6460FD3503}" type="slidenum">
              <a:rPr lang="en-US" altLang="zh-CN" sz="1200" noProof="1" dirty="0">
                <a:latin typeface="Arial" panose="020B0604020202020204" pitchFamily="34" charset="0"/>
                <a:ea typeface="宋体" panose="02010600030101010101" pitchFamily="2" charset="-122"/>
                <a:cs typeface="+mn-ea"/>
              </a:rPr>
            </a:fld>
            <a:endParaRPr lang="en-US" altLang="zh-CN" sz="1200"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729309F6-2AF1-4E63-8445-75C2F9CD3C08}" type="slidenum">
              <a:rPr lang="en-US" altLang="zh-CN"/>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3"/>
          <p:cNvSpPr>
            <a:spLocks noGrp="1" noChangeArrowheads="1"/>
          </p:cNvSpPr>
          <p:nvPr>
            <p:ph type="sldNum" sz="quarter" idx="10"/>
          </p:nvPr>
        </p:nvSpPr>
        <p:spPr/>
        <p:txBody>
          <a:bodyPr/>
          <a:lstStyle>
            <a:lvl1pPr>
              <a:defRPr/>
            </a:lvl1pPr>
          </a:lstStyle>
          <a:p>
            <a:pPr>
              <a:defRPr/>
            </a:pPr>
            <a:fld id="{99C6C91B-8A2E-4DF2-9C18-E127D8444E7D}" type="slidenum">
              <a:rPr lang="en-US" altLang="zh-CN"/>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3"/>
          <p:cNvSpPr>
            <a:spLocks noGrp="1" noChangeArrowheads="1"/>
          </p:cNvSpPr>
          <p:nvPr>
            <p:ph type="sldNum" sz="quarter" idx="10"/>
          </p:nvPr>
        </p:nvSpPr>
        <p:spPr/>
        <p:txBody>
          <a:bodyPr/>
          <a:lstStyle>
            <a:lvl1pPr>
              <a:defRPr/>
            </a:lvl1pPr>
          </a:lstStyle>
          <a:p>
            <a:pPr>
              <a:defRPr/>
            </a:pPr>
            <a:fld id="{EF33F9A0-70B0-4791-B467-8E47A7F47708}" type="slidenum">
              <a:rPr lang="en-US" altLang="zh-CN"/>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A0940661-D891-4990-A192-6FDE239059C6}" type="slidenum">
              <a:rPr lang="en-US" altLang="zh-CN"/>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p:txBody>
          <a:bodyPr/>
          <a:lstStyle>
            <a:lvl1pPr>
              <a:defRPr/>
            </a:lvl1pPr>
          </a:lstStyle>
          <a:p>
            <a:pPr>
              <a:defRPr/>
            </a:pPr>
            <a:fld id="{83D34018-9196-49BC-87BF-0FCEC58AA8FB}" type="slidenum">
              <a:rPr lang="en-US" altLang="zh-CN"/>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fld id="{83950D51-26C4-4C76-A245-B6BDADD0CFE9}" type="slidenum">
              <a:rPr lang="en-US" altLang="zh-CN"/>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3"/>
          <p:cNvSpPr>
            <a:spLocks noGrp="1" noChangeArrowheads="1"/>
          </p:cNvSpPr>
          <p:nvPr>
            <p:ph type="sldNum" sz="quarter" idx="10"/>
          </p:nvPr>
        </p:nvSpPr>
        <p:spPr/>
        <p:txBody>
          <a:bodyPr/>
          <a:lstStyle>
            <a:lvl1pPr>
              <a:defRPr/>
            </a:lvl1pPr>
          </a:lstStyle>
          <a:p>
            <a:pPr>
              <a:defRPr/>
            </a:pPr>
            <a:fld id="{A9E2DB58-0D7F-4789-941E-576CF38E3057}" type="slidenum">
              <a:rPr lang="en-US" altLang="zh-CN"/>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3"/>
          <p:cNvSpPr>
            <a:spLocks noGrp="1" noChangeArrowheads="1"/>
          </p:cNvSpPr>
          <p:nvPr>
            <p:ph type="sldNum" sz="quarter" idx="10"/>
          </p:nvPr>
        </p:nvSpPr>
        <p:spPr/>
        <p:txBody>
          <a:bodyPr/>
          <a:lstStyle>
            <a:lvl1pPr>
              <a:defRPr/>
            </a:lvl1pPr>
          </a:lstStyle>
          <a:p>
            <a:pPr>
              <a:defRPr/>
            </a:pPr>
            <a:fld id="{9491C427-30A2-45F2-8A1C-C067F59A1041}" type="slidenum">
              <a:rPr lang="en-US" altLang="zh-CN"/>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3">
            <a:extLst>
              <a:ext uri="{28A0092B-C50C-407E-A947-70E740481C1C}">
                <a14:useLocalDpi xmlns:a14="http://schemas.microsoft.com/office/drawing/2010/main" val="0"/>
              </a:ext>
            </a:extLst>
          </a:blip>
          <a:srcRect l="22728" b="36090"/>
          <a:stretch>
            <a:fillRect/>
          </a:stretch>
        </p:blipFill>
        <p:spPr bwMode="auto">
          <a:xfrm>
            <a:off x="0" y="6048375"/>
            <a:ext cx="1295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9"/>
          <p:cNvSpPr>
            <a:spLocks noGrp="1" noChangeArrowheads="1"/>
          </p:cNvSpPr>
          <p:nvPr>
            <p:ph type="title"/>
          </p:nvPr>
        </p:nvSpPr>
        <p:spPr bwMode="auto">
          <a:xfrm>
            <a:off x="152400" y="152400"/>
            <a:ext cx="8853488" cy="83820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zh-CN" smtClean="0"/>
              <a:t>Click to edit Master title style</a:t>
            </a:r>
            <a:endParaRPr lang="en-US" altLang="zh-CN" smtClean="0"/>
          </a:p>
        </p:txBody>
      </p:sp>
      <p:sp>
        <p:nvSpPr>
          <p:cNvPr id="1028" name="Rectangle 10"/>
          <p:cNvSpPr>
            <a:spLocks noGrp="1" noChangeArrowheads="1"/>
          </p:cNvSpPr>
          <p:nvPr>
            <p:ph type="body" idx="1"/>
          </p:nvPr>
        </p:nvSpPr>
        <p:spPr bwMode="auto">
          <a:xfrm>
            <a:off x="0" y="10668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p:txBody>
      </p:sp>
      <p:sp>
        <p:nvSpPr>
          <p:cNvPr id="18445" name="Rectangle 13"/>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SzTx/>
              <a:buFontTx/>
              <a:buNone/>
              <a:defRPr sz="1400">
                <a:latin typeface="Tahoma" panose="020B0604030504040204" pitchFamily="34" charset="0"/>
                <a:ea typeface="宋体" panose="02010600030101010101" pitchFamily="2" charset="-122"/>
              </a:defRPr>
            </a:lvl1pPr>
          </a:lstStyle>
          <a:p>
            <a:pPr>
              <a:defRPr/>
            </a:pPr>
            <a:fld id="{4F134754-8255-4B59-BF87-5324199B066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p:titleStyle>
    <p:body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E327C3F4-D18D-4ABD-9DAD-5682F3DA4882}" type="slidenum">
              <a:rPr lang="en-US" altLang="zh-CN" sz="1400" smtClean="0">
                <a:solidFill>
                  <a:schemeClr val="bg1"/>
                </a:solidFill>
                <a:latin typeface="Tahoma" panose="020B0604030504040204" pitchFamily="34" charset="0"/>
              </a:rPr>
            </a:fld>
            <a:endParaRPr lang="en-US" altLang="zh-CN" sz="1400" smtClean="0">
              <a:solidFill>
                <a:schemeClr val="bg1"/>
              </a:solidFill>
              <a:latin typeface="Tahoma" panose="020B0604030504040204" pitchFamily="34" charset="0"/>
            </a:endParaRPr>
          </a:p>
        </p:txBody>
      </p:sp>
      <p:sp>
        <p:nvSpPr>
          <p:cNvPr id="1227783" name="Rectangle 7"/>
          <p:cNvSpPr>
            <a:spLocks noGrp="1" noChangeArrowheads="1"/>
          </p:cNvSpPr>
          <p:nvPr>
            <p:ph type="title"/>
          </p:nvPr>
        </p:nvSpPr>
        <p:spPr/>
        <p:txBody>
          <a:bodyPr/>
          <a:lstStyle/>
          <a:p>
            <a:pPr eaLnBrk="1" hangingPunct="1">
              <a:defRPr/>
            </a:pPr>
            <a:r>
              <a:rPr lang="en-US" altLang="zh-CN" dirty="0" smtClean="0">
                <a:ea typeface="宋体" panose="02010600030101010101" pitchFamily="2" charset="-122"/>
                <a:sym typeface="+mn-ea"/>
              </a:rPr>
              <a:t>第5</a:t>
            </a:r>
            <a:r>
              <a:rPr lang="zh-CN" altLang="en-US" dirty="0" smtClean="0">
                <a:ea typeface="宋体" panose="02010600030101010101" pitchFamily="2" charset="-122"/>
                <a:sym typeface="+mn-ea"/>
              </a:rPr>
              <a:t>讲</a:t>
            </a:r>
            <a:r>
              <a:rPr lang="en-US" altLang="zh-CN" dirty="0" smtClean="0">
                <a:ea typeface="宋体" panose="02010600030101010101" pitchFamily="2" charset="-122"/>
                <a:sym typeface="+mn-ea"/>
              </a:rPr>
              <a:t>  </a:t>
            </a:r>
            <a:r>
              <a:rPr lang="zh-CN" altLang="en-US" dirty="0" smtClean="0">
                <a:ea typeface="宋体" panose="02010600030101010101" pitchFamily="2" charset="-122"/>
                <a:sym typeface="+mn-ea"/>
              </a:rPr>
              <a:t>序列与组合</a:t>
            </a:r>
            <a:r>
              <a:rPr lang="zh-CN" altLang="en-US" dirty="0" smtClean="0">
                <a:ea typeface="宋体" panose="02010600030101010101" pitchFamily="2" charset="-122"/>
              </a:rPr>
              <a:t>数据类型</a:t>
            </a:r>
            <a:endParaRPr lang="en-US" altLang="zh-CN" dirty="0">
              <a:ea typeface="宋体" panose="02010600030101010101" pitchFamily="2" charset="-122"/>
            </a:endParaRPr>
          </a:p>
        </p:txBody>
      </p:sp>
      <p:sp>
        <p:nvSpPr>
          <p:cNvPr id="3076" name="Text Box 10"/>
          <p:cNvSpPr txBox="1">
            <a:spLocks noChangeArrowheads="1"/>
          </p:cNvSpPr>
          <p:nvPr/>
        </p:nvSpPr>
        <p:spPr bwMode="auto">
          <a:xfrm>
            <a:off x="1297305" y="4724400"/>
            <a:ext cx="6017895" cy="106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ts val="500"/>
              </a:spcBef>
              <a:buClr>
                <a:srgbClr val="800080"/>
              </a:buClr>
              <a:buSzPct val="55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信息科学与技术学院 </a:t>
            </a:r>
            <a:r>
              <a:rPr lang="zh-CN" altLang="en-US" dirty="0" smtClean="0">
                <a:latin typeface="黑体" panose="02010609060101010101" pitchFamily="49" charset="-122"/>
                <a:ea typeface="黑体" panose="02010609060101010101" pitchFamily="49" charset="-122"/>
              </a:rPr>
              <a:t> </a:t>
            </a:r>
            <a:endParaRPr lang="zh-CN" altLang="en-US" dirty="0" smtClean="0">
              <a:latin typeface="黑体" panose="02010609060101010101" pitchFamily="49" charset="-122"/>
              <a:ea typeface="黑体" panose="02010609060101010101" pitchFamily="49" charset="-122"/>
            </a:endParaRPr>
          </a:p>
          <a:p>
            <a:pPr algn="ctr" eaLnBrk="1" hangingPunct="1">
              <a:lnSpc>
                <a:spcPct val="150000"/>
              </a:lnSpc>
              <a:spcBef>
                <a:spcPts val="500"/>
              </a:spcBef>
              <a:buClr>
                <a:srgbClr val="800080"/>
              </a:buClr>
              <a:buSzPct val="55000"/>
              <a:buNone/>
            </a:pPr>
            <a:r>
              <a:rPr lang="zh-CN" altLang="en-US" dirty="0" smtClean="0">
                <a:latin typeface="黑体" panose="02010609060101010101" pitchFamily="49" charset="-122"/>
                <a:ea typeface="黑体" panose="02010609060101010101" pitchFamily="49" charset="-122"/>
                <a:sym typeface="+mn-ea"/>
              </a:rPr>
              <a:t>北京师范大学 </a:t>
            </a:r>
            <a:r>
              <a:rPr lang="en-US" altLang="zh-CN" dirty="0">
                <a:latin typeface="黑体" panose="02010609060101010101" pitchFamily="49" charset="-122"/>
                <a:ea typeface="黑体" panose="02010609060101010101" pitchFamily="49" charset="-122"/>
              </a:rPr>
              <a:t>2016</a:t>
            </a:r>
            <a:r>
              <a:rPr lang="zh-CN" altLang="en-US" dirty="0">
                <a:latin typeface="黑体" panose="02010609060101010101" pitchFamily="49" charset="-122"/>
                <a:ea typeface="黑体" panose="02010609060101010101" pitchFamily="49" charset="-122"/>
              </a:rPr>
              <a:t>年秋季</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2</a:t>
            </a:r>
            <a:r>
              <a:rPr lang="zh-CN" altLang="en-US" dirty="0" smtClean="0">
                <a:ea typeface="宋体" panose="02010600030101010101" pitchFamily="2" charset="-122"/>
              </a:rPr>
              <a:t>）元组</a:t>
            </a:r>
            <a:r>
              <a:rPr lang="zh-CN" altLang="en-US" dirty="0" smtClean="0">
                <a:ea typeface="宋体" panose="02010600030101010101" pitchFamily="2" charset="-122"/>
                <a:sym typeface="+mn-ea"/>
              </a:rPr>
              <a:t>基本</a:t>
            </a:r>
            <a:r>
              <a:rPr lang="zh-CN" altLang="en-US" dirty="0" smtClean="0">
                <a:ea typeface="宋体" panose="02010600030101010101" pitchFamily="2" charset="-122"/>
              </a:rPr>
              <a:t>操作</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ea typeface="宋体" panose="02010600030101010101" pitchFamily="2" charset="-122"/>
              </a:rPr>
              <a:t>元组</a:t>
            </a:r>
            <a:endParaRPr lang="zh-CN" altLang="en-US" smtClean="0">
              <a:ea typeface="宋体" panose="02010600030101010101" pitchFamily="2" charset="-122"/>
            </a:endParaRPr>
          </a:p>
        </p:txBody>
      </p:sp>
      <p:sp>
        <p:nvSpPr>
          <p:cNvPr id="50179" name="内容占位符 2"/>
          <p:cNvSpPr>
            <a:spLocks noGrp="1"/>
          </p:cNvSpPr>
          <p:nvPr>
            <p:ph idx="1"/>
          </p:nvPr>
        </p:nvSpPr>
        <p:spPr/>
        <p:txBody>
          <a:bodyPr/>
          <a:lstStyle/>
          <a:p>
            <a:r>
              <a:rPr lang="zh-CN" altLang="en-US" sz="2400" dirty="0" smtClean="0">
                <a:ea typeface="宋体" panose="02010600030101010101" pitchFamily="2" charset="-122"/>
              </a:rPr>
              <a:t>元组的定义：</a:t>
            </a:r>
            <a:endParaRPr lang="en-US" altLang="zh-CN" sz="24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 x1,[x2,x3,…,</a:t>
            </a:r>
            <a:r>
              <a:rPr lang="en-US" altLang="zh-CN" sz="2200" dirty="0" err="1" smtClean="0">
                <a:ea typeface="宋体" panose="02010600030101010101" pitchFamily="2" charset="-122"/>
              </a:rPr>
              <a:t>xn</a:t>
            </a:r>
            <a:r>
              <a:rPr lang="en-US" altLang="zh-CN" sz="2200" dirty="0" smtClean="0">
                <a:ea typeface="宋体" panose="02010600030101010101" pitchFamily="2" charset="-122"/>
              </a:rPr>
              <a:t>] )</a:t>
            </a:r>
            <a:r>
              <a:rPr lang="zh-CN" altLang="en-US" sz="2200" dirty="0" smtClean="0">
                <a:ea typeface="宋体" panose="02010600030101010101" pitchFamily="2" charset="-122"/>
              </a:rPr>
              <a:t>或者</a:t>
            </a:r>
            <a:r>
              <a:rPr lang="en-US" altLang="zh-CN" sz="2200" dirty="0" smtClean="0">
                <a:ea typeface="宋体" panose="02010600030101010101" pitchFamily="2" charset="-122"/>
              </a:rPr>
              <a:t> x1,[x2,x3,…,</a:t>
            </a:r>
            <a:r>
              <a:rPr lang="en-US" altLang="zh-CN" sz="2200" dirty="0" err="1" smtClean="0">
                <a:ea typeface="宋体" panose="02010600030101010101" pitchFamily="2" charset="-122"/>
              </a:rPr>
              <a:t>xn</a:t>
            </a:r>
            <a:r>
              <a:rPr lang="en-US" altLang="zh-CN" sz="2200" dirty="0" smtClean="0">
                <a:ea typeface="宋体" panose="02010600030101010101" pitchFamily="2" charset="-122"/>
              </a:rPr>
              <a:t>] </a:t>
            </a:r>
            <a:endParaRPr lang="en-US" altLang="zh-CN" sz="22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 </a:t>
            </a:r>
            <a:r>
              <a:rPr lang="zh-CN" altLang="en-US" sz="2200" dirty="0" smtClean="0">
                <a:ea typeface="宋体" panose="02010600030101010101" pitchFamily="2" charset="-122"/>
              </a:rPr>
              <a:t>或 </a:t>
            </a:r>
            <a:r>
              <a:rPr lang="en-US" altLang="zh-CN" sz="2200" dirty="0" smtClean="0">
                <a:ea typeface="宋体" panose="02010600030101010101" pitchFamily="2" charset="-122"/>
              </a:rPr>
              <a:t>tuple()</a:t>
            </a:r>
            <a:r>
              <a:rPr lang="zh-CN" altLang="en-US" sz="2200" dirty="0" smtClean="0">
                <a:ea typeface="宋体" panose="02010600030101010101" pitchFamily="2" charset="-122"/>
              </a:rPr>
              <a:t>：创建一个空元组</a:t>
            </a:r>
            <a:endParaRPr lang="en-US" altLang="zh-CN" sz="22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tuple(</a:t>
            </a:r>
            <a:r>
              <a:rPr lang="en-US" altLang="zh-CN" sz="2200" dirty="0" err="1" smtClean="0">
                <a:ea typeface="宋体" panose="02010600030101010101" pitchFamily="2" charset="-122"/>
              </a:rPr>
              <a:t>iterable</a:t>
            </a:r>
            <a:r>
              <a:rPr lang="en-US" altLang="zh-CN" sz="2200" dirty="0" smtClean="0">
                <a:ea typeface="宋体" panose="02010600030101010101" pitchFamily="2" charset="-122"/>
              </a:rPr>
              <a:t>)</a:t>
            </a:r>
            <a:endParaRPr lang="zh-CN" altLang="en-US" sz="2200" dirty="0" smtClean="0">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276600"/>
            <a:ext cx="71247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ea typeface="宋体" panose="02010600030101010101" pitchFamily="2" charset="-122"/>
              </a:rPr>
              <a:t>元组的基本操作</a:t>
            </a:r>
            <a:endParaRPr lang="zh-CN" altLang="en-US" smtClean="0">
              <a:ea typeface="宋体" panose="02010600030101010101" pitchFamily="2" charset="-122"/>
            </a:endParaRPr>
          </a:p>
        </p:txBody>
      </p:sp>
      <p:sp>
        <p:nvSpPr>
          <p:cNvPr id="51203" name="内容占位符 2"/>
          <p:cNvSpPr>
            <a:spLocks noGrp="1"/>
          </p:cNvSpPr>
          <p:nvPr>
            <p:ph idx="1"/>
          </p:nvPr>
        </p:nvSpPr>
        <p:spPr>
          <a:xfrm>
            <a:off x="0" y="1066800"/>
            <a:ext cx="9144000" cy="457200"/>
          </a:xfrm>
        </p:spPr>
        <p:txBody>
          <a:bodyPr/>
          <a:lstStyle/>
          <a:p>
            <a:r>
              <a:rPr lang="zh-CN" altLang="en-US" sz="2400" dirty="0" smtClean="0">
                <a:ea typeface="宋体" panose="02010600030101010101" pitchFamily="2" charset="-122"/>
              </a:rPr>
              <a:t>元组的基本操作：序列的通用操作</a:t>
            </a:r>
            <a:endParaRPr lang="zh-CN" altLang="en-US" sz="2400" dirty="0" smtClean="0">
              <a:ea typeface="宋体" panose="02010600030101010101" pitchFamily="2" charset="-122"/>
            </a:endParaRPr>
          </a:p>
        </p:txBody>
      </p:sp>
      <p:pic>
        <p:nvPicPr>
          <p:cNvPr id="410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676399"/>
            <a:ext cx="4342933"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75840"/>
            <a:ext cx="3950250" cy="47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3352800"/>
            <a:ext cx="5609811" cy="416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62400"/>
            <a:ext cx="5072209"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内容占位符 2"/>
          <p:cNvSpPr txBox="1"/>
          <p:nvPr/>
        </p:nvSpPr>
        <p:spPr bwMode="auto">
          <a:xfrm>
            <a:off x="5105400" y="2590800"/>
            <a:ext cx="30648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0" indent="0">
              <a:buNone/>
            </a:pPr>
            <a:r>
              <a:rPr lang="en-US" altLang="zh-CN" sz="2400" kern="0" dirty="0" smtClean="0">
                <a:ea typeface="宋体" panose="02010600030101010101" pitchFamily="2" charset="-122"/>
              </a:rPr>
              <a:t>#</a:t>
            </a:r>
            <a:r>
              <a:rPr lang="zh-CN" altLang="en-US" sz="2400" kern="0" dirty="0" smtClean="0">
                <a:ea typeface="宋体" panose="02010600030101010101" pitchFamily="2" charset="-122"/>
              </a:rPr>
              <a:t>结果</a:t>
            </a:r>
            <a:r>
              <a:rPr lang="en-US" altLang="zh-CN" sz="2400" kern="0" dirty="0">
                <a:ea typeface="宋体" panose="02010600030101010101" pitchFamily="2" charset="-122"/>
              </a:rPr>
              <a:t> </a:t>
            </a:r>
            <a:r>
              <a:rPr lang="en-US" altLang="zh-CN" sz="2400" kern="0" dirty="0" smtClean="0">
                <a:ea typeface="宋体" panose="02010600030101010101" pitchFamily="2" charset="-122"/>
              </a:rPr>
              <a:t>3</a:t>
            </a:r>
            <a:r>
              <a:rPr lang="zh-CN" altLang="en-US" sz="2400" kern="0" dirty="0" smtClean="0">
                <a:ea typeface="宋体" panose="02010600030101010101" pitchFamily="2" charset="-122"/>
              </a:rPr>
              <a:t>，</a:t>
            </a:r>
            <a:r>
              <a:rPr lang="en-US" altLang="zh-CN" sz="2400" kern="0" dirty="0" smtClean="0">
                <a:ea typeface="宋体" panose="02010600030101010101" pitchFamily="2" charset="-122"/>
              </a:rPr>
              <a:t>(’</a:t>
            </a:r>
            <a:r>
              <a:rPr lang="en-US" altLang="zh-CN" sz="2400" kern="0" dirty="0" err="1" smtClean="0">
                <a:ea typeface="宋体" panose="02010600030101010101" pitchFamily="2" charset="-122"/>
              </a:rPr>
              <a:t>x’,’y</a:t>
            </a:r>
            <a:r>
              <a:rPr lang="en-US" altLang="zh-CN" sz="2400" kern="0" dirty="0" smtClean="0">
                <a:ea typeface="宋体" panose="02010600030101010101" pitchFamily="2" charset="-122"/>
              </a:rPr>
              <a:t>’)</a:t>
            </a:r>
            <a:endParaRPr lang="zh-CN" altLang="en-US" sz="2400" kern="0" dirty="0" smtClean="0">
              <a:ea typeface="宋体" panose="02010600030101010101" pitchFamily="2" charset="-122"/>
            </a:endParaRPr>
          </a:p>
        </p:txBody>
      </p:sp>
      <p:sp>
        <p:nvSpPr>
          <p:cNvPr id="15" name="内容占位符 2"/>
          <p:cNvSpPr txBox="1"/>
          <p:nvPr/>
        </p:nvSpPr>
        <p:spPr bwMode="auto">
          <a:xfrm>
            <a:off x="6400800" y="3336739"/>
            <a:ext cx="23149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0" indent="0">
              <a:buNone/>
            </a:pPr>
            <a:r>
              <a:rPr lang="en-US" altLang="zh-CN" sz="2400" kern="0" dirty="0" smtClean="0">
                <a:ea typeface="宋体" panose="02010600030101010101" pitchFamily="2" charset="-122"/>
              </a:rPr>
              <a:t>#</a:t>
            </a:r>
            <a:r>
              <a:rPr lang="zh-CN" altLang="en-US" sz="2400" kern="0" dirty="0" smtClean="0">
                <a:ea typeface="宋体" panose="02010600030101010101" pitchFamily="2" charset="-122"/>
              </a:rPr>
              <a:t>结果</a:t>
            </a:r>
            <a:r>
              <a:rPr lang="en-US" altLang="zh-CN" sz="2400" kern="0" dirty="0" smtClean="0">
                <a:ea typeface="宋体" panose="02010600030101010101" pitchFamily="2" charset="-122"/>
              </a:rPr>
              <a:t> 2,’x’,4</a:t>
            </a:r>
            <a:endParaRPr lang="zh-CN" altLang="en-US" sz="2400" kern="0" dirty="0" smtClean="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3</a:t>
            </a:r>
            <a:r>
              <a:rPr lang="zh-CN" altLang="en-US" dirty="0" smtClean="0">
                <a:ea typeface="宋体" panose="02010600030101010101" pitchFamily="2" charset="-122"/>
              </a:rPr>
              <a:t>）列表</a:t>
            </a:r>
            <a:r>
              <a:rPr lang="zh-CN" altLang="en-US" dirty="0" smtClean="0">
                <a:ea typeface="宋体" panose="02010600030101010101" pitchFamily="2" charset="-122"/>
                <a:sym typeface="+mn-ea"/>
              </a:rPr>
              <a:t>基本</a:t>
            </a:r>
            <a:r>
              <a:rPr lang="zh-CN" altLang="en-US" dirty="0" smtClean="0">
                <a:ea typeface="宋体" panose="02010600030101010101" pitchFamily="2" charset="-122"/>
              </a:rPr>
              <a:t>操作</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ea typeface="宋体" panose="02010600030101010101" pitchFamily="2" charset="-122"/>
              </a:rPr>
              <a:t>列表</a:t>
            </a:r>
            <a:endParaRPr lang="zh-CN" altLang="en-US" smtClean="0">
              <a:ea typeface="宋体" panose="02010600030101010101" pitchFamily="2" charset="-122"/>
            </a:endParaRPr>
          </a:p>
        </p:txBody>
      </p:sp>
      <p:sp>
        <p:nvSpPr>
          <p:cNvPr id="52227" name="内容占位符 2"/>
          <p:cNvSpPr>
            <a:spLocks noGrp="1"/>
          </p:cNvSpPr>
          <p:nvPr>
            <p:ph idx="1"/>
          </p:nvPr>
        </p:nvSpPr>
        <p:spPr>
          <a:xfrm>
            <a:off x="152400" y="1066800"/>
            <a:ext cx="8763000" cy="5562600"/>
          </a:xfrm>
        </p:spPr>
        <p:txBody>
          <a:bodyPr/>
          <a:lstStyle/>
          <a:p>
            <a:r>
              <a:rPr lang="zh-CN" altLang="en-US" sz="2400" dirty="0" smtClean="0">
                <a:ea typeface="宋体" panose="02010600030101010101" pitchFamily="2" charset="-122"/>
              </a:rPr>
              <a:t>列表的定义</a:t>
            </a:r>
            <a:endParaRPr lang="en-US" altLang="zh-CN" sz="24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 x1,[x2,x3,…,</a:t>
            </a:r>
            <a:r>
              <a:rPr lang="en-US" altLang="zh-CN" sz="2200" dirty="0" err="1" smtClean="0">
                <a:ea typeface="宋体" panose="02010600030101010101" pitchFamily="2" charset="-122"/>
              </a:rPr>
              <a:t>xn</a:t>
            </a:r>
            <a:r>
              <a:rPr lang="en-US" altLang="zh-CN" sz="2200" dirty="0" smtClean="0">
                <a:ea typeface="宋体" panose="02010600030101010101" pitchFamily="2" charset="-122"/>
              </a:rPr>
              <a:t>] ]</a:t>
            </a:r>
            <a:endParaRPr lang="en-US" altLang="zh-CN" sz="22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 </a:t>
            </a:r>
            <a:r>
              <a:rPr lang="zh-CN" altLang="en-US" sz="2200" dirty="0" smtClean="0">
                <a:ea typeface="宋体" panose="02010600030101010101" pitchFamily="2" charset="-122"/>
              </a:rPr>
              <a:t>或 </a:t>
            </a:r>
            <a:r>
              <a:rPr lang="en-US" altLang="zh-CN" sz="2200" dirty="0" smtClean="0">
                <a:ea typeface="宋体" panose="02010600030101010101" pitchFamily="2" charset="-122"/>
              </a:rPr>
              <a:t>list()</a:t>
            </a:r>
            <a:r>
              <a:rPr lang="zh-CN" altLang="en-US" sz="2200" dirty="0" smtClean="0">
                <a:ea typeface="宋体" panose="02010600030101010101" pitchFamily="2" charset="-122"/>
              </a:rPr>
              <a:t>：创建一个空列表</a:t>
            </a:r>
            <a:endParaRPr lang="en-US" altLang="zh-CN" sz="22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list(</a:t>
            </a:r>
            <a:r>
              <a:rPr lang="en-US" altLang="zh-CN" sz="2200" dirty="0" err="1" smtClean="0">
                <a:ea typeface="宋体" panose="02010600030101010101" pitchFamily="2" charset="-122"/>
              </a:rPr>
              <a:t>iterable</a:t>
            </a:r>
            <a:r>
              <a:rPr lang="en-US" altLang="zh-CN" sz="2200" dirty="0" smtClean="0">
                <a:ea typeface="宋体" panose="02010600030101010101" pitchFamily="2" charset="-122"/>
              </a:rPr>
              <a:t>)</a:t>
            </a:r>
            <a:endParaRPr lang="en-US" altLang="zh-CN" sz="2200" dirty="0" smtClean="0">
              <a:ea typeface="宋体" panose="02010600030101010101" pitchFamily="2" charset="-122"/>
            </a:endParaRPr>
          </a:p>
          <a:p>
            <a:pPr lvl="1">
              <a:lnSpc>
                <a:spcPct val="150000"/>
              </a:lnSpc>
            </a:pPr>
            <a:r>
              <a:rPr lang="zh-CN" altLang="en-US" sz="2200" dirty="0">
                <a:ea typeface="宋体" panose="02010600030101010101" pitchFamily="2" charset="-122"/>
              </a:rPr>
              <a:t>通过</a:t>
            </a:r>
            <a:r>
              <a:rPr lang="en-US" altLang="zh-CN" sz="2200" dirty="0">
                <a:ea typeface="宋体" panose="02010600030101010101" pitchFamily="2" charset="-122"/>
              </a:rPr>
              <a:t>del</a:t>
            </a:r>
            <a:r>
              <a:rPr lang="zh-CN" altLang="en-US" sz="2200" dirty="0">
                <a:ea typeface="宋体" panose="02010600030101010101" pitchFamily="2" charset="-122"/>
              </a:rPr>
              <a:t>删除元素</a:t>
            </a:r>
            <a:r>
              <a:rPr lang="en-US" altLang="zh-CN" sz="2200" dirty="0">
                <a:ea typeface="宋体" panose="02010600030101010101" pitchFamily="2" charset="-122"/>
              </a:rPr>
              <a:t> </a:t>
            </a:r>
            <a:r>
              <a:rPr lang="zh-CN" altLang="en-US" sz="2200" dirty="0">
                <a:ea typeface="宋体" panose="02010600030101010101" pitchFamily="2" charset="-122"/>
              </a:rPr>
              <a:t>和 通过赋值语句修改元素</a:t>
            </a:r>
            <a:endParaRPr lang="zh-CN" altLang="en-US" sz="2200" dirty="0">
              <a:ea typeface="宋体" panose="02010600030101010101" pitchFamily="2" charset="-122"/>
            </a:endParaRPr>
          </a:p>
          <a:p>
            <a:pPr lvl="1">
              <a:lnSpc>
                <a:spcPct val="150000"/>
              </a:lnSpc>
            </a:pPr>
            <a:endParaRPr lang="zh-CN" altLang="en-US" sz="2200" dirty="0" smtClean="0">
              <a:ea typeface="宋体" panose="02010600030101010101" pitchFamily="2" charset="-122"/>
            </a:endParaRPr>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9025" y="3962400"/>
            <a:ext cx="5170488"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8" y="5334000"/>
            <a:ext cx="3192462"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bwMode="auto">
          <a:xfrm>
            <a:off x="4384675" y="5418137"/>
            <a:ext cx="3311525" cy="461963"/>
            <a:chOff x="4803533" y="6248400"/>
            <a:chExt cx="3311277" cy="461665"/>
          </a:xfrm>
        </p:grpSpPr>
        <p:sp>
          <p:nvSpPr>
            <p:cNvPr id="11" name="TextBox 4"/>
            <p:cNvSpPr txBox="1">
              <a:spLocks noChangeArrowheads="1"/>
            </p:cNvSpPr>
            <p:nvPr/>
          </p:nvSpPr>
          <p:spPr bwMode="auto">
            <a:xfrm>
              <a:off x="5334000" y="6248400"/>
              <a:ext cx="1132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400"/>
                <a:t>相当于</a:t>
              </a:r>
              <a:r>
                <a:rPr lang="zh-CN" altLang="en-US"/>
                <a:t> </a:t>
              </a:r>
              <a:endParaRPr lang="zh-CN" altLang="en-US"/>
            </a:p>
          </p:txBody>
        </p: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834" y="6336948"/>
              <a:ext cx="1816976" cy="34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8"/>
            <p:cNvCxnSpPr>
              <a:cxnSpLocks noChangeShapeType="1"/>
            </p:cNvCxnSpPr>
            <p:nvPr/>
          </p:nvCxnSpPr>
          <p:spPr bwMode="auto">
            <a:xfrm>
              <a:off x="4803533" y="6510795"/>
              <a:ext cx="530467" cy="0"/>
            </a:xfrm>
            <a:prstGeom prst="straightConnector1">
              <a:avLst/>
            </a:prstGeom>
            <a:noFill/>
            <a:ln w="31750" algn="ctr">
              <a:solidFill>
                <a:srgbClr val="FF0000"/>
              </a:solidFill>
              <a:prstDash val="dash"/>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ea typeface="宋体" panose="02010600030101010101" pitchFamily="2" charset="-122"/>
              </a:rPr>
              <a:t>列表</a:t>
            </a:r>
            <a:r>
              <a:rPr lang="zh-CN" altLang="en-US" dirty="0">
                <a:ea typeface="宋体" panose="02010600030101010101" pitchFamily="2" charset="-122"/>
              </a:rPr>
              <a:t>解析</a:t>
            </a:r>
            <a:r>
              <a:rPr lang="zh-CN" altLang="en-US" dirty="0" smtClean="0">
                <a:ea typeface="宋体" panose="02010600030101010101" pitchFamily="2" charset="-122"/>
              </a:rPr>
              <a:t>式及基本操作</a:t>
            </a:r>
            <a:endParaRPr lang="zh-CN" altLang="en-US" dirty="0" smtClean="0">
              <a:ea typeface="宋体" panose="02010600030101010101" pitchFamily="2" charset="-122"/>
            </a:endParaRPr>
          </a:p>
        </p:txBody>
      </p:sp>
      <p:sp>
        <p:nvSpPr>
          <p:cNvPr id="7" name="内容占位符 2"/>
          <p:cNvSpPr txBox="1"/>
          <p:nvPr/>
        </p:nvSpPr>
        <p:spPr bwMode="auto">
          <a:xfrm>
            <a:off x="-28937" y="1143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r>
              <a:rPr lang="zh-CN" altLang="en-US" sz="2400" kern="0" dirty="0" smtClean="0">
                <a:ea typeface="宋体" panose="02010600030101010101" pitchFamily="2" charset="-122"/>
              </a:rPr>
              <a:t>通过列表解析可以简单高效处理可迭代对象，并生成结果列表。</a:t>
            </a:r>
            <a:endParaRPr lang="zh-CN" altLang="en-US" sz="2400" kern="0" dirty="0" smtClean="0">
              <a:ea typeface="宋体" panose="02010600030101010101" pitchFamily="2" charset="-122"/>
            </a:endParaRPr>
          </a:p>
        </p:txBody>
      </p:sp>
      <p:pic>
        <p:nvPicPr>
          <p:cNvPr id="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138" y="1830729"/>
            <a:ext cx="7866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a:spLocks noGrp="1"/>
          </p:cNvSpPr>
          <p:nvPr>
            <p:ph idx="1"/>
          </p:nvPr>
        </p:nvSpPr>
        <p:spPr>
          <a:xfrm>
            <a:off x="0" y="3124200"/>
            <a:ext cx="9144000" cy="508000"/>
          </a:xfrm>
        </p:spPr>
        <p:txBody>
          <a:bodyPr/>
          <a:lstStyle/>
          <a:p>
            <a:r>
              <a:rPr lang="en-US" altLang="zh-CN" sz="2400" dirty="0" smtClean="0">
                <a:ea typeface="宋体" panose="02010600030101010101" pitchFamily="2" charset="-122"/>
              </a:rPr>
              <a:t>list</a:t>
            </a:r>
            <a:r>
              <a:rPr lang="zh-CN" altLang="en-US" sz="2400" dirty="0" smtClean="0">
                <a:ea typeface="宋体" panose="02010600030101010101" pitchFamily="2" charset="-122"/>
              </a:rPr>
              <a:t>对象的方法</a:t>
            </a:r>
            <a:endParaRPr lang="zh-CN" altLang="en-US" sz="2400" dirty="0" smtClean="0">
              <a:ea typeface="宋体" panose="02010600030101010101" pitchFamily="2" charset="-122"/>
            </a:endParaRPr>
          </a:p>
        </p:txBody>
      </p:sp>
      <p:graphicFrame>
        <p:nvGraphicFramePr>
          <p:cNvPr id="11" name="表格 10"/>
          <p:cNvGraphicFramePr>
            <a:graphicFrameLocks noGrp="1"/>
          </p:cNvGraphicFramePr>
          <p:nvPr/>
        </p:nvGraphicFramePr>
        <p:xfrm>
          <a:off x="152400" y="3657600"/>
          <a:ext cx="8839200" cy="2142324"/>
        </p:xfrm>
        <a:graphic>
          <a:graphicData uri="http://schemas.openxmlformats.org/drawingml/2006/table">
            <a:tbl>
              <a:tblPr firstRow="1" bandRow="1">
                <a:tableStyleId>{93296810-A885-4BE3-A3E7-6D5BEEA58F35}</a:tableStyleId>
              </a:tblPr>
              <a:tblGrid>
                <a:gridCol w="1694180"/>
                <a:gridCol w="2573020"/>
                <a:gridCol w="4572000"/>
              </a:tblGrid>
              <a:tr h="457200">
                <a:tc>
                  <a:txBody>
                    <a:bodyPr/>
                    <a:lstStyle/>
                    <a:p>
                      <a:pPr algn="ctr"/>
                      <a:r>
                        <a:rPr lang="zh-CN" altLang="en-US" sz="2400" dirty="0" smtClean="0"/>
                        <a:t>方法</a:t>
                      </a:r>
                      <a:endParaRPr lang="zh-CN" altLang="en-US" sz="2400" dirty="0"/>
                    </a:p>
                  </a:txBody>
                  <a:tcPr marL="0" marR="0" marT="72000" marB="72000" anchor="ctr" anchorCtr="1"/>
                </a:tc>
                <a:tc>
                  <a:txBody>
                    <a:bodyPr/>
                    <a:lstStyle/>
                    <a:p>
                      <a:pPr algn="ctr"/>
                      <a:r>
                        <a:rPr lang="zh-CN" altLang="en-US" sz="2400" dirty="0" smtClean="0"/>
                        <a:t>说明</a:t>
                      </a:r>
                      <a:endParaRPr lang="zh-CN" altLang="en-US" sz="2400" dirty="0"/>
                    </a:p>
                  </a:txBody>
                  <a:tcPr marL="0" marR="0" marT="72000" marB="72000" anchor="ctr" anchorCtr="1"/>
                </a:tc>
                <a:tc>
                  <a:txBody>
                    <a:bodyPr/>
                    <a:lstStyle/>
                    <a:p>
                      <a:pPr algn="ctr"/>
                      <a:r>
                        <a:rPr lang="zh-CN" altLang="en-US" sz="2400" dirty="0" smtClean="0"/>
                        <a:t>示例</a:t>
                      </a:r>
                      <a:endParaRPr lang="zh-CN" altLang="en-US" sz="2400" dirty="0"/>
                    </a:p>
                  </a:txBody>
                  <a:tcPr marL="0" marR="0" marT="72000" marB="72000" anchor="ctr" anchorCtr="1"/>
                </a:tc>
              </a:tr>
              <a:tr h="685897">
                <a:tc>
                  <a:txBody>
                    <a:bodyPr/>
                    <a:lstStyle/>
                    <a:p>
                      <a:pPr algn="l"/>
                      <a:r>
                        <a:rPr lang="en-US" altLang="zh-CN" sz="2000" dirty="0" err="1" smtClean="0"/>
                        <a:t>s.append</a:t>
                      </a:r>
                      <a:r>
                        <a:rPr lang="en-US" altLang="zh-CN" sz="2000" dirty="0" smtClean="0"/>
                        <a:t>(x)</a:t>
                      </a:r>
                      <a:endParaRPr lang="zh-CN" altLang="en-US" sz="2000" dirty="0"/>
                    </a:p>
                  </a:txBody>
                  <a:tcPr marL="0" marR="0" marT="72000" marB="72000" anchor="ctr"/>
                </a:tc>
                <a:tc>
                  <a:txBody>
                    <a:bodyPr/>
                    <a:lstStyle/>
                    <a:p>
                      <a:pPr algn="l"/>
                      <a:r>
                        <a:rPr lang="zh-CN" altLang="en-US" sz="2000" dirty="0" smtClean="0"/>
                        <a:t>把对象</a:t>
                      </a:r>
                      <a:r>
                        <a:rPr lang="en-US" altLang="zh-CN" sz="2000" dirty="0" smtClean="0"/>
                        <a:t>x</a:t>
                      </a:r>
                      <a:r>
                        <a:rPr lang="zh-CN" altLang="en-US" sz="2000" dirty="0" smtClean="0"/>
                        <a:t>追加到</a:t>
                      </a:r>
                      <a:r>
                        <a:rPr lang="en-US" altLang="zh-CN" sz="2000" dirty="0" smtClean="0"/>
                        <a:t>s</a:t>
                      </a:r>
                      <a:r>
                        <a:rPr lang="zh-CN" altLang="en-US" sz="2000" dirty="0" smtClean="0"/>
                        <a:t>的尾部</a:t>
                      </a:r>
                      <a:endParaRPr lang="zh-CN" altLang="en-US" sz="2000" dirty="0"/>
                    </a:p>
                  </a:txBody>
                  <a:tcPr marL="0" marR="0" marT="72000" marB="72000" anchor="ctr"/>
                </a:tc>
                <a:tc>
                  <a:txBody>
                    <a:bodyPr/>
                    <a:lstStyle/>
                    <a:p>
                      <a:pPr algn="l"/>
                      <a:r>
                        <a:rPr lang="en-US" altLang="zh-CN" sz="2000" dirty="0" err="1" smtClean="0"/>
                        <a:t>s.append</a:t>
                      </a:r>
                      <a:r>
                        <a:rPr lang="en-US" altLang="zh-CN" sz="2000" dirty="0" smtClean="0"/>
                        <a:t>(‘a’)   #s=[1,2,3,’a’]</a:t>
                      </a:r>
                      <a:endParaRPr lang="en-US" altLang="zh-CN" sz="2000" dirty="0" smtClean="0"/>
                    </a:p>
                  </a:txBody>
                  <a:tcPr marL="0" marR="0" marT="72000" marB="72000" anchor="ctr"/>
                </a:tc>
              </a:tr>
              <a:tr h="480743">
                <a:tc>
                  <a:txBody>
                    <a:bodyPr/>
                    <a:lstStyle/>
                    <a:p>
                      <a:pPr algn="l"/>
                      <a:r>
                        <a:rPr lang="en-US" altLang="zh-CN" sz="2000" dirty="0" err="1" smtClean="0"/>
                        <a:t>s.reverse</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列表反转</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t>s.reverse</a:t>
                      </a:r>
                      <a:r>
                        <a:rPr lang="en-US" altLang="zh-CN" sz="2000" dirty="0" smtClean="0"/>
                        <a:t>()</a:t>
                      </a:r>
                      <a:r>
                        <a:rPr lang="zh-CN" altLang="en-US" sz="2000" baseline="0" dirty="0" smtClean="0"/>
                        <a:t>  </a:t>
                      </a:r>
                      <a:r>
                        <a:rPr lang="en-US" altLang="zh-CN" sz="2000" baseline="0" dirty="0" smtClean="0"/>
                        <a:t>#s=[3,2,1]</a:t>
                      </a:r>
                      <a:endParaRPr lang="zh-CN" altLang="en-US" sz="2000" dirty="0" smtClean="0"/>
                    </a:p>
                  </a:txBody>
                  <a:tcPr marL="0" marR="0" marT="72000" marB="72000" anchor="ctr"/>
                </a:tc>
              </a:tr>
              <a:tr h="465924">
                <a:tc>
                  <a:txBody>
                    <a:bodyPr/>
                    <a:lstStyle/>
                    <a:p>
                      <a:pPr algn="l"/>
                      <a:r>
                        <a:rPr lang="en-US" altLang="zh-CN" sz="2000" dirty="0" err="1" smtClean="0"/>
                        <a:t>s.sort</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列表排序</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t>s.sort</a:t>
                      </a:r>
                      <a:r>
                        <a:rPr lang="en-US" altLang="zh-CN" sz="2000" dirty="0" smtClean="0"/>
                        <a:t>()</a:t>
                      </a:r>
                      <a:r>
                        <a:rPr lang="zh-CN" altLang="en-US" sz="2000" baseline="0" dirty="0" smtClean="0"/>
                        <a:t>    </a:t>
                      </a:r>
                      <a:r>
                        <a:rPr lang="en-US" altLang="zh-CN" sz="2000" baseline="0" dirty="0" smtClean="0"/>
                        <a:t>#s=[1,2,3]</a:t>
                      </a:r>
                      <a:endParaRPr lang="zh-CN" altLang="en-US" sz="2000" dirty="0" smtClean="0"/>
                    </a:p>
                  </a:txBody>
                  <a:tcPr marL="0" marR="0" marT="72000" marB="72000" anchor="ctr"/>
                </a:tc>
              </a:tr>
            </a:tbl>
          </a:graphicData>
        </a:graphic>
      </p:graphicFrame>
      <p:sp>
        <p:nvSpPr>
          <p:cNvPr id="12" name="TextBox 5"/>
          <p:cNvSpPr txBox="1">
            <a:spLocks noChangeArrowheads="1"/>
          </p:cNvSpPr>
          <p:nvPr/>
        </p:nvSpPr>
        <p:spPr bwMode="auto">
          <a:xfrm>
            <a:off x="5715000" y="3171825"/>
            <a:ext cx="2057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dirty="0" smtClean="0"/>
              <a:t>s</a:t>
            </a:r>
            <a:r>
              <a:rPr lang="en-US" altLang="zh-CN" sz="2400" dirty="0"/>
              <a:t>=[1,2,3]</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1</a:t>
            </a:r>
            <a:r>
              <a:rPr lang="zh-CN" altLang="en-US" dirty="0" smtClean="0">
                <a:ea typeface="宋体" panose="02010600030101010101" pitchFamily="2" charset="-122"/>
              </a:rPr>
              <a:t>：新生辩论赛排名</a:t>
            </a:r>
            <a:endParaRPr lang="zh-CN" altLang="en-US" dirty="0" smtClean="0">
              <a:ea typeface="宋体" panose="02010600030101010101" pitchFamily="2" charset="-122"/>
            </a:endParaRPr>
          </a:p>
        </p:txBody>
      </p:sp>
      <p:sp>
        <p:nvSpPr>
          <p:cNvPr id="47107" name="内容占位符 2"/>
          <p:cNvSpPr>
            <a:spLocks noGrp="1"/>
          </p:cNvSpPr>
          <p:nvPr>
            <p:ph idx="1"/>
          </p:nvPr>
        </p:nvSpPr>
        <p:spPr>
          <a:xfrm>
            <a:off x="0" y="1066800"/>
            <a:ext cx="9144000" cy="1188720"/>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rPr>
              <a:t>北师大新生辩论赛，</a:t>
            </a:r>
            <a:r>
              <a:rPr lang="zh-CN" altLang="en-US" sz="2400" kern="1200" dirty="0">
                <a:solidFill>
                  <a:schemeClr val="tx2"/>
                </a:solidFill>
                <a:latin typeface="华文新魏" panose="02010800040101010101" pitchFamily="2" charset="-122"/>
                <a:ea typeface="华文新魏" panose="02010800040101010101" pitchFamily="2" charset="-122"/>
                <a:sym typeface="+mn-ea"/>
              </a:rPr>
              <a:t>已</a:t>
            </a:r>
            <a:r>
              <a:rPr lang="zh-CN" altLang="en-US" sz="2400" kern="1200" dirty="0">
                <a:solidFill>
                  <a:schemeClr val="tx2"/>
                </a:solidFill>
                <a:latin typeface="华文新魏" panose="02010800040101010101" pitchFamily="2" charset="-122"/>
                <a:ea typeface="华文新魏" panose="02010800040101010101" pitchFamily="2" charset="-122"/>
              </a:rPr>
              <a:t>知</a:t>
            </a:r>
            <a:r>
              <a:rPr lang="en-US" altLang="zh-CN" sz="2400" kern="1200" dirty="0">
                <a:solidFill>
                  <a:schemeClr val="tx2"/>
                </a:solidFill>
                <a:latin typeface="华文新魏" panose="02010800040101010101" pitchFamily="2" charset="-122"/>
                <a:ea typeface="华文新魏" panose="02010800040101010101" pitchFamily="2" charset="-122"/>
              </a:rPr>
              <a:t>4</a:t>
            </a:r>
            <a:r>
              <a:rPr lang="zh-CN" altLang="en-US" sz="2400" kern="1200" dirty="0">
                <a:solidFill>
                  <a:schemeClr val="tx2"/>
                </a:solidFill>
                <a:latin typeface="华文新魏" panose="02010800040101010101" pitchFamily="2" charset="-122"/>
                <a:ea typeface="华文新魏" panose="02010800040101010101" pitchFamily="2" charset="-122"/>
              </a:rPr>
              <a:t>队选手的各评委给分，运用序列的各项操作求各队选手的得分，得分计算规则：去掉最高分和最低分之后的平均分。</a:t>
            </a:r>
            <a:r>
              <a:rPr lang="zh-CN" altLang="en-US" sz="2400" kern="1200" dirty="0" smtClean="0">
                <a:solidFill>
                  <a:schemeClr val="tx2"/>
                </a:solidFill>
                <a:latin typeface="华文新魏" panose="02010800040101010101" pitchFamily="2" charset="-122"/>
                <a:ea typeface="华文新魏" panose="02010800040101010101" pitchFamily="2" charset="-122"/>
              </a:rPr>
              <a:t>（二维数组形式：</a:t>
            </a:r>
            <a:r>
              <a:rPr lang="en-US" altLang="zh-CN" sz="2400" kern="1200" dirty="0" smtClean="0">
                <a:solidFill>
                  <a:schemeClr val="tx2"/>
                </a:solidFill>
                <a:latin typeface="华文新魏" panose="02010800040101010101" pitchFamily="2" charset="-122"/>
                <a:ea typeface="华文新魏" panose="02010800040101010101" pitchFamily="2" charset="-122"/>
              </a:rPr>
              <a:t>chapter5_2.py</a:t>
            </a:r>
            <a:r>
              <a:rPr lang="zh-CN" altLang="en-US" sz="2400" kern="1200" dirty="0" smtClean="0">
                <a:solidFill>
                  <a:schemeClr val="tx2"/>
                </a:solidFill>
                <a:latin typeface="华文新魏" panose="02010800040101010101" pitchFamily="2" charset="-122"/>
                <a:ea typeface="华文新魏" panose="02010800040101010101" pitchFamily="2" charset="-122"/>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2527300"/>
            <a:ext cx="8991600" cy="358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4</a:t>
            </a:r>
            <a:r>
              <a:rPr lang="zh-CN" altLang="en-US" dirty="0" smtClean="0">
                <a:ea typeface="宋体" panose="02010600030101010101" pitchFamily="2" charset="-122"/>
              </a:rPr>
              <a:t>）字符串操作</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字符串</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228600" y="1066800"/>
            <a:ext cx="8853170" cy="461665"/>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en-US" altLang="zh-CN" sz="2400" kern="1200" dirty="0" err="1" smtClean="0">
                <a:solidFill>
                  <a:schemeClr val="tx2"/>
                </a:solidFill>
                <a:latin typeface="华文新魏" panose="02010800040101010101" pitchFamily="2" charset="-122"/>
                <a:ea typeface="华文新魏" panose="02010800040101010101" pitchFamily="2" charset="-122"/>
                <a:sym typeface="+mn-ea"/>
              </a:rPr>
              <a:t>认识字符串</a:t>
            </a:r>
            <a:endParaRPr lang="zh-CN" altLang="zh-CN" sz="2400" kern="1200" dirty="0">
              <a:solidFill>
                <a:schemeClr val="tx2"/>
              </a:solidFill>
              <a:latin typeface="华文新魏" panose="02010800040101010101" pitchFamily="2" charset="-122"/>
              <a:ea typeface="华文新魏" panose="02010800040101010101" pitchFamily="2" charset="-122"/>
              <a:sym typeface="+mn-ea"/>
            </a:endParaRPr>
          </a:p>
        </p:txBody>
      </p:sp>
      <p:sp>
        <p:nvSpPr>
          <p:cNvPr id="7" name="内容占位符 2"/>
          <p:cNvSpPr txBox="1"/>
          <p:nvPr/>
        </p:nvSpPr>
        <p:spPr bwMode="auto">
          <a:xfrm>
            <a:off x="228600" y="2438400"/>
            <a:ext cx="8458200" cy="461665"/>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342900" indent="-342900" eaLnBrk="1" hangingPunct="1">
              <a:spcBef>
                <a:spcPct val="50000"/>
              </a:spcBef>
              <a:buClr>
                <a:srgbClr val="FFC000"/>
              </a:buClr>
              <a:buSzPct val="50000"/>
            </a:pPr>
            <a:r>
              <a:rPr lang="zh-CN" altLang="en-US" sz="2400" kern="1200" dirty="0" smtClean="0">
                <a:solidFill>
                  <a:schemeClr val="tx2"/>
                </a:solidFill>
                <a:latin typeface="华文新魏" panose="02010800040101010101" pitchFamily="2" charset="-122"/>
                <a:ea typeface="华文新魏" panose="02010800040101010101" pitchFamily="2" charset="-122"/>
              </a:rPr>
              <a:t>字符串是由字符组成的序列</a:t>
            </a:r>
            <a:r>
              <a:rPr lang="en-US" altLang="zh-CN" sz="2400" kern="1200" dirty="0" smtClean="0">
                <a:solidFill>
                  <a:schemeClr val="tx2"/>
                </a:solidFill>
                <a:latin typeface="华文新魏" panose="02010800040101010101" pitchFamily="2" charset="-122"/>
                <a:ea typeface="华文新魏" panose="02010800040101010101" pitchFamily="2" charset="-122"/>
              </a:rPr>
              <a:t>,</a:t>
            </a:r>
            <a:r>
              <a:rPr lang="zh-CN" altLang="en-US" sz="2400" dirty="0">
                <a:latin typeface="黑体" panose="02010609060101010101" pitchFamily="49" charset="-122"/>
                <a:ea typeface="黑体" panose="02010609060101010101" pitchFamily="49" charset="-122"/>
                <a:sym typeface="+mn-ea"/>
              </a:rPr>
              <a:t> </a:t>
            </a:r>
            <a:r>
              <a:rPr lang="en-US" altLang="zh-CN" sz="2400" dirty="0">
                <a:solidFill>
                  <a:schemeClr val="tx2"/>
                </a:solidFill>
                <a:latin typeface="华文新魏" panose="02010800040101010101" pitchFamily="2" charset="-122"/>
                <a:ea typeface="华文新魏" panose="02010800040101010101" pitchFamily="2" charset="-122"/>
                <a:sym typeface="+mn-ea"/>
              </a:rPr>
              <a:t>p</a:t>
            </a:r>
            <a:r>
              <a:rPr lang="zh-CN" altLang="en-US" sz="2400" dirty="0" smtClean="0">
                <a:solidFill>
                  <a:schemeClr val="tx2"/>
                </a:solidFill>
                <a:latin typeface="华文新魏" panose="02010800040101010101" pitchFamily="2" charset="-122"/>
                <a:ea typeface="华文新魏" panose="02010800040101010101" pitchFamily="2" charset="-122"/>
                <a:sym typeface="+mn-ea"/>
              </a:rPr>
              <a:t>ython</a:t>
            </a:r>
            <a:r>
              <a:rPr lang="zh-CN" altLang="en-US" sz="2400" dirty="0">
                <a:solidFill>
                  <a:schemeClr val="tx2"/>
                </a:solidFill>
                <a:latin typeface="华文新魏" panose="02010800040101010101" pitchFamily="2" charset="-122"/>
                <a:ea typeface="华文新魏" panose="02010800040101010101" pitchFamily="2" charset="-122"/>
                <a:sym typeface="+mn-ea"/>
              </a:rPr>
              <a:t>内置数据类型</a:t>
            </a:r>
            <a:r>
              <a:rPr lang="zh-CN" altLang="en-US" sz="2400" dirty="0" smtClean="0">
                <a:solidFill>
                  <a:schemeClr val="tx2"/>
                </a:solidFill>
                <a:latin typeface="华文新魏" panose="02010800040101010101" pitchFamily="2" charset="-122"/>
                <a:ea typeface="华文新魏" panose="02010800040101010101" pitchFamily="2" charset="-122"/>
                <a:sym typeface="+mn-ea"/>
              </a:rPr>
              <a:t>str</a:t>
            </a:r>
            <a:endParaRPr lang="en-US" altLang="zh-CN" sz="2400" dirty="0">
              <a:solidFill>
                <a:schemeClr val="tx2"/>
              </a:solidFill>
              <a:latin typeface="华文新魏" panose="02010800040101010101" pitchFamily="2" charset="-122"/>
              <a:ea typeface="华文新魏" panose="02010800040101010101" pitchFamily="2"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t="33134"/>
          <a:stretch>
            <a:fillRect/>
          </a:stretch>
        </p:blipFill>
        <p:spPr bwMode="auto">
          <a:xfrm>
            <a:off x="1009650" y="2971800"/>
            <a:ext cx="4781550"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3400" y="4968151"/>
            <a:ext cx="8069484" cy="1585049"/>
          </a:xfrm>
          <a:prstGeom prst="rect">
            <a:avLst/>
          </a:prstGeom>
        </p:spPr>
        <p:txBody>
          <a:bodyPr wrap="square">
            <a:spAutoFit/>
          </a:bodyPr>
          <a:lstStyle/>
          <a:p>
            <a:pPr marL="0" indent="0" eaLnBrk="1" latinLnBrk="0" hangingPunct="1">
              <a:spcBef>
                <a:spcPts val="600"/>
              </a:spcBef>
              <a:spcAft>
                <a:spcPts val="600"/>
              </a:spcAft>
              <a:buClr>
                <a:srgbClr val="FFC000"/>
              </a:buClr>
              <a:buSzPct val="50000"/>
              <a:buNone/>
            </a:pPr>
            <a:r>
              <a:rPr lang="zh-CN" altLang="en-US" dirty="0" smtClean="0">
                <a:latin typeface="黑体" panose="02010609060101010101" pitchFamily="49" charset="-122"/>
                <a:ea typeface="黑体" panose="02010609060101010101" pitchFamily="49" charset="-122"/>
                <a:sym typeface="+mn-ea"/>
              </a:rPr>
              <a:t>   单引号</a:t>
            </a:r>
            <a:r>
              <a:rPr lang="en-US" altLang="zh-CN" dirty="0" smtClean="0">
                <a:latin typeface="黑体" panose="02010609060101010101" pitchFamily="49" charset="-122"/>
                <a:ea typeface="黑体" panose="02010609060101010101" pitchFamily="49" charset="-122"/>
                <a:sym typeface="+mn-ea"/>
              </a:rPr>
              <a:t>'' s0='</a:t>
            </a:r>
            <a:r>
              <a:rPr lang="en-US" altLang="zh-CN" dirty="0" err="1" smtClean="0">
                <a:latin typeface="黑体" panose="02010609060101010101" pitchFamily="49" charset="-122"/>
                <a:ea typeface="黑体" panose="02010609060101010101" pitchFamily="49" charset="-122"/>
                <a:sym typeface="+mn-ea"/>
              </a:rPr>
              <a:t>abc</a:t>
            </a:r>
            <a:r>
              <a:rPr lang="en-US" altLang="zh-CN" dirty="0" smtClean="0">
                <a:latin typeface="黑体" panose="02010609060101010101" pitchFamily="49" charset="-122"/>
                <a:ea typeface="黑体" panose="02010609060101010101" pitchFamily="49" charset="-122"/>
                <a:sym typeface="+mn-ea"/>
              </a:rPr>
              <a:t>' s1='a'  '</a:t>
            </a:r>
            <a:r>
              <a:rPr lang="en-US" altLang="zh-CN" dirty="0" err="1" smtClean="0">
                <a:latin typeface="黑体" panose="02010609060101010101" pitchFamily="49" charset="-122"/>
                <a:ea typeface="黑体" panose="02010609060101010101" pitchFamily="49" charset="-122"/>
                <a:sym typeface="+mn-ea"/>
              </a:rPr>
              <a:t>bc</a:t>
            </a:r>
            <a:r>
              <a:rPr lang="en-US" altLang="zh-CN" dirty="0" smtClean="0">
                <a:latin typeface="黑体" panose="02010609060101010101" pitchFamily="49" charset="-122"/>
                <a:ea typeface="黑体" panose="02010609060101010101" pitchFamily="49" charset="-122"/>
                <a:sym typeface="+mn-ea"/>
              </a:rPr>
              <a:t>'   s2=</a:t>
            </a:r>
            <a:r>
              <a:rPr lang="en-US" altLang="zh-CN" dirty="0" err="1" smtClean="0">
                <a:latin typeface="黑体" panose="02010609060101010101" pitchFamily="49" charset="-122"/>
                <a:ea typeface="黑体" panose="02010609060101010101" pitchFamily="49" charset="-122"/>
                <a:sym typeface="+mn-ea"/>
              </a:rPr>
              <a:t>str</a:t>
            </a:r>
            <a:r>
              <a:rPr lang="en-US" altLang="zh-CN" dirty="0" smtClean="0">
                <a:latin typeface="黑体" panose="02010609060101010101" pitchFamily="49" charset="-122"/>
                <a:ea typeface="黑体" panose="02010609060101010101" pitchFamily="49" charset="-122"/>
                <a:sym typeface="+mn-ea"/>
              </a:rPr>
              <a:t>(123)</a:t>
            </a:r>
            <a:endParaRPr lang="en-US" altLang="zh-CN" dirty="0" smtClean="0">
              <a:latin typeface="黑体" panose="02010609060101010101" pitchFamily="49" charset="-122"/>
              <a:ea typeface="黑体" panose="02010609060101010101" pitchFamily="49" charset="-122"/>
              <a:sym typeface="+mn-ea"/>
            </a:endParaRPr>
          </a:p>
          <a:p>
            <a:pPr marL="0" indent="0" eaLnBrk="1" latinLnBrk="0" hangingPunct="1">
              <a:lnSpc>
                <a:spcPct val="120000"/>
              </a:lnSpc>
              <a:spcBef>
                <a:spcPts val="0"/>
              </a:spcBef>
              <a:buClr>
                <a:srgbClr val="FFC000"/>
              </a:buClr>
              <a:buSzPct val="50000"/>
              <a:buNone/>
            </a:pPr>
            <a:r>
              <a:rPr lang="en-US" altLang="zh-CN" dirty="0" smtClean="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双引号</a:t>
            </a:r>
            <a:r>
              <a:rPr lang="en-US" altLang="zh-CN" dirty="0">
                <a:latin typeface="黑体" panose="02010609060101010101" pitchFamily="49" charset="-122"/>
                <a:ea typeface="黑体" panose="02010609060101010101" pitchFamily="49" charset="-122"/>
                <a:sym typeface="+mn-ea"/>
              </a:rPr>
              <a:t>”” s2=”</a:t>
            </a:r>
            <a:r>
              <a:rPr lang="en-US" altLang="zh-CN" dirty="0" err="1">
                <a:latin typeface="黑体" panose="02010609060101010101" pitchFamily="49" charset="-122"/>
                <a:ea typeface="黑体" panose="02010609060101010101" pitchFamily="49" charset="-122"/>
                <a:sym typeface="+mn-ea"/>
              </a:rPr>
              <a:t>bcd</a:t>
            </a:r>
            <a:r>
              <a:rPr lang="en-US" altLang="zh-CN" dirty="0">
                <a:latin typeface="黑体" panose="02010609060101010101" pitchFamily="49" charset="-122"/>
                <a:ea typeface="黑体" panose="02010609060101010101" pitchFamily="49" charset="-122"/>
                <a:sym typeface="+mn-ea"/>
              </a:rPr>
              <a:t>”</a:t>
            </a:r>
            <a:endParaRPr lang="en-US" altLang="zh-CN" dirty="0">
              <a:latin typeface="黑体" panose="02010609060101010101" pitchFamily="49" charset="-122"/>
              <a:ea typeface="黑体" panose="02010609060101010101" pitchFamily="49" charset="-122"/>
              <a:sym typeface="+mn-ea"/>
            </a:endParaRPr>
          </a:p>
          <a:p>
            <a:pPr marL="0" indent="0" eaLnBrk="1" latinLnBrk="0" hangingPunct="1">
              <a:lnSpc>
                <a:spcPct val="120000"/>
              </a:lnSpc>
              <a:spcBef>
                <a:spcPts val="0"/>
              </a:spcBef>
              <a:buClr>
                <a:srgbClr val="FFC000"/>
              </a:buClr>
              <a:buSzPct val="50000"/>
              <a:buNone/>
            </a:pP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三单引号 </a:t>
            </a:r>
            <a:r>
              <a:rPr lang="en-US" altLang="zh-CN" dirty="0">
                <a:latin typeface="黑体" panose="02010609060101010101" pitchFamily="49" charset="-122"/>
                <a:ea typeface="黑体" panose="02010609060101010101" pitchFamily="49" charset="-122"/>
                <a:sym typeface="+mn-ea"/>
              </a:rPr>
              <a:t>s3=''' blue sky'''</a:t>
            </a:r>
            <a:endParaRPr lang="en-US" altLang="zh-CN" dirty="0">
              <a:latin typeface="黑体" panose="02010609060101010101" pitchFamily="49" charset="-122"/>
              <a:ea typeface="黑体" panose="02010609060101010101" pitchFamily="49" charset="-122"/>
              <a:sym typeface="+mn-ea"/>
            </a:endParaRPr>
          </a:p>
          <a:p>
            <a:pPr marL="0" indent="0" eaLnBrk="1" latinLnBrk="0" hangingPunct="1">
              <a:lnSpc>
                <a:spcPct val="120000"/>
              </a:lnSpc>
              <a:spcBef>
                <a:spcPts val="0"/>
              </a:spcBef>
              <a:buClr>
                <a:srgbClr val="FFC000"/>
              </a:buClr>
              <a:buSzPct val="50000"/>
              <a:buNone/>
            </a:pP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三双引号  </a:t>
            </a:r>
            <a:r>
              <a:rPr lang="en-US" altLang="zh-CN" dirty="0">
                <a:latin typeface="黑体" panose="02010609060101010101" pitchFamily="49" charset="-122"/>
                <a:ea typeface="黑体" panose="02010609060101010101" pitchFamily="49" charset="-122"/>
                <a:sym typeface="+mn-ea"/>
              </a:rPr>
              <a:t>s4=”””blue sky”””</a:t>
            </a:r>
            <a:endParaRPr lang="en-US" altLang="zh-CN" dirty="0">
              <a:solidFill>
                <a:srgbClr val="C00000"/>
              </a:solidFill>
              <a:latin typeface="黑体" panose="02010609060101010101" pitchFamily="49" charset="-122"/>
              <a:ea typeface="黑体" panose="02010609060101010101" pitchFamily="49" charset="-122"/>
              <a:sym typeface="+mn-ea"/>
            </a:endParaRPr>
          </a:p>
        </p:txBody>
      </p:sp>
      <p:sp>
        <p:nvSpPr>
          <p:cNvPr id="9" name="矩形 8"/>
          <p:cNvSpPr/>
          <p:nvPr/>
        </p:nvSpPr>
        <p:spPr>
          <a:xfrm>
            <a:off x="381000" y="4495800"/>
            <a:ext cx="2377574" cy="461665"/>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a:spcBef>
                <a:spcPct val="50000"/>
              </a:spcBef>
              <a:buClr>
                <a:srgbClr val="FFC000"/>
              </a:buClr>
              <a:buSzPct val="50000"/>
              <a:buFont typeface="Wingdings" panose="05000000000000000000" pitchFamily="2" charset="2"/>
              <a:buChar char="n"/>
            </a:pPr>
            <a:r>
              <a:rPr lang="zh-CN" altLang="en-US" sz="2400" dirty="0">
                <a:solidFill>
                  <a:schemeClr val="tx2"/>
                </a:solidFill>
                <a:latin typeface="华文新魏" panose="02010800040101010101" pitchFamily="2" charset="-122"/>
                <a:ea typeface="华文新魏" panose="02010800040101010101" pitchFamily="2" charset="-122"/>
                <a:sym typeface="+mn-ea"/>
              </a:rPr>
              <a:t>字符串</a:t>
            </a:r>
            <a:r>
              <a:rPr lang="zh-CN" altLang="en-US" sz="2400" dirty="0" smtClean="0">
                <a:solidFill>
                  <a:schemeClr val="tx2"/>
                </a:solidFill>
                <a:latin typeface="华文新魏" panose="02010800040101010101" pitchFamily="2" charset="-122"/>
                <a:ea typeface="华文新魏" panose="02010800040101010101" pitchFamily="2" charset="-122"/>
                <a:sym typeface="+mn-ea"/>
              </a:rPr>
              <a:t>常量</a:t>
            </a:r>
            <a:endParaRPr lang="zh-CN" altLang="en-US" sz="2400" dirty="0">
              <a:solidFill>
                <a:schemeClr val="tx2"/>
              </a:solidFill>
              <a:latin typeface="华文新魏" panose="02010800040101010101" pitchFamily="2" charset="-122"/>
              <a:ea typeface="华文新魏" panose="02010800040101010101" pitchFamily="2" charset="-122"/>
              <a:sym typeface="+mn-ea"/>
            </a:endParaRPr>
          </a:p>
        </p:txBody>
      </p:sp>
      <p:sp>
        <p:nvSpPr>
          <p:cNvPr id="10" name="矩形 9"/>
          <p:cNvSpPr/>
          <p:nvPr/>
        </p:nvSpPr>
        <p:spPr>
          <a:xfrm>
            <a:off x="842962" y="1468903"/>
            <a:ext cx="7996238" cy="830997"/>
          </a:xfrm>
          <a:prstGeom prst="rect">
            <a:avLst/>
          </a:prstGeom>
        </p:spPr>
        <p:txBody>
          <a:bodyPr wrap="square">
            <a:spAutoFit/>
          </a:bodyPr>
          <a:lstStyle/>
          <a:p>
            <a:pPr latinLnBrk="0">
              <a:lnSpc>
                <a:spcPct val="120000"/>
              </a:lnSpc>
              <a:spcBef>
                <a:spcPts val="0"/>
              </a:spcBef>
            </a:pPr>
            <a:r>
              <a:rPr lang="zh-CN" altLang="en-US" dirty="0">
                <a:latin typeface="黑体" panose="02010609060101010101" pitchFamily="49" charset="-122"/>
                <a:ea typeface="黑体" panose="02010609060101010101" pitchFamily="49" charset="-122"/>
                <a:sym typeface="+mn-ea"/>
              </a:rPr>
              <a:t>最初：</a:t>
            </a:r>
            <a:r>
              <a:rPr lang="en-US" altLang="zh-CN" dirty="0">
                <a:latin typeface="黑体" panose="02010609060101010101" pitchFamily="49" charset="-122"/>
                <a:ea typeface="黑体" panose="02010609060101010101" pitchFamily="49" charset="-122"/>
                <a:sym typeface="+mn-ea"/>
              </a:rPr>
              <a:t>print('Hello world!')</a:t>
            </a:r>
            <a:endParaRPr lang="en-US" altLang="zh-CN" dirty="0">
              <a:latin typeface="黑体" panose="02010609060101010101" pitchFamily="49" charset="-122"/>
              <a:ea typeface="黑体" panose="02010609060101010101" pitchFamily="49" charset="-122"/>
              <a:sym typeface="+mn-ea"/>
            </a:endParaRPr>
          </a:p>
          <a:p>
            <a:pPr latinLnBrk="0">
              <a:lnSpc>
                <a:spcPct val="120000"/>
              </a:lnSpc>
              <a:spcBef>
                <a:spcPts val="0"/>
              </a:spcBef>
            </a:pPr>
            <a:r>
              <a:rPr lang="zh-CN" altLang="en-US" dirty="0" smtClean="0">
                <a:latin typeface="黑体" panose="02010609060101010101" pitchFamily="49" charset="-122"/>
                <a:ea typeface="黑体" panose="02010609060101010101" pitchFamily="49" charset="-122"/>
                <a:sym typeface="+mn-ea"/>
              </a:rPr>
              <a:t>最近</a:t>
            </a:r>
            <a:r>
              <a:rPr lang="zh-CN" altLang="en-US" dirty="0">
                <a:latin typeface="黑体" panose="02010609060101010101" pitchFamily="49" charset="-122"/>
                <a:ea typeface="黑体" panose="02010609060101010101" pitchFamily="49" charset="-122"/>
                <a:sym typeface="+mn-ea"/>
              </a:rPr>
              <a:t>：</a:t>
            </a:r>
            <a:r>
              <a:rPr lang="en-US" altLang="zh-CN" dirty="0">
                <a:latin typeface="黑体" panose="02010609060101010101" pitchFamily="49" charset="-122"/>
                <a:ea typeface="黑体" panose="02010609060101010101" pitchFamily="49" charset="-122"/>
                <a:sym typeface="+mn-ea"/>
              </a:rPr>
              <a:t>print(</a:t>
            </a:r>
            <a:r>
              <a:rPr lang="en-US" altLang="zh-CN" dirty="0" err="1">
                <a:latin typeface="黑体" panose="02010609060101010101" pitchFamily="49" charset="-122"/>
                <a:ea typeface="黑体" panose="02010609060101010101" pitchFamily="49" charset="-122"/>
                <a:sym typeface="+mn-ea"/>
              </a:rPr>
              <a:t>str.format</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格式：</a:t>
            </a:r>
            <a:r>
              <a:rPr lang="en-US" altLang="zh-CN" dirty="0">
                <a:latin typeface="黑体" panose="02010609060101010101" pitchFamily="49" charset="-122"/>
                <a:ea typeface="黑体" panose="02010609060101010101" pitchFamily="49" charset="-122"/>
                <a:sym typeface="+mn-ea"/>
              </a:rPr>
              <a:t>{0:2},{1:4},{2:6}',12,15,20))</a:t>
            </a:r>
            <a:endParaRPr lang="en-US" altLang="zh-CN" dirty="0">
              <a:latin typeface="黑体" panose="02010609060101010101" pitchFamily="49" charset="-122"/>
              <a:ea typeface="黑体" panose="02010609060101010101" pitchFamily="49" charset="-122"/>
              <a:sym typeface="+mn-e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ea typeface="宋体" panose="02010600030101010101" pitchFamily="2" charset="-122"/>
              </a:rPr>
              <a:t>字符串的格式化</a:t>
            </a:r>
            <a:endParaRPr lang="zh-CN" altLang="en-US" smtClean="0">
              <a:ea typeface="宋体" panose="02010600030101010101" pitchFamily="2" charset="-122"/>
            </a:endParaRPr>
          </a:p>
        </p:txBody>
      </p:sp>
      <p:sp>
        <p:nvSpPr>
          <p:cNvPr id="5" name="矩形 4"/>
          <p:cNvSpPr/>
          <p:nvPr/>
        </p:nvSpPr>
        <p:spPr>
          <a:xfrm>
            <a:off x="1076960" y="1185545"/>
            <a:ext cx="6381115" cy="582295"/>
          </a:xfrm>
          <a:prstGeom prst="rect">
            <a:avLst/>
          </a:prstGeom>
        </p:spPr>
        <p:txBody>
          <a:bodyPr wrap="square">
            <a:spAutoFit/>
          </a:bodyPr>
          <a:lstStyle/>
          <a:p>
            <a:pPr marL="0" lvl="1">
              <a:defRPr/>
            </a:pPr>
            <a:r>
              <a:rPr lang="zh-CN" altLang="en-US" sz="3200" dirty="0">
                <a:solidFill>
                  <a:srgbClr val="FF0000"/>
                </a:solidFill>
                <a:effectLst>
                  <a:outerShdw blurRad="38100" dist="38100" dir="2700000" algn="tl">
                    <a:srgbClr val="C0C0C0"/>
                  </a:outerShdw>
                </a:effectLst>
                <a:ea typeface="宋体" panose="02010600030101010101" pitchFamily="2" charset="-122"/>
              </a:rPr>
              <a:t>格式字符串</a:t>
            </a:r>
            <a:r>
              <a:rPr lang="en-US" altLang="zh-CN" sz="3200" dirty="0">
                <a:solidFill>
                  <a:srgbClr val="FF0000"/>
                </a:solidFill>
                <a:effectLst>
                  <a:outerShdw blurRad="38100" dist="38100" dir="2700000" algn="tl">
                    <a:srgbClr val="C0C0C0"/>
                  </a:outerShdw>
                </a:effectLst>
                <a:ea typeface="宋体" panose="02010600030101010101" pitchFamily="2" charset="-122"/>
              </a:rPr>
              <a:t>.format (</a:t>
            </a:r>
            <a:r>
              <a:rPr lang="zh-CN" altLang="en-US" sz="3200" dirty="0">
                <a:solidFill>
                  <a:srgbClr val="FF0000"/>
                </a:solidFill>
                <a:effectLst>
                  <a:outerShdw blurRad="38100" dist="38100" dir="2700000" algn="tl">
                    <a:srgbClr val="C0C0C0"/>
                  </a:outerShdw>
                </a:effectLst>
                <a:ea typeface="宋体" panose="02010600030101010101" pitchFamily="2" charset="-122"/>
              </a:rPr>
              <a:t>值</a:t>
            </a:r>
            <a:r>
              <a:rPr lang="en-US" altLang="zh-CN" sz="3200" dirty="0">
                <a:solidFill>
                  <a:srgbClr val="FF0000"/>
                </a:solidFill>
                <a:effectLst>
                  <a:outerShdw blurRad="38100" dist="38100" dir="2700000" algn="tl">
                    <a:srgbClr val="C0C0C0"/>
                  </a:outerShdw>
                </a:effectLst>
                <a:ea typeface="宋体" panose="02010600030101010101" pitchFamily="2" charset="-122"/>
              </a:rPr>
              <a:t>1,</a:t>
            </a:r>
            <a:r>
              <a:rPr lang="zh-CN" altLang="en-US" sz="3200" dirty="0">
                <a:solidFill>
                  <a:srgbClr val="FF0000"/>
                </a:solidFill>
                <a:effectLst>
                  <a:outerShdw blurRad="38100" dist="38100" dir="2700000" algn="tl">
                    <a:srgbClr val="C0C0C0"/>
                  </a:outerShdw>
                </a:effectLst>
                <a:ea typeface="宋体" panose="02010600030101010101" pitchFamily="2" charset="-122"/>
              </a:rPr>
              <a:t>值</a:t>
            </a:r>
            <a:r>
              <a:rPr lang="en-US" altLang="zh-CN" sz="3200" dirty="0">
                <a:solidFill>
                  <a:srgbClr val="FF0000"/>
                </a:solidFill>
                <a:effectLst>
                  <a:outerShdw blurRad="38100" dist="38100" dir="2700000" algn="tl">
                    <a:srgbClr val="C0C0C0"/>
                  </a:outerShdw>
                </a:effectLst>
                <a:ea typeface="宋体" panose="02010600030101010101" pitchFamily="2" charset="-122"/>
              </a:rPr>
              <a:t>2,…)</a:t>
            </a:r>
            <a:endParaRPr lang="en-US" altLang="zh-CN" sz="3200" dirty="0">
              <a:solidFill>
                <a:srgbClr val="FF0000"/>
              </a:solidFill>
              <a:effectLst>
                <a:outerShdw blurRad="38100" dist="38100" dir="2700000" algn="tl">
                  <a:srgbClr val="C0C0C0"/>
                </a:outerShdw>
              </a:effectLst>
              <a:ea typeface="宋体" panose="02010600030101010101" pitchFamily="2" charset="-122"/>
            </a:endParaRPr>
          </a:p>
        </p:txBody>
      </p:sp>
      <p:pic>
        <p:nvPicPr>
          <p:cNvPr id="8192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90" y="3619500"/>
            <a:ext cx="9140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077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3" y="4730750"/>
            <a:ext cx="87185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a:t>
            </a:r>
            <a:r>
              <a:rPr lang="en-US" altLang="zh-CN" dirty="0" smtClean="0">
                <a:ea typeface="宋体" panose="02010600030101010101" pitchFamily="2" charset="-122"/>
              </a:rPr>
              <a:t>4</a:t>
            </a:r>
            <a:r>
              <a:rPr lang="zh-CN" altLang="en-US" dirty="0" smtClean="0">
                <a:ea typeface="宋体" panose="02010600030101010101" pitchFamily="2" charset="-122"/>
              </a:rPr>
              <a:t>讲 </a:t>
            </a:r>
            <a:r>
              <a:rPr lang="zh-CN" dirty="0" smtClean="0">
                <a:ea typeface="宋体" panose="02010600030101010101" pitchFamily="2" charset="-122"/>
              </a:rPr>
              <a:t>知识要点回顾</a:t>
            </a:r>
            <a:endParaRPr lang="zh-CN" dirty="0" smtClean="0">
              <a:ea typeface="宋体" panose="02010600030101010101" pitchFamily="2" charset="-122"/>
            </a:endParaRPr>
          </a:p>
        </p:txBody>
      </p:sp>
      <p:sp>
        <p:nvSpPr>
          <p:cNvPr id="6" name="内容占位符 2"/>
          <p:cNvSpPr>
            <a:spLocks noGrp="1"/>
          </p:cNvSpPr>
          <p:nvPr>
            <p:ph idx="1"/>
          </p:nvPr>
        </p:nvSpPr>
        <p:spPr>
          <a:xfrm>
            <a:off x="62865" y="990601"/>
            <a:ext cx="8991600" cy="5333999"/>
          </a:xfrm>
        </p:spPr>
        <p:txBody>
          <a:bodyPr>
            <a:noAutofit/>
          </a:bodyPr>
          <a:lstStyle/>
          <a:p>
            <a:pPr>
              <a:lnSpc>
                <a:spcPct val="150000"/>
              </a:lnSpc>
            </a:pPr>
            <a:r>
              <a:rPr lang="zh-CN" altLang="en-US" sz="1600" b="1" dirty="0" smtClean="0">
                <a:latin typeface="黑体" panose="02010609060101010101" pitchFamily="49" charset="-122"/>
                <a:ea typeface="黑体" panose="02010609060101010101" pitchFamily="49" charset="-122"/>
                <a:sym typeface="+mn-ea"/>
              </a:rPr>
              <a:t>（1）循环中断—break,continue</a:t>
            </a:r>
            <a:endParaRPr lang="zh-CN" altLang="en-US" sz="1600" b="1" dirty="0" smtClean="0">
              <a:latin typeface="黑体" panose="02010609060101010101" pitchFamily="49" charset="-122"/>
              <a:ea typeface="黑体" panose="02010609060101010101" pitchFamily="49" charset="-122"/>
              <a:sym typeface="+mn-ea"/>
            </a:endParaRPr>
          </a:p>
          <a:p>
            <a:pPr>
              <a:lnSpc>
                <a:spcPct val="150000"/>
              </a:lnSpc>
            </a:pPr>
            <a:r>
              <a:rPr lang="zh-CN" altLang="en-US" sz="1600" b="1" dirty="0" smtClean="0">
                <a:latin typeface="黑体" panose="02010609060101010101" pitchFamily="49" charset="-122"/>
                <a:ea typeface="黑体" panose="02010609060101010101" pitchFamily="49" charset="-122"/>
                <a:sym typeface="+mn-ea"/>
              </a:rPr>
              <a:t>（2）异常处理try...except...else...final</a:t>
            </a:r>
            <a:endParaRPr lang="zh-CN" altLang="en-US" sz="1600" b="1" dirty="0" smtClean="0">
              <a:latin typeface="黑体" panose="02010609060101010101" pitchFamily="49" charset="-122"/>
              <a:ea typeface="黑体" panose="02010609060101010101" pitchFamily="49" charset="-122"/>
              <a:sym typeface="+mn-ea"/>
            </a:endParaRPr>
          </a:p>
          <a:p>
            <a:pPr>
              <a:lnSpc>
                <a:spcPct val="150000"/>
              </a:lnSpc>
            </a:pPr>
            <a:r>
              <a:rPr lang="zh-CN" altLang="en-US" sz="1600" b="1" dirty="0" smtClean="0">
                <a:latin typeface="黑体" panose="02010609060101010101" pitchFamily="49" charset="-122"/>
                <a:ea typeface="黑体" panose="02010609060101010101" pitchFamily="49" charset="-122"/>
                <a:sym typeface="+mn-ea"/>
              </a:rPr>
              <a:t>（</a:t>
            </a:r>
            <a:r>
              <a:rPr lang="en-US" altLang="zh-CN" sz="1600" b="1" dirty="0" smtClean="0">
                <a:latin typeface="黑体" panose="02010609060101010101" pitchFamily="49" charset="-122"/>
                <a:ea typeface="黑体" panose="02010609060101010101" pitchFamily="49" charset="-122"/>
                <a:sym typeface="+mn-ea"/>
              </a:rPr>
              <a:t>3</a:t>
            </a:r>
            <a:r>
              <a:rPr lang="zh-CN" altLang="en-US" sz="1600" b="1" dirty="0" smtClean="0">
                <a:latin typeface="黑体" panose="02010609060101010101" pitchFamily="49" charset="-122"/>
                <a:ea typeface="黑体" panose="02010609060101010101" pitchFamily="49" charset="-122"/>
                <a:sym typeface="+mn-ea"/>
              </a:rPr>
              <a:t>）数值类型</a:t>
            </a:r>
            <a:endParaRPr lang="zh-CN" altLang="en-US" sz="1600" b="1" dirty="0" smtClean="0">
              <a:latin typeface="黑体" panose="02010609060101010101" pitchFamily="49" charset="-122"/>
              <a:ea typeface="黑体" panose="02010609060101010101" pitchFamily="49" charset="-122"/>
              <a:sym typeface="+mn-ea"/>
            </a:endParaRPr>
          </a:p>
          <a:p>
            <a:pPr marL="0" indent="0">
              <a:lnSpc>
                <a:spcPct val="150000"/>
              </a:lnSpc>
              <a:buNone/>
            </a:pPr>
            <a:r>
              <a:rPr lang="en-US" altLang="zh-CN" sz="1600" b="1" dirty="0">
                <a:ea typeface="宋体" panose="02010600030101010101" pitchFamily="2" charset="-122"/>
                <a:sym typeface="+mn-ea"/>
              </a:rPr>
              <a:t>	（a）</a:t>
            </a:r>
            <a:r>
              <a:rPr lang="en-US" altLang="zh-CN" sz="1600" b="1" dirty="0">
                <a:solidFill>
                  <a:schemeClr val="tx1"/>
                </a:solidFill>
                <a:ea typeface="宋体" panose="02010600030101010101" pitchFamily="2" charset="-122"/>
                <a:sym typeface="+mn-ea"/>
              </a:rPr>
              <a:t>整型数，</a:t>
            </a:r>
            <a:r>
              <a:rPr lang="en-US" altLang="zh-CN" sz="1600" b="1" dirty="0">
                <a:ea typeface="宋体" panose="02010600030101010101" pitchFamily="2" charset="-122"/>
                <a:sym typeface="+mn-ea"/>
              </a:rPr>
              <a:t>int类型           a=123, a=int('123.0')</a:t>
            </a:r>
            <a:endParaRPr lang="en-US" altLang="zh-CN" sz="1600" b="1" dirty="0">
              <a:ea typeface="宋体" panose="02010600030101010101" pitchFamily="2" charset="-122"/>
              <a:sym typeface="+mn-ea"/>
            </a:endParaRPr>
          </a:p>
          <a:p>
            <a:pPr marL="0" indent="0">
              <a:lnSpc>
                <a:spcPct val="150000"/>
              </a:lnSpc>
              <a:buNone/>
            </a:pPr>
            <a:r>
              <a:rPr lang="en-US" altLang="zh-CN" sz="1600" b="1" dirty="0">
                <a:ea typeface="宋体" panose="02010600030101010101" pitchFamily="2" charset="-122"/>
                <a:sym typeface="+mn-ea"/>
              </a:rPr>
              <a:t>	（b）浮点数，float类型        b=123.5 , b= ('123.5')</a:t>
            </a:r>
            <a:endParaRPr lang="en-US" altLang="zh-CN" sz="1600" b="1" dirty="0">
              <a:ea typeface="宋体" panose="02010600030101010101" pitchFamily="2" charset="-122"/>
              <a:sym typeface="+mn-ea"/>
            </a:endParaRPr>
          </a:p>
          <a:p>
            <a:pPr marL="0" lvl="1" indent="0">
              <a:lnSpc>
                <a:spcPct val="150000"/>
              </a:lnSpc>
              <a:buNone/>
            </a:pPr>
            <a:r>
              <a:rPr lang="en-US" altLang="zh-CN" sz="1600" b="1" dirty="0">
                <a:ea typeface="宋体" panose="02010600030101010101" pitchFamily="2" charset="-122"/>
                <a:sym typeface="+mn-ea"/>
              </a:rPr>
              <a:t>	（c）高精度，</a:t>
            </a:r>
            <a:r>
              <a:rPr lang="en-US" altLang="zh-CN" sz="1600" b="1" dirty="0">
                <a:solidFill>
                  <a:schemeClr val="tx1"/>
                </a:solidFill>
                <a:ea typeface="宋体" panose="02010600030101010101" pitchFamily="2" charset="-122"/>
                <a:sym typeface="+mn-ea"/>
              </a:rPr>
              <a:t>Decimal类型   </a:t>
            </a:r>
            <a:r>
              <a:rPr lang="en-US" altLang="zh-CN" sz="1600" b="1" dirty="0">
                <a:ea typeface="宋体" panose="02010600030101010101" pitchFamily="2" charset="-122"/>
                <a:sym typeface="+mn-ea"/>
              </a:rPr>
              <a:t>x=Decimal(‘1.1’), x=Decimal((1,(2,3,4),3))</a:t>
            </a:r>
            <a:endParaRPr lang="en-US" altLang="zh-CN" sz="1600" b="1" dirty="0">
              <a:ea typeface="宋体" panose="02010600030101010101" pitchFamily="2" charset="-122"/>
              <a:sym typeface="+mn-ea"/>
            </a:endParaRPr>
          </a:p>
          <a:p>
            <a:pPr marL="0" indent="0">
              <a:lnSpc>
                <a:spcPct val="150000"/>
              </a:lnSpc>
              <a:buNone/>
            </a:pPr>
            <a:r>
              <a:rPr lang="en-US" altLang="zh-CN" sz="1600" b="1" dirty="0">
                <a:solidFill>
                  <a:schemeClr val="tx1"/>
                </a:solidFill>
                <a:ea typeface="宋体" panose="02010600030101010101" pitchFamily="2" charset="-122"/>
                <a:sym typeface="+mn-ea"/>
              </a:rPr>
              <a:t>	（d）</a:t>
            </a:r>
            <a:r>
              <a:rPr lang="en-US" altLang="zh-CN" sz="1600" b="1" dirty="0">
                <a:ea typeface="宋体" panose="02010600030101010101" pitchFamily="2" charset="-122"/>
                <a:sym typeface="+mn-ea"/>
              </a:rPr>
              <a:t>分数，</a:t>
            </a:r>
            <a:r>
              <a:rPr lang="en-US" altLang="zh-CN" sz="1600" b="1" dirty="0">
                <a:solidFill>
                  <a:schemeClr val="tx1"/>
                </a:solidFill>
                <a:ea typeface="宋体" panose="02010600030101010101" pitchFamily="2" charset="-122"/>
                <a:sym typeface="+mn-ea"/>
              </a:rPr>
              <a:t>Fraction类型     y=</a:t>
            </a:r>
            <a:r>
              <a:rPr lang="en-US" altLang="zh-CN" sz="1600" b="1" dirty="0">
                <a:ea typeface="宋体" panose="02010600030101010101" pitchFamily="2" charset="-122"/>
                <a:sym typeface="+mn-ea"/>
              </a:rPr>
              <a:t>Fraction('2/3'),y=Fraction(1.5)</a:t>
            </a:r>
            <a:endParaRPr lang="en-US" altLang="zh-CN" sz="1600" b="1" dirty="0">
              <a:solidFill>
                <a:schemeClr val="tx1"/>
              </a:solidFill>
              <a:ea typeface="宋体" panose="02010600030101010101" pitchFamily="2" charset="-122"/>
              <a:sym typeface="+mn-ea"/>
            </a:endParaRPr>
          </a:p>
          <a:p>
            <a:pPr marL="0" indent="0">
              <a:lnSpc>
                <a:spcPct val="150000"/>
              </a:lnSpc>
              <a:buNone/>
            </a:pPr>
            <a:r>
              <a:rPr lang="en-US" altLang="zh-CN" sz="1600" b="1" dirty="0" smtClean="0">
                <a:solidFill>
                  <a:schemeClr val="tx1"/>
                </a:solidFill>
                <a:latin typeface="黑体" panose="02010609060101010101" pitchFamily="49" charset="-122"/>
                <a:ea typeface="宋体" panose="02010600030101010101" pitchFamily="2" charset="-122"/>
                <a:sym typeface="+mn-ea"/>
              </a:rPr>
              <a:t>	</a:t>
            </a:r>
            <a:r>
              <a:rPr lang="zh-CN" altLang="en-US" sz="1600" b="1" dirty="0" smtClean="0">
                <a:solidFill>
                  <a:schemeClr val="tx1"/>
                </a:solidFill>
                <a:latin typeface="黑体" panose="02010609060101010101" pitchFamily="49" charset="-122"/>
                <a:ea typeface="宋体" panose="02010600030101010101" pitchFamily="2" charset="-122"/>
                <a:sym typeface="+mn-ea"/>
              </a:rPr>
              <a:t>（</a:t>
            </a:r>
            <a:r>
              <a:rPr lang="en-US" altLang="zh-CN" sz="1600" b="1" dirty="0" smtClean="0">
                <a:solidFill>
                  <a:schemeClr val="tx1"/>
                </a:solidFill>
                <a:latin typeface="黑体" panose="02010609060101010101" pitchFamily="49" charset="-122"/>
                <a:ea typeface="宋体" panose="02010600030101010101" pitchFamily="2" charset="-122"/>
                <a:sym typeface="+mn-ea"/>
              </a:rPr>
              <a:t>e</a:t>
            </a:r>
            <a:r>
              <a:rPr lang="zh-CN" altLang="en-US" sz="1600" b="1" dirty="0" smtClean="0">
                <a:solidFill>
                  <a:schemeClr val="tx1"/>
                </a:solidFill>
                <a:latin typeface="黑体" panose="02010609060101010101" pitchFamily="49" charset="-122"/>
                <a:ea typeface="宋体" panose="02010600030101010101" pitchFamily="2" charset="-122"/>
                <a:sym typeface="+mn-ea"/>
              </a:rPr>
              <a:t>）复数，</a:t>
            </a:r>
            <a:r>
              <a:rPr lang="en-US" altLang="zh-CN" sz="1600" b="1" dirty="0">
                <a:solidFill>
                  <a:schemeClr val="tx1"/>
                </a:solidFill>
                <a:ea typeface="宋体" panose="02010600030101010101" pitchFamily="2" charset="-122"/>
                <a:sym typeface="+mn-ea"/>
              </a:rPr>
              <a:t>complex</a:t>
            </a:r>
            <a:r>
              <a:rPr lang="zh-CN" altLang="en-US" sz="1600" b="1" dirty="0">
                <a:solidFill>
                  <a:schemeClr val="tx1"/>
                </a:solidFill>
                <a:ea typeface="宋体" panose="02010600030101010101" pitchFamily="2" charset="-122"/>
                <a:sym typeface="+mn-ea"/>
              </a:rPr>
              <a:t>类型     </a:t>
            </a:r>
            <a:r>
              <a:rPr lang="en-US" altLang="zh-CN" sz="1600" b="1" dirty="0">
                <a:solidFill>
                  <a:schemeClr val="tx1"/>
                </a:solidFill>
                <a:ea typeface="宋体" panose="02010600030101010101" pitchFamily="2" charset="-122"/>
                <a:sym typeface="+mn-ea"/>
              </a:rPr>
              <a:t>m=0j , m= 4+3j, c= complex(4,5)</a:t>
            </a:r>
            <a:endParaRPr lang="en-US" altLang="zh-CN" sz="1600" b="1" dirty="0">
              <a:solidFill>
                <a:schemeClr val="tx1"/>
              </a:solidFill>
              <a:ea typeface="宋体" panose="02010600030101010101" pitchFamily="2" charset="-122"/>
              <a:sym typeface="+mn-ea"/>
            </a:endParaRPr>
          </a:p>
          <a:p>
            <a:pPr marL="0" indent="0">
              <a:lnSpc>
                <a:spcPct val="150000"/>
              </a:lnSpc>
              <a:buNone/>
            </a:pPr>
            <a:r>
              <a:rPr lang="en-US" altLang="zh-CN" sz="1600" b="1" dirty="0" smtClean="0">
                <a:latin typeface="黑体" panose="02010609060101010101" pitchFamily="49" charset="-122"/>
                <a:ea typeface="宋体" panose="02010600030101010101" pitchFamily="2" charset="-122"/>
                <a:sym typeface="+mn-ea"/>
              </a:rPr>
              <a:t>	</a:t>
            </a:r>
            <a:r>
              <a:rPr lang="zh-CN" altLang="en-US" sz="1600" b="1" dirty="0" smtClean="0">
                <a:latin typeface="黑体" panose="02010609060101010101" pitchFamily="49" charset="-122"/>
                <a:ea typeface="宋体" panose="02010600030101010101" pitchFamily="2" charset="-122"/>
                <a:sym typeface="+mn-ea"/>
              </a:rPr>
              <a:t>（</a:t>
            </a:r>
            <a:r>
              <a:rPr lang="en-US" altLang="zh-CN" sz="1600" b="1" dirty="0" smtClean="0">
                <a:latin typeface="黑体" panose="02010609060101010101" pitchFamily="49" charset="-122"/>
                <a:ea typeface="宋体" panose="02010600030101010101" pitchFamily="2" charset="-122"/>
                <a:sym typeface="+mn-ea"/>
              </a:rPr>
              <a:t>f</a:t>
            </a:r>
            <a:r>
              <a:rPr lang="zh-CN" altLang="en-US" sz="1600" b="1" dirty="0" smtClean="0">
                <a:latin typeface="黑体" panose="02010609060101010101" pitchFamily="49" charset="-122"/>
                <a:ea typeface="宋体" panose="02010600030101010101" pitchFamily="2" charset="-122"/>
                <a:sym typeface="+mn-ea"/>
              </a:rPr>
              <a:t>）</a:t>
            </a:r>
            <a:r>
              <a:rPr lang="zh-CN" altLang="en-US" sz="1600" b="1" dirty="0">
                <a:solidFill>
                  <a:schemeClr val="tx1"/>
                </a:solidFill>
                <a:ea typeface="宋体" panose="02010600030101010101" pitchFamily="2" charset="-122"/>
                <a:sym typeface="+mn-ea"/>
              </a:rPr>
              <a:t>算数运算符和位运算符    </a:t>
            </a:r>
            <a:r>
              <a:rPr lang="en-US" altLang="zh-CN" sz="1600" b="1" dirty="0">
                <a:solidFill>
                  <a:schemeClr val="tx1"/>
                </a:solidFill>
                <a:ea typeface="宋体" panose="02010600030101010101" pitchFamily="2" charset="-122"/>
                <a:sym typeface="+mn-ea"/>
              </a:rPr>
              <a:t>+,-,*,/,%,//,  ~,&lt;&lt;,&gt;&gt;,&amp;,^,|</a:t>
            </a:r>
            <a:endParaRPr lang="en-US" altLang="zh-CN" sz="1600" b="1" dirty="0">
              <a:solidFill>
                <a:schemeClr val="tx1"/>
              </a:solidFill>
              <a:ea typeface="宋体" panose="02010600030101010101" pitchFamily="2" charset="-122"/>
              <a:sym typeface="+mn-ea"/>
            </a:endParaRPr>
          </a:p>
          <a:p>
            <a:pPr>
              <a:lnSpc>
                <a:spcPct val="150000"/>
              </a:lnSpc>
            </a:pPr>
            <a:r>
              <a:rPr lang="zh-CN" altLang="en-US" sz="1600" b="1" dirty="0" smtClean="0">
                <a:latin typeface="黑体" panose="02010609060101010101" pitchFamily="49" charset="-122"/>
                <a:ea typeface="黑体" panose="02010609060101010101" pitchFamily="49" charset="-122"/>
                <a:sym typeface="+mn-ea"/>
              </a:rPr>
              <a:t>（</a:t>
            </a:r>
            <a:r>
              <a:rPr lang="en-US" altLang="zh-CN" sz="1600" b="1" dirty="0" smtClean="0">
                <a:latin typeface="黑体" panose="02010609060101010101" pitchFamily="49" charset="-122"/>
                <a:ea typeface="黑体" panose="02010609060101010101" pitchFamily="49" charset="-122"/>
                <a:sym typeface="+mn-ea"/>
              </a:rPr>
              <a:t>4</a:t>
            </a:r>
            <a:r>
              <a:rPr lang="zh-CN" altLang="en-US" sz="1600" b="1" dirty="0" smtClean="0">
                <a:latin typeface="黑体" panose="02010609060101010101" pitchFamily="49" charset="-122"/>
                <a:ea typeface="黑体" panose="02010609060101010101" pitchFamily="49" charset="-122"/>
                <a:sym typeface="+mn-ea"/>
              </a:rPr>
              <a:t>）</a:t>
            </a:r>
            <a:r>
              <a:rPr lang="zh-CN" altLang="en-US" sz="1600" b="1" dirty="0" smtClean="0">
                <a:sym typeface="+mn-ea"/>
              </a:rPr>
              <a:t>常用数据处理模块</a:t>
            </a:r>
            <a:endParaRPr lang="zh-CN" altLang="en-US" sz="1600" b="1" dirty="0" smtClean="0">
              <a:solidFill>
                <a:schemeClr val="tx1"/>
              </a:solidFill>
              <a:ea typeface="宋体" panose="02010600030101010101" pitchFamily="2" charset="-122"/>
              <a:sym typeface="+mn-ea"/>
            </a:endParaRPr>
          </a:p>
          <a:p>
            <a:pPr marL="0" lvl="0" indent="0" eaLnBrk="1" hangingPunct="1">
              <a:spcBef>
                <a:spcPct val="50000"/>
              </a:spcBef>
              <a:buClr>
                <a:srgbClr val="FFC000"/>
              </a:buClr>
              <a:buSzPct val="50000"/>
              <a:buNone/>
            </a:pPr>
            <a:r>
              <a:rPr lang="en-US" altLang="zh-CN" sz="1100" b="1" dirty="0">
                <a:ea typeface="宋体" panose="02010600030101010101" pitchFamily="2" charset="-122"/>
                <a:sym typeface="+mn-ea"/>
              </a:rPr>
              <a:t>(a) </a:t>
            </a:r>
            <a:r>
              <a:rPr lang="zh-CN" altLang="en-US" sz="1100" b="1" dirty="0">
                <a:ea typeface="宋体" panose="02010600030101010101" pitchFamily="2" charset="-122"/>
                <a:sym typeface="+mn-ea"/>
              </a:rPr>
              <a:t>import math        (b) import random               (c) import numpy as np                 (d) from sympy import *</a:t>
            </a:r>
            <a:endParaRPr lang="zh-CN" altLang="en-US" sz="1100" b="1" dirty="0">
              <a:ea typeface="宋体" panose="02010600030101010101" pitchFamily="2" charset="-122"/>
              <a:sym typeface="+mn-ea"/>
            </a:endParaRPr>
          </a:p>
          <a:p>
            <a:pPr marL="0" lvl="0" indent="0" eaLnBrk="1" hangingPunct="1">
              <a:spcBef>
                <a:spcPct val="50000"/>
              </a:spcBef>
              <a:buClr>
                <a:srgbClr val="FFC000"/>
              </a:buClr>
              <a:buSzPct val="50000"/>
              <a:buNone/>
            </a:pPr>
            <a:r>
              <a:rPr lang="zh-CN" altLang="en-US" sz="1100" b="1" dirty="0">
                <a:ea typeface="宋体" panose="02010600030101010101" pitchFamily="2" charset="-122"/>
                <a:sym typeface="+mn-ea"/>
              </a:rPr>
              <a:t>      math.sqrt(100)     random.seed(1)                      a = np.arange(10000000)             x = Symbol('x') </a:t>
            </a:r>
            <a:endParaRPr lang="zh-CN" altLang="en-US" sz="1100" b="1" dirty="0">
              <a:ea typeface="宋体" panose="02010600030101010101" pitchFamily="2" charset="-122"/>
              <a:sym typeface="+mn-ea"/>
            </a:endParaRPr>
          </a:p>
          <a:p>
            <a:pPr marL="0" indent="0" eaLnBrk="1" hangingPunct="1">
              <a:spcBef>
                <a:spcPct val="50000"/>
              </a:spcBef>
              <a:buClr>
                <a:srgbClr val="FFC000"/>
              </a:buClr>
              <a:buSzPct val="50000"/>
              <a:buNone/>
            </a:pPr>
            <a:r>
              <a:rPr lang="zh-CN" altLang="en-US" sz="1100" b="1" dirty="0">
                <a:ea typeface="宋体" panose="02010600030101010101" pitchFamily="2" charset="-122"/>
                <a:sym typeface="+mn-ea"/>
              </a:rPr>
              <a:t>                                         num = random.randint(1,45) </a:t>
            </a:r>
            <a:r>
              <a:rPr lang="zh-CN" altLang="en-US" sz="1100" b="1" dirty="0" smtClean="0">
                <a:ea typeface="宋体" panose="02010600030101010101" pitchFamily="2" charset="-122"/>
                <a:sym typeface="+mn-ea"/>
              </a:rPr>
              <a:t>                                               print</a:t>
            </a:r>
            <a:r>
              <a:rPr lang="zh-CN" altLang="en-US" sz="1100" b="1" dirty="0">
                <a:ea typeface="宋体" panose="02010600030101010101" pitchFamily="2" charset="-122"/>
                <a:sym typeface="+mn-ea"/>
              </a:rPr>
              <a:t>(diff(x**2+3*x,x</a:t>
            </a:r>
            <a:r>
              <a:rPr lang="zh-CN" altLang="en-US" sz="1100" b="1" dirty="0" smtClean="0">
                <a:ea typeface="宋体" panose="02010600030101010101" pitchFamily="2" charset="-122"/>
                <a:sym typeface="+mn-ea"/>
              </a:rPr>
              <a:t>))</a:t>
            </a:r>
            <a:endParaRPr lang="zh-CN" altLang="en-US" sz="1100" b="1" dirty="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ea typeface="宋体" panose="02010600030101010101" pitchFamily="2" charset="-122"/>
              </a:rPr>
              <a:t>字符编码</a:t>
            </a:r>
            <a:endParaRPr lang="zh-CN" altLang="en-US" smtClean="0">
              <a:ea typeface="宋体" panose="02010600030101010101" pitchFamily="2" charset="-122"/>
            </a:endParaRPr>
          </a:p>
        </p:txBody>
      </p:sp>
      <p:sp>
        <p:nvSpPr>
          <p:cNvPr id="60419" name="内容占位符 2"/>
          <p:cNvSpPr>
            <a:spLocks noGrp="1"/>
          </p:cNvSpPr>
          <p:nvPr>
            <p:ph idx="1"/>
          </p:nvPr>
        </p:nvSpPr>
        <p:spPr/>
        <p:txBody>
          <a:bodyPr/>
          <a:lstStyle/>
          <a:p>
            <a:r>
              <a:rPr lang="en-US" altLang="zh-CN" smtClean="0">
                <a:ea typeface="宋体" panose="02010600030101010101" pitchFamily="2" charset="-122"/>
              </a:rPr>
              <a:t>ASCII</a:t>
            </a:r>
            <a:r>
              <a:rPr lang="zh-CN" altLang="en-US" smtClean="0">
                <a:ea typeface="宋体" panose="02010600030101010101" pitchFamily="2" charset="-122"/>
              </a:rPr>
              <a:t>编码</a:t>
            </a:r>
            <a:endParaRPr lang="en-US" altLang="zh-CN" smtClean="0">
              <a:ea typeface="宋体" panose="02010600030101010101" pitchFamily="2" charset="-122"/>
            </a:endParaRPr>
          </a:p>
        </p:txBody>
      </p:sp>
      <p:sp>
        <p:nvSpPr>
          <p:cNvPr id="60420" name="灯片编号占位符 3"/>
          <p:cNvSpPr>
            <a:spLocks noGrp="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AF45DBFC-D879-44EC-85A6-BEEB50BEC6C1}" type="slidenum">
              <a:rPr lang="en-US" altLang="zh-CN" sz="1400" smtClean="0">
                <a:latin typeface="Tahoma" panose="020B0604030504040204" pitchFamily="34" charset="0"/>
              </a:rPr>
            </a:fld>
            <a:endParaRPr lang="en-US" altLang="zh-CN" sz="1400" smtClean="0">
              <a:latin typeface="Tahoma" panose="020B060403050404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990600"/>
            <a:ext cx="91440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ea typeface="宋体" panose="02010600030101010101" pitchFamily="2" charset="-122"/>
              </a:rPr>
              <a:t>字符编码扩展知识</a:t>
            </a:r>
            <a:endParaRPr lang="zh-CN" altLang="en-US" smtClean="0">
              <a:ea typeface="宋体" panose="02010600030101010101" pitchFamily="2" charset="-122"/>
            </a:endParaRPr>
          </a:p>
        </p:txBody>
      </p:sp>
      <p:sp>
        <p:nvSpPr>
          <p:cNvPr id="3" name="内容占位符 2"/>
          <p:cNvSpPr>
            <a:spLocks noGrp="1"/>
          </p:cNvSpPr>
          <p:nvPr>
            <p:ph idx="1"/>
          </p:nvPr>
        </p:nvSpPr>
        <p:spPr>
          <a:xfrm>
            <a:off x="0" y="1066800"/>
            <a:ext cx="9144000" cy="1051560"/>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lvl="1" indent="-342900" eaLnBrk="1" hangingPunct="1">
              <a:spcBef>
                <a:spcPct val="50000"/>
              </a:spcBef>
              <a:buClr>
                <a:srgbClr val="FFC000"/>
              </a:buClr>
              <a:buSzPct val="50000"/>
            </a:pPr>
            <a:r>
              <a:rPr lang="zh-CN" altLang="en-US" sz="1800" kern="1200" dirty="0">
                <a:latin typeface="黑体" panose="02010609060101010101" pitchFamily="49" charset="-122"/>
                <a:ea typeface="黑体" panose="02010609060101010101" pitchFamily="49" charset="-122"/>
              </a:rPr>
              <a:t>中文的编码：</a:t>
            </a:r>
            <a:r>
              <a:rPr lang="zh-CN" altLang="en-US" sz="1800" kern="1200" dirty="0">
                <a:latin typeface="黑体" panose="02010609060101010101" pitchFamily="49" charset="-122"/>
                <a:ea typeface="黑体" panose="02010609060101010101" pitchFamily="49" charset="-122"/>
                <a:sym typeface="+mn-ea"/>
              </a:rPr>
              <a:t>不能与ASCII编码冲突，</a:t>
            </a:r>
            <a:r>
              <a:rPr lang="zh-CN" altLang="en-US" sz="1800" kern="1200" dirty="0">
                <a:latin typeface="黑体" panose="02010609060101010101" pitchFamily="49" charset="-122"/>
                <a:ea typeface="黑体" panose="02010609060101010101" pitchFamily="49" charset="-122"/>
              </a:rPr>
              <a:t>GB2312（6763个汉字），GBK（21886个汉字和图形符号）等；</a:t>
            </a:r>
            <a:endParaRPr lang="zh-CN" altLang="en-US" sz="1800" kern="1200" dirty="0">
              <a:latin typeface="黑体" panose="02010609060101010101" pitchFamily="49" charset="-122"/>
              <a:ea typeface="黑体" panose="02010609060101010101" pitchFamily="49" charset="-122"/>
            </a:endParaRPr>
          </a:p>
          <a:p>
            <a:pPr marL="342900" indent="-342900" eaLnBrk="1" hangingPunct="1">
              <a:spcBef>
                <a:spcPct val="50000"/>
              </a:spcBef>
              <a:buClr>
                <a:srgbClr val="FFC000"/>
              </a:buClr>
              <a:buSzPct val="50000"/>
            </a:pPr>
            <a:r>
              <a:rPr lang="zh-CN" altLang="en-US" sz="1800" kern="1200" dirty="0">
                <a:latin typeface="黑体" panose="02010609060101010101" pitchFamily="49" charset="-122"/>
                <a:ea typeface="黑体" panose="02010609060101010101" pitchFamily="49" charset="-122"/>
              </a:rPr>
              <a:t>全世界有上百种语言，各国编码各自为政，冲突在所难免！</a:t>
            </a:r>
            <a:endParaRPr lang="zh-CN" altLang="en-US" sz="1800" kern="1200" dirty="0">
              <a:latin typeface="黑体" panose="02010609060101010101" pitchFamily="49" charset="-122"/>
              <a:ea typeface="黑体" panose="02010609060101010101" pitchFamily="49" charset="-122"/>
            </a:endParaRPr>
          </a:p>
        </p:txBody>
      </p:sp>
      <p:pic>
        <p:nvPicPr>
          <p:cNvPr id="74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1525" y="2655570"/>
            <a:ext cx="4308475" cy="130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249555" y="4457065"/>
            <a:ext cx="8246110" cy="1923604"/>
          </a:xfrm>
          <a:prstGeom prst="rect">
            <a:avLst/>
          </a:prstGeom>
          <a:noFill/>
        </p:spPr>
        <p:txBody>
          <a:bodyPr wrap="square" rtlCol="0" anchor="t">
            <a:spAutoFit/>
          </a:bodyPr>
          <a:lstStyle/>
          <a:p>
            <a:pPr algn="l"/>
            <a:r>
              <a:rPr lang="zh-CN" altLang="en-US" sz="1800" dirty="0">
                <a:solidFill>
                  <a:srgbClr val="FF0000"/>
                </a:solidFill>
                <a:latin typeface="黑体" panose="02010609060101010101" pitchFamily="49" charset="-122"/>
                <a:ea typeface="黑体" panose="02010609060101010101" pitchFamily="49" charset="-122"/>
                <a:sym typeface="+mn-ea"/>
              </a:rPr>
              <a:t>Unicode</a:t>
            </a:r>
            <a:r>
              <a:rPr lang="zh-CN" altLang="en-US" sz="1800" dirty="0">
                <a:latin typeface="黑体" panose="02010609060101010101" pitchFamily="49" charset="-122"/>
                <a:ea typeface="黑体" panose="02010609060101010101" pitchFamily="49" charset="-122"/>
                <a:sym typeface="+mn-ea"/>
              </a:rPr>
              <a:t>：把所有语言都统一到一套编码里，两个字节表示一个字符，纯英文存储空间比ASCII编码的大一倍。</a:t>
            </a:r>
            <a:endParaRPr lang="zh-CN" altLang="en-US" sz="1800" dirty="0">
              <a:latin typeface="黑体" panose="02010609060101010101" pitchFamily="49" charset="-122"/>
              <a:ea typeface="黑体" panose="02010609060101010101" pitchFamily="49" charset="-122"/>
              <a:sym typeface="+mn-ea"/>
            </a:endParaRPr>
          </a:p>
          <a:p>
            <a:pPr algn="l"/>
            <a:endParaRPr lang="zh-CN" altLang="en-US" sz="1800" dirty="0">
              <a:latin typeface="黑体" panose="02010609060101010101" pitchFamily="49" charset="-122"/>
              <a:ea typeface="黑体" panose="02010609060101010101" pitchFamily="49" charset="-122"/>
              <a:sym typeface="+mn-ea"/>
            </a:endParaRPr>
          </a:p>
          <a:p>
            <a:pPr marL="342900" indent="-342900" eaLnBrk="1" hangingPunct="1">
              <a:spcBef>
                <a:spcPct val="50000"/>
              </a:spcBef>
              <a:buClr>
                <a:srgbClr val="FFC000"/>
              </a:buClr>
              <a:buSzPct val="50000"/>
            </a:pPr>
            <a:r>
              <a:rPr lang="zh-CN" altLang="en-US" sz="1800" dirty="0">
                <a:latin typeface="黑体" panose="02010609060101010101" pitchFamily="49" charset="-122"/>
                <a:ea typeface="黑体" panose="02010609060101010101" pitchFamily="49" charset="-122"/>
                <a:sym typeface="+mn-ea"/>
              </a:rPr>
              <a:t>UTF-8编码：可变长编码，节约空间，采用1-6个字节表示一个字符：英文字母1个字节（兼容ASCII ），汉字通常3个字节，很生僻的字符4-6个字节</a:t>
            </a:r>
            <a:r>
              <a:rPr lang="zh-CN" altLang="en-US" sz="1800" dirty="0" smtClean="0">
                <a:latin typeface="黑体" panose="02010609060101010101" pitchFamily="49" charset="-122"/>
                <a:ea typeface="黑体" panose="02010609060101010101" pitchFamily="49" charset="-122"/>
                <a:sym typeface="+mn-ea"/>
              </a:rPr>
              <a:t>。</a:t>
            </a:r>
            <a:endParaRPr lang="en-US" altLang="zh-CN" kern="1200" dirty="0">
              <a:solidFill>
                <a:schemeClr val="tx2"/>
              </a:solidFill>
              <a:latin typeface="华文新魏" panose="02010800040101010101" pitchFamily="2" charset="-122"/>
              <a:ea typeface="华文新魏" panose="02010800040101010101" pitchFamily="2" charset="-122"/>
            </a:endParaRPr>
          </a:p>
          <a:p>
            <a:pPr algn="l"/>
            <a:endParaRPr lang="zh-CN" alt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dirty="0" smtClean="0">
                <a:ea typeface="宋体" panose="02010600030101010101" pitchFamily="2" charset="-122"/>
                <a:sym typeface="+mn-ea"/>
              </a:rPr>
              <a:t>字符串的基本操作</a:t>
            </a:r>
            <a:r>
              <a:rPr lang="en-US" altLang="zh-CN" dirty="0" smtClean="0">
                <a:ea typeface="宋体" panose="02010600030101010101" pitchFamily="2" charset="-122"/>
                <a:sym typeface="+mn-ea"/>
              </a:rPr>
              <a:t>-1</a:t>
            </a:r>
            <a:endParaRPr lang="zh-CN" altLang="en-US" dirty="0" smtClean="0">
              <a:ea typeface="宋体" panose="02010600030101010101" pitchFamily="2" charset="-122"/>
            </a:endParaRPr>
          </a:p>
        </p:txBody>
      </p:sp>
      <p:sp>
        <p:nvSpPr>
          <p:cNvPr id="3" name="内容占位符 2"/>
          <p:cNvSpPr>
            <a:spLocks noGrp="1"/>
          </p:cNvSpPr>
          <p:nvPr>
            <p:ph idx="1"/>
          </p:nvPr>
        </p:nvSpPr>
        <p:spPr>
          <a:xfrm>
            <a:off x="0" y="990600"/>
            <a:ext cx="9144000" cy="5004447"/>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rPr>
              <a:t>编码</a:t>
            </a:r>
            <a:r>
              <a:rPr lang="zh-CN" altLang="en-US" sz="2400" kern="1200" dirty="0" smtClean="0">
                <a:solidFill>
                  <a:schemeClr val="tx2"/>
                </a:solidFill>
                <a:latin typeface="华文新魏" panose="02010800040101010101" pitchFamily="2" charset="-122"/>
                <a:ea typeface="华文新魏" panose="02010800040101010101" pitchFamily="2" charset="-122"/>
              </a:rPr>
              <a:t>转换</a:t>
            </a:r>
            <a:r>
              <a:rPr lang="en-US" altLang="zh-CN" sz="1700" kern="1200" dirty="0">
                <a:latin typeface="黑体" panose="02010609060101010101" pitchFamily="49" charset="-122"/>
                <a:ea typeface="黑体" panose="02010609060101010101" pitchFamily="49" charset="-122"/>
              </a:rPr>
              <a:t>(</a:t>
            </a:r>
            <a:r>
              <a:rPr lang="zh-CN" altLang="en-US" sz="1700" kern="1200" dirty="0" smtClean="0">
                <a:latin typeface="黑体" panose="02010609060101010101" pitchFamily="49" charset="-122"/>
                <a:ea typeface="黑体" panose="02010609060101010101" pitchFamily="49" charset="-122"/>
                <a:sym typeface="+mn-ea"/>
              </a:rPr>
              <a:t>Python </a:t>
            </a:r>
            <a:r>
              <a:rPr lang="zh-CN" altLang="en-US" sz="1700" kern="1200" dirty="0">
                <a:latin typeface="黑体" panose="02010609060101010101" pitchFamily="49" charset="-122"/>
                <a:ea typeface="黑体" panose="02010609060101010101" pitchFamily="49" charset="-122"/>
                <a:sym typeface="+mn-ea"/>
              </a:rPr>
              <a:t>3中，字符串默认使用Unicode</a:t>
            </a:r>
            <a:r>
              <a:rPr lang="zh-CN" altLang="en-US" sz="1700" kern="1200" dirty="0" smtClean="0">
                <a:latin typeface="黑体" panose="02010609060101010101" pitchFamily="49" charset="-122"/>
                <a:ea typeface="黑体" panose="02010609060101010101" pitchFamily="49" charset="-122"/>
                <a:sym typeface="+mn-ea"/>
              </a:rPr>
              <a:t>编码</a:t>
            </a:r>
            <a:r>
              <a:rPr lang="en-US" altLang="zh-CN" sz="1700" kern="1200" dirty="0" smtClean="0">
                <a:latin typeface="黑体" panose="02010609060101010101" pitchFamily="49" charset="-122"/>
                <a:ea typeface="黑体" panose="02010609060101010101" pitchFamily="49" charset="-122"/>
                <a:sym typeface="+mn-ea"/>
              </a:rPr>
              <a:t>)</a:t>
            </a:r>
            <a:endParaRPr lang="zh-CN" altLang="en-US" sz="1700" kern="1200" dirty="0">
              <a:solidFill>
                <a:schemeClr val="tx2"/>
              </a:solidFill>
              <a:latin typeface="华文新魏" panose="02010800040101010101" pitchFamily="2" charset="-122"/>
              <a:ea typeface="华文新魏" panose="02010800040101010101" pitchFamily="2" charset="-122"/>
            </a:endParaRPr>
          </a:p>
          <a:p>
            <a:pPr lvl="1"/>
            <a:r>
              <a:rPr lang="en-US" altLang="zh-CN" dirty="0" err="1"/>
              <a:t>ord</a:t>
            </a:r>
            <a:r>
              <a:rPr lang="en-US" altLang="zh-CN" dirty="0"/>
              <a:t>('a')</a:t>
            </a:r>
            <a:r>
              <a:rPr lang="zh-CN" altLang="en-US" dirty="0"/>
              <a:t>：获取字符的整数表示的</a:t>
            </a:r>
            <a:r>
              <a:rPr lang="en-US" altLang="zh-CN" dirty="0"/>
              <a:t>Unicode</a:t>
            </a:r>
            <a:r>
              <a:rPr lang="zh-CN" altLang="en-US" dirty="0"/>
              <a:t>码</a:t>
            </a:r>
            <a:endParaRPr lang="en-US" altLang="zh-CN" dirty="0"/>
          </a:p>
          <a:p>
            <a:pPr lvl="1"/>
            <a:r>
              <a:rPr lang="en-US" altLang="zh-CN" dirty="0" err="1"/>
              <a:t>chr</a:t>
            </a:r>
            <a:r>
              <a:rPr lang="en-US" altLang="zh-CN" dirty="0"/>
              <a:t>('</a:t>
            </a:r>
            <a:r>
              <a:rPr lang="zh-CN" altLang="en-US" dirty="0">
                <a:ea typeface="宋体" panose="02010600030101010101" pitchFamily="2" charset="-122"/>
              </a:rPr>
              <a:t>语</a:t>
            </a:r>
            <a:r>
              <a:rPr lang="en-US" altLang="zh-CN" dirty="0"/>
              <a:t>')</a:t>
            </a:r>
            <a:r>
              <a:rPr lang="zh-CN" altLang="en-US" dirty="0"/>
              <a:t>：把整数表示的</a:t>
            </a:r>
            <a:r>
              <a:rPr lang="en-US" altLang="zh-CN" dirty="0"/>
              <a:t>Unicode</a:t>
            </a:r>
            <a:r>
              <a:rPr lang="zh-CN" altLang="en-US" dirty="0"/>
              <a:t>码转换成对应的字符</a:t>
            </a:r>
            <a:endParaRPr lang="en-US" altLang="zh-CN" dirty="0"/>
          </a:p>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sym typeface="+mn-ea"/>
              </a:rPr>
              <a:t>特殊符号：控制符号，用转义字符表示</a:t>
            </a:r>
            <a:endParaRPr lang="zh-CN" altLang="en-US" sz="2400" kern="1200" dirty="0">
              <a:solidFill>
                <a:schemeClr val="tx2"/>
              </a:solidFill>
              <a:latin typeface="华文新魏" panose="02010800040101010101" pitchFamily="2" charset="-122"/>
              <a:ea typeface="华文新魏" panose="02010800040101010101" pitchFamily="2" charset="-122"/>
            </a:endParaRPr>
          </a:p>
          <a:p>
            <a:pPr marL="342900" indent="-342900" eaLnBrk="1" hangingPunct="1">
              <a:spcBef>
                <a:spcPct val="50000"/>
              </a:spcBef>
              <a:buClr>
                <a:srgbClr val="FFC000"/>
              </a:buClr>
              <a:buSzPct val="50000"/>
            </a:pPr>
            <a:endParaRPr lang="zh-CN" altLang="en-US" sz="2400" dirty="0" smtClean="0">
              <a:ea typeface="宋体" panose="02010600030101010101" pitchFamily="2" charset="-122"/>
              <a:sym typeface="+mn-ea"/>
            </a:endParaRPr>
          </a:p>
          <a:p>
            <a:pPr marL="342900" indent="-342900" eaLnBrk="1" hangingPunct="1">
              <a:spcBef>
                <a:spcPct val="50000"/>
              </a:spcBef>
              <a:buClr>
                <a:srgbClr val="FFC000"/>
              </a:buClr>
              <a:buSzPct val="50000"/>
            </a:pPr>
            <a:endParaRPr lang="zh-CN" altLang="en-US" sz="2400" dirty="0" smtClean="0">
              <a:ea typeface="宋体" panose="02010600030101010101" pitchFamily="2" charset="-122"/>
              <a:sym typeface="+mn-ea"/>
            </a:endParaRPr>
          </a:p>
          <a:p>
            <a:pPr marL="0" indent="0" eaLnBrk="1" hangingPunct="1">
              <a:spcBef>
                <a:spcPct val="50000"/>
              </a:spcBef>
              <a:buClr>
                <a:srgbClr val="FFC000"/>
              </a:buClr>
              <a:buSzPct val="50000"/>
              <a:buNone/>
            </a:pPr>
            <a:endParaRPr lang="zh-CN" altLang="en-US" sz="2400" dirty="0" smtClean="0">
              <a:ea typeface="宋体" panose="02010600030101010101" pitchFamily="2" charset="-122"/>
              <a:sym typeface="+mn-ea"/>
            </a:endParaRPr>
          </a:p>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sym typeface="+mn-ea"/>
              </a:rPr>
              <a:t>引号符号：单引号用双引号括起来，双引号用单引号括起来</a:t>
            </a:r>
            <a:endParaRPr lang="zh-CN" altLang="en-US" sz="2400" kern="1200" dirty="0">
              <a:solidFill>
                <a:schemeClr val="tx2"/>
              </a:solidFill>
              <a:latin typeface="华文新魏" panose="02010800040101010101" pitchFamily="2" charset="-122"/>
              <a:ea typeface="华文新魏" panose="02010800040101010101" pitchFamily="2" charset="-122"/>
              <a:sym typeface="+mn-ea"/>
            </a:endParaRPr>
          </a:p>
          <a:p>
            <a:pPr marL="0" lvl="2" indent="0" eaLnBrk="1" hangingPunct="1">
              <a:spcBef>
                <a:spcPct val="50000"/>
              </a:spcBef>
              <a:buClr>
                <a:srgbClr val="FFC000"/>
              </a:buClr>
              <a:buNone/>
            </a:pPr>
            <a:r>
              <a:rPr lang="zh-CN" altLang="en-US" sz="2400" dirty="0" smtClean="0">
                <a:solidFill>
                  <a:srgbClr val="7C7C00"/>
                </a:solidFill>
              </a:rPr>
              <a:t>      "</a:t>
            </a:r>
            <a:r>
              <a:rPr lang="en-US" altLang="zh-CN" sz="2400" dirty="0">
                <a:solidFill>
                  <a:srgbClr val="7C7C00"/>
                </a:solidFill>
              </a:rPr>
              <a:t>I'm a student."    </a:t>
            </a:r>
            <a:r>
              <a:rPr lang="zh-CN" altLang="en-US" sz="2400" dirty="0">
                <a:solidFill>
                  <a:srgbClr val="7C7C00"/>
                </a:solidFill>
              </a:rPr>
              <a:t>'</a:t>
            </a:r>
            <a:r>
              <a:rPr lang="en-US" altLang="zh-CN" sz="2400" dirty="0">
                <a:solidFill>
                  <a:srgbClr val="7C7C00"/>
                </a:solidFill>
              </a:rPr>
              <a:t>He said, "OK</a:t>
            </a:r>
            <a:r>
              <a:rPr lang="en-US" altLang="zh-CN" sz="2400" dirty="0" smtClean="0">
                <a:solidFill>
                  <a:srgbClr val="7C7C00"/>
                </a:solidFill>
              </a:rPr>
              <a:t>."'</a:t>
            </a:r>
            <a:endParaRPr lang="en-US" altLang="zh-CN" sz="2400" kern="1200" dirty="0" smtClean="0">
              <a:solidFill>
                <a:schemeClr val="tx2"/>
              </a:solidFill>
              <a:latin typeface="华文新魏" panose="02010800040101010101" pitchFamily="2" charset="-122"/>
              <a:ea typeface="华文新魏" panose="02010800040101010101" pitchFamily="2" charset="-122"/>
              <a:sym typeface="+mn-ea"/>
            </a:endParaRPr>
          </a:p>
          <a:p>
            <a:pPr marL="342900" indent="-342900" eaLnBrk="1" hangingPunct="1">
              <a:spcBef>
                <a:spcPct val="50000"/>
              </a:spcBef>
              <a:buClr>
                <a:srgbClr val="FFC000"/>
              </a:buClr>
              <a:buSzPct val="50000"/>
            </a:pPr>
            <a:r>
              <a:rPr lang="en-US" altLang="zh-CN" sz="2400" kern="1200" dirty="0" smtClean="0">
                <a:solidFill>
                  <a:schemeClr val="tx2"/>
                </a:solidFill>
                <a:latin typeface="华文新魏" panose="02010800040101010101" pitchFamily="2" charset="-122"/>
                <a:ea typeface="华文新魏" panose="02010800040101010101" pitchFamily="2" charset="-122"/>
                <a:sym typeface="+mn-ea"/>
              </a:rPr>
              <a:t>r</a:t>
            </a:r>
            <a:r>
              <a:rPr lang="en-US" altLang="zh-CN" sz="2400" kern="1200" dirty="0">
                <a:solidFill>
                  <a:schemeClr val="tx2"/>
                </a:solidFill>
                <a:latin typeface="华文新魏" panose="02010800040101010101" pitchFamily="2" charset="-122"/>
                <a:ea typeface="华文新魏" panose="02010800040101010101" pitchFamily="2" charset="-122"/>
                <a:sym typeface="+mn-ea"/>
              </a:rPr>
              <a:t>’’</a:t>
            </a:r>
            <a:r>
              <a:rPr lang="zh-CN" altLang="en-US" sz="2400" kern="1200" dirty="0">
                <a:solidFill>
                  <a:schemeClr val="tx2"/>
                </a:solidFill>
                <a:latin typeface="华文新魏" panose="02010800040101010101" pitchFamily="2" charset="-122"/>
                <a:ea typeface="华文新魏" panose="02010800040101010101" pitchFamily="2" charset="-122"/>
                <a:sym typeface="+mn-ea"/>
              </a:rPr>
              <a:t>或</a:t>
            </a:r>
            <a:r>
              <a:rPr lang="en-US" altLang="zh-CN" sz="2400" kern="1200" dirty="0">
                <a:solidFill>
                  <a:schemeClr val="tx2"/>
                </a:solidFill>
                <a:latin typeface="华文新魏" panose="02010800040101010101" pitchFamily="2" charset="-122"/>
                <a:ea typeface="华文新魏" panose="02010800040101010101" pitchFamily="2" charset="-122"/>
                <a:sym typeface="+mn-ea"/>
              </a:rPr>
              <a:t>R’’</a:t>
            </a:r>
            <a:r>
              <a:rPr lang="zh-CN" altLang="en-US" sz="2400" kern="1200" dirty="0">
                <a:solidFill>
                  <a:schemeClr val="tx2"/>
                </a:solidFill>
                <a:latin typeface="华文新魏" panose="02010800040101010101" pitchFamily="2" charset="-122"/>
                <a:ea typeface="华文新魏" panose="02010800040101010101" pitchFamily="2" charset="-122"/>
                <a:sym typeface="+mn-ea"/>
              </a:rPr>
              <a:t>，其中包含的</a:t>
            </a:r>
            <a:r>
              <a:rPr lang="en-US" altLang="zh-CN" sz="2400" kern="1200" dirty="0">
                <a:solidFill>
                  <a:schemeClr val="tx2"/>
                </a:solidFill>
                <a:latin typeface="华文新魏" panose="02010800040101010101" pitchFamily="2" charset="-122"/>
                <a:ea typeface="华文新魏" panose="02010800040101010101" pitchFamily="2" charset="-122"/>
                <a:sym typeface="+mn-ea"/>
              </a:rPr>
              <a:t>\</a:t>
            </a:r>
            <a:r>
              <a:rPr lang="zh-CN" altLang="en-US" sz="2400" kern="1200" dirty="0">
                <a:solidFill>
                  <a:schemeClr val="tx2"/>
                </a:solidFill>
                <a:latin typeface="华文新魏" panose="02010800040101010101" pitchFamily="2" charset="-122"/>
                <a:ea typeface="华文新魏" panose="02010800040101010101" pitchFamily="2" charset="-122"/>
                <a:sym typeface="+mn-ea"/>
              </a:rPr>
              <a:t>之后的字符不进行</a:t>
            </a:r>
            <a:r>
              <a:rPr lang="zh-CN" altLang="en-US" sz="2400" kern="1200" dirty="0" smtClean="0">
                <a:solidFill>
                  <a:schemeClr val="tx2"/>
                </a:solidFill>
                <a:latin typeface="华文新魏" panose="02010800040101010101" pitchFamily="2" charset="-122"/>
                <a:ea typeface="华文新魏" panose="02010800040101010101" pitchFamily="2" charset="-122"/>
                <a:sym typeface="+mn-ea"/>
              </a:rPr>
              <a:t>转义</a:t>
            </a:r>
            <a:endParaRPr lang="zh-CN" altLang="en-US" sz="2400" dirty="0" smtClean="0">
              <a:ea typeface="宋体" panose="02010600030101010101" pitchFamily="2" charset="-122"/>
              <a:sym typeface="+mn-ea"/>
            </a:endParaRPr>
          </a:p>
        </p:txBody>
      </p:sp>
      <p:graphicFrame>
        <p:nvGraphicFramePr>
          <p:cNvPr id="6" name="表格 5"/>
          <p:cNvGraphicFramePr>
            <a:graphicFrameLocks noGrp="1"/>
          </p:cNvGraphicFramePr>
          <p:nvPr/>
        </p:nvGraphicFramePr>
        <p:xfrm>
          <a:off x="457200" y="2708304"/>
          <a:ext cx="5105400" cy="1482696"/>
        </p:xfrm>
        <a:graphic>
          <a:graphicData uri="http://schemas.openxmlformats.org/drawingml/2006/table">
            <a:tbl>
              <a:tblPr firstRow="1" bandRow="1">
                <a:tableStyleId>{93296810-A885-4BE3-A3E7-6D5BEEA58F35}</a:tableStyleId>
              </a:tblPr>
              <a:tblGrid>
                <a:gridCol w="1143000"/>
                <a:gridCol w="1066800"/>
                <a:gridCol w="1371600"/>
                <a:gridCol w="1524000"/>
              </a:tblGrid>
              <a:tr h="370674">
                <a:tc>
                  <a:txBody>
                    <a:bodyPr/>
                    <a:lstStyle/>
                    <a:p>
                      <a:pPr algn="ctr"/>
                      <a:r>
                        <a:rPr lang="zh-CN" altLang="en-US" sz="1800" dirty="0" smtClean="0"/>
                        <a:t>转义字符</a:t>
                      </a:r>
                      <a:endParaRPr lang="zh-CN" altLang="en-US" sz="1800" dirty="0"/>
                    </a:p>
                  </a:txBody>
                  <a:tcPr marT="45700" marB="45700"/>
                </a:tc>
                <a:tc>
                  <a:txBody>
                    <a:bodyPr/>
                    <a:lstStyle/>
                    <a:p>
                      <a:pPr algn="ctr"/>
                      <a:r>
                        <a:rPr lang="zh-CN" altLang="en-US" sz="1800" dirty="0" smtClean="0"/>
                        <a:t>字符</a:t>
                      </a:r>
                      <a:endParaRPr lang="zh-CN" altLang="en-US" sz="1800" dirty="0"/>
                    </a:p>
                  </a:txBody>
                  <a:tcPr marT="45700" marB="45700"/>
                </a:tc>
                <a:tc>
                  <a:txBody>
                    <a:bodyPr/>
                    <a:lstStyle/>
                    <a:p>
                      <a:pPr algn="ctr"/>
                      <a:r>
                        <a:rPr lang="zh-CN" altLang="en-US" sz="1800" dirty="0" smtClean="0"/>
                        <a:t>转义字符</a:t>
                      </a:r>
                      <a:endParaRPr lang="zh-CN" altLang="en-US" sz="1800" dirty="0"/>
                    </a:p>
                  </a:txBody>
                  <a:tcPr marT="45700" marB="45700"/>
                </a:tc>
                <a:tc>
                  <a:txBody>
                    <a:bodyPr/>
                    <a:lstStyle/>
                    <a:p>
                      <a:pPr algn="ctr"/>
                      <a:r>
                        <a:rPr lang="zh-CN" altLang="en-US" sz="1800" dirty="0" smtClean="0"/>
                        <a:t>字符</a:t>
                      </a:r>
                      <a:endParaRPr lang="zh-CN" altLang="en-US" sz="1800" dirty="0"/>
                    </a:p>
                  </a:txBody>
                  <a:tcPr marT="45700" marB="45700"/>
                </a:tc>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单引号</a:t>
                      </a:r>
                      <a:endParaRPr lang="zh-CN" altLang="en-US" sz="1800" dirty="0"/>
                    </a:p>
                  </a:txBody>
                  <a:tcPr marT="45700" marB="45700"/>
                </a:tc>
                <a:tc>
                  <a:txBody>
                    <a:bodyPr/>
                    <a:lstStyle/>
                    <a:p>
                      <a:r>
                        <a:rPr lang="en-US" altLang="zh-CN" sz="1800" dirty="0" smtClean="0"/>
                        <a:t>\n</a:t>
                      </a:r>
                      <a:endParaRPr lang="zh-CN" altLang="en-US" sz="1800" dirty="0"/>
                    </a:p>
                  </a:txBody>
                  <a:tcPr marT="45700" marB="45700"/>
                </a:tc>
                <a:tc>
                  <a:txBody>
                    <a:bodyPr/>
                    <a:lstStyle/>
                    <a:p>
                      <a:r>
                        <a:rPr lang="zh-CN" altLang="en-US" sz="1800" dirty="0" smtClean="0"/>
                        <a:t>换行</a:t>
                      </a:r>
                      <a:endParaRPr lang="zh-CN" altLang="en-US" sz="1800" dirty="0"/>
                    </a:p>
                  </a:txBody>
                  <a:tcPr marT="45700" marB="45700"/>
                </a:tc>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双引号</a:t>
                      </a:r>
                      <a:endParaRPr lang="zh-CN" altLang="en-US" sz="1800" dirty="0"/>
                    </a:p>
                  </a:txBody>
                  <a:tcPr marT="45700" marB="45700"/>
                </a:tc>
                <a:tc>
                  <a:txBody>
                    <a:bodyPr/>
                    <a:lstStyle/>
                    <a:p>
                      <a:r>
                        <a:rPr lang="en-US" altLang="zh-CN" sz="1800" dirty="0" smtClean="0"/>
                        <a:t>\r</a:t>
                      </a:r>
                      <a:endParaRPr lang="zh-CN" altLang="en-US" sz="1800" dirty="0"/>
                    </a:p>
                  </a:txBody>
                  <a:tcPr marT="45700" marB="45700"/>
                </a:tc>
                <a:tc>
                  <a:txBody>
                    <a:bodyPr/>
                    <a:lstStyle/>
                    <a:p>
                      <a:r>
                        <a:rPr lang="zh-CN" altLang="en-US" sz="1800" dirty="0" smtClean="0"/>
                        <a:t>回车</a:t>
                      </a:r>
                      <a:endParaRPr lang="zh-CN" altLang="en-US" sz="1800" dirty="0"/>
                    </a:p>
                  </a:txBody>
                  <a:tcPr marT="45700" marB="45700"/>
                </a:tc>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反斜杠</a:t>
                      </a:r>
                      <a:endParaRPr lang="zh-CN" altLang="en-US" sz="1800" dirty="0"/>
                    </a:p>
                  </a:txBody>
                  <a:tcPr marT="45700" marB="45700"/>
                </a:tc>
                <a:tc>
                  <a:txBody>
                    <a:bodyPr/>
                    <a:lstStyle/>
                    <a:p>
                      <a:r>
                        <a:rPr lang="en-US" altLang="zh-CN" sz="1800" dirty="0" smtClean="0"/>
                        <a:t>\t</a:t>
                      </a:r>
                      <a:endParaRPr lang="zh-CN" altLang="en-US" sz="1800" dirty="0"/>
                    </a:p>
                  </a:txBody>
                  <a:tcPr marT="45700" marB="45700"/>
                </a:tc>
                <a:tc>
                  <a:txBody>
                    <a:bodyPr/>
                    <a:lstStyle/>
                    <a:p>
                      <a:r>
                        <a:rPr lang="zh-CN" altLang="en-US" sz="1800" dirty="0" smtClean="0"/>
                        <a:t>水平制表符</a:t>
                      </a:r>
                      <a:endParaRPr lang="zh-CN" altLang="en-US" sz="1800" dirty="0"/>
                    </a:p>
                  </a:txBody>
                  <a:tcPr marT="45700" marB="45700"/>
                </a:tc>
              </a:tr>
            </a:tbl>
          </a:graphicData>
        </a:graphic>
      </p:graphicFrame>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0" y="1143000"/>
            <a:ext cx="1660525" cy="99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874921"/>
            <a:ext cx="3316939" cy="86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10" y="5943600"/>
            <a:ext cx="4248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ea typeface="宋体" panose="02010600030101010101" pitchFamily="2" charset="-122"/>
              </a:rPr>
              <a:t>字符串的基本操作</a:t>
            </a:r>
            <a:r>
              <a:rPr lang="en-US" altLang="zh-CN" dirty="0" smtClean="0">
                <a:ea typeface="宋体" panose="02010600030101010101" pitchFamily="2" charset="-122"/>
              </a:rPr>
              <a:t>-2</a:t>
            </a:r>
            <a:endParaRPr lang="zh-CN" altLang="en-US" dirty="0" smtClean="0">
              <a:ea typeface="宋体" panose="02010600030101010101" pitchFamily="2" charset="-122"/>
            </a:endParaRPr>
          </a:p>
        </p:txBody>
      </p:sp>
      <p:sp>
        <p:nvSpPr>
          <p:cNvPr id="10" name="内容占位符 2"/>
          <p:cNvSpPr>
            <a:spLocks noGrp="1"/>
          </p:cNvSpPr>
          <p:nvPr>
            <p:ph idx="1"/>
          </p:nvPr>
        </p:nvSpPr>
        <p:spPr>
          <a:xfrm>
            <a:off x="181610" y="1831975"/>
            <a:ext cx="8962390" cy="385826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类型</a:t>
            </a:r>
            <a:r>
              <a:rPr lang="zh-CN" altLang="en-US" sz="2400" dirty="0" smtClean="0">
                <a:latin typeface="黑体" panose="02010609060101010101" pitchFamily="49" charset="-122"/>
                <a:ea typeface="黑体" panose="02010609060101010101" pitchFamily="49" charset="-122"/>
              </a:rPr>
              <a:t>判断：</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大小写转换</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填充</a:t>
            </a:r>
            <a:r>
              <a:rPr lang="zh-CN" altLang="en-US" sz="2400" dirty="0">
                <a:latin typeface="黑体" panose="02010609060101010101" pitchFamily="49" charset="-122"/>
                <a:ea typeface="黑体" panose="02010609060101010101" pitchFamily="49" charset="-122"/>
              </a:rPr>
              <a:t>、空白和对齐</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测试</a:t>
            </a:r>
            <a:r>
              <a:rPr lang="zh-CN" altLang="en-US" sz="2400" dirty="0">
                <a:latin typeface="黑体" panose="02010609060101010101" pitchFamily="49" charset="-122"/>
                <a:ea typeface="黑体" panose="02010609060101010101" pitchFamily="49" charset="-122"/>
              </a:rPr>
              <a:t>、查找和替换</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拆分</a:t>
            </a:r>
            <a:r>
              <a:rPr lang="zh-CN" altLang="en-US" sz="2400" dirty="0">
                <a:latin typeface="黑体" panose="02010609060101010101" pitchFamily="49" charset="-122"/>
                <a:ea typeface="黑体" panose="02010609060101010101" pitchFamily="49" charset="-122"/>
              </a:rPr>
              <a:t>和组合</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endParaRPr lang="en-US" altLang="zh-CN" sz="2400" dirty="0">
              <a:latin typeface="黑体" panose="02010609060101010101" pitchFamily="49" charset="-122"/>
              <a:ea typeface="黑体" panose="02010609060101010101" pitchFamily="49" charset="-122"/>
            </a:endParaRPr>
          </a:p>
        </p:txBody>
      </p:sp>
      <p:pic>
        <p:nvPicPr>
          <p:cNvPr id="7177"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3872" y="3820143"/>
            <a:ext cx="4811964" cy="600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755" y="3280244"/>
            <a:ext cx="3822045" cy="529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130" y="2590799"/>
            <a:ext cx="4305870" cy="565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574" y="1981200"/>
            <a:ext cx="4863826" cy="54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421091"/>
            <a:ext cx="4475303" cy="760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3: </a:t>
            </a:r>
            <a:r>
              <a:rPr lang="zh-CN" altLang="en-US" dirty="0" smtClean="0">
                <a:ea typeface="宋体" panose="02010600030101010101" pitchFamily="2" charset="-122"/>
              </a:rPr>
              <a:t>四六级词汇表整理</a:t>
            </a:r>
            <a:endParaRPr lang="zh-CN" altLang="en-US" dirty="0" smtClean="0">
              <a:ea typeface="宋体" panose="02010600030101010101" pitchFamily="2" charset="-122"/>
            </a:endParaRPr>
          </a:p>
        </p:txBody>
      </p:sp>
      <p:sp>
        <p:nvSpPr>
          <p:cNvPr id="3" name="矩形 2"/>
          <p:cNvSpPr/>
          <p:nvPr/>
        </p:nvSpPr>
        <p:spPr>
          <a:xfrm>
            <a:off x="7162800" y="6339780"/>
            <a:ext cx="1794081"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chapter5_3.py</a:t>
            </a:r>
            <a:endParaRPr lang="zh-CN" altLang="en-US" dirty="0"/>
          </a:p>
        </p:txBody>
      </p:sp>
      <p:sp>
        <p:nvSpPr>
          <p:cNvPr id="2" name="矩形 1"/>
          <p:cNvSpPr/>
          <p:nvPr/>
        </p:nvSpPr>
        <p:spPr>
          <a:xfrm>
            <a:off x="187119" y="1219200"/>
            <a:ext cx="8728281" cy="822960"/>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a:spcBef>
                <a:spcPts val="0"/>
              </a:spcBef>
              <a:buClr>
                <a:srgbClr val="FFC000"/>
              </a:buClr>
              <a:buSzPct val="50000"/>
              <a:buFont typeface="Wingdings" panose="05000000000000000000" pitchFamily="2" charset="2"/>
              <a:buChar char="n"/>
            </a:pPr>
            <a:r>
              <a:rPr lang="zh-CN" altLang="en-US" sz="2400" dirty="0">
                <a:solidFill>
                  <a:schemeClr val="tx2"/>
                </a:solidFill>
                <a:latin typeface="华文新魏" panose="02010800040101010101" pitchFamily="2" charset="-122"/>
                <a:ea typeface="华文新魏" panose="02010800040101010101" pitchFamily="2" charset="-122"/>
                <a:sym typeface="+mn-ea"/>
              </a:rPr>
              <a:t>实例</a:t>
            </a:r>
            <a:r>
              <a:rPr lang="en-US" altLang="zh-CN" sz="2400" dirty="0">
                <a:solidFill>
                  <a:schemeClr val="tx2"/>
                </a:solidFill>
                <a:latin typeface="华文新魏" panose="02010800040101010101" pitchFamily="2" charset="-122"/>
                <a:ea typeface="华文新魏" panose="02010800040101010101" pitchFamily="2" charset="-122"/>
                <a:sym typeface="+mn-ea"/>
              </a:rPr>
              <a:t>3</a:t>
            </a:r>
            <a:r>
              <a:rPr lang="zh-CN" altLang="en-US" sz="2400" dirty="0">
                <a:solidFill>
                  <a:schemeClr val="tx2"/>
                </a:solidFill>
                <a:latin typeface="华文新魏" panose="02010800040101010101" pitchFamily="2" charset="-122"/>
                <a:ea typeface="华文新魏" panose="02010800040101010101" pitchFamily="2" charset="-122"/>
                <a:sym typeface="+mn-ea"/>
              </a:rPr>
              <a:t>：如何把一个如下没格式的四六级词汇表，英文单词及释义分出来显示，形成一个在线词典</a:t>
            </a:r>
            <a:r>
              <a:rPr lang="zh-CN" altLang="en-US" sz="2400" dirty="0" smtClean="0">
                <a:solidFill>
                  <a:schemeClr val="tx2"/>
                </a:solidFill>
                <a:latin typeface="华文新魏" panose="02010800040101010101" pitchFamily="2" charset="-122"/>
                <a:ea typeface="华文新魏" panose="02010800040101010101" pitchFamily="2" charset="-122"/>
                <a:sym typeface="+mn-ea"/>
              </a:rPr>
              <a:t>样式</a:t>
            </a:r>
            <a:endParaRPr lang="zh-CN" altLang="en-US" sz="2400" dirty="0">
              <a:solidFill>
                <a:schemeClr val="tx2"/>
              </a:solidFill>
              <a:latin typeface="华文新魏" panose="02010800040101010101" pitchFamily="2" charset="-122"/>
              <a:ea typeface="华文新魏" panose="02010800040101010101" pitchFamily="2" charset="-122"/>
              <a:sym typeface="+mn-ea"/>
            </a:endParaRPr>
          </a:p>
        </p:txBody>
      </p:sp>
      <p:sp>
        <p:nvSpPr>
          <p:cNvPr id="4" name="矩形 3"/>
          <p:cNvSpPr/>
          <p:nvPr/>
        </p:nvSpPr>
        <p:spPr>
          <a:xfrm>
            <a:off x="380999" y="2026384"/>
            <a:ext cx="8534401" cy="1188720"/>
          </a:xfrm>
          <a:prstGeom prst="rect">
            <a:avLst/>
          </a:prstGeom>
        </p:spPr>
        <p:txBody>
          <a:bodyPr wrap="square">
            <a:spAutoFit/>
          </a:bodyPr>
          <a:lstStyle/>
          <a:p>
            <a:pPr marL="0" indent="0" latinLnBrk="0">
              <a:lnSpc>
                <a:spcPct val="100000"/>
              </a:lnSpc>
              <a:spcBef>
                <a:spcPts val="0"/>
              </a:spcBef>
              <a:buNone/>
            </a:pPr>
            <a:r>
              <a:rPr lang="zh-CN" altLang="en-US" sz="1800" dirty="0">
                <a:latin typeface="Arial" panose="020B0604020202020204" pitchFamily="34" charset="0"/>
                <a:ea typeface="黑体" panose="02010609060101010101" pitchFamily="49" charset="-122"/>
                <a:sym typeface="+mn-ea"/>
              </a:rPr>
              <a:t>word4s = ['abandon vt.丢弃;放弃，抛弃','ability n.能力;能耐，本领','abnormal a.不正常的;变态的','aboard ad.在船(车)上;上船','abroad ad.(在)国外;到处','absence n.缺席，不在场;缺乏','absent a.不在场的;缺乏的','absolute a.绝对的;纯粹的','absolutely ad.完全地;绝对地','absorb vt.吸收;使专心','abstract a.抽象的 n.摘要</a:t>
            </a:r>
            <a:r>
              <a:rPr lang="zh-CN" altLang="en-US" sz="1800" dirty="0" smtClean="0">
                <a:latin typeface="Arial" panose="020B0604020202020204" pitchFamily="34" charset="0"/>
                <a:ea typeface="黑体" panose="02010609060101010101" pitchFamily="49" charset="-122"/>
                <a:sym typeface="+mn-ea"/>
              </a:rPr>
              <a:t>']</a:t>
            </a:r>
            <a:endParaRPr lang="zh-CN" altLang="en-US" sz="1800" dirty="0" smtClean="0">
              <a:solidFill>
                <a:srgbClr val="C00000"/>
              </a:solidFill>
              <a:latin typeface="Arial" panose="020B0604020202020204" pitchFamily="34" charset="0"/>
              <a:ea typeface="黑体" panose="02010609060101010101" pitchFamily="49" charset="-122"/>
              <a:sym typeface="+mn-ea"/>
            </a:endParaRPr>
          </a:p>
        </p:txBody>
      </p:sp>
      <p:sp>
        <p:nvSpPr>
          <p:cNvPr id="7" name="文本框 1"/>
          <p:cNvSpPr txBox="1"/>
          <p:nvPr/>
        </p:nvSpPr>
        <p:spPr>
          <a:xfrm>
            <a:off x="1481455" y="3276600"/>
            <a:ext cx="5528945" cy="3139440"/>
          </a:xfrm>
          <a:prstGeom prst="rect">
            <a:avLst/>
          </a:prstGeom>
          <a:noFill/>
        </p:spPr>
        <p:txBody>
          <a:bodyPr wrap="square" rtlCol="0" anchor="t">
            <a:spAutoFit/>
          </a:bodyPr>
          <a:lstStyle/>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word4s_original = []                   </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print('把list中的每个元素按空格切分：')    </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for item in word4s:</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	s = item.split()                   </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	print(s[0])                   </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        print(s[1])</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        print()</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	word4s_original.append(s[0])</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print('---------</a:t>
            </a:r>
            <a:r>
              <a:rPr lang="en-US" altLang="zh-CN" dirty="0" err="1" smtClean="0">
                <a:solidFill>
                  <a:srgbClr val="C00000"/>
                </a:solidFill>
                <a:latin typeface="黑体" panose="02010609060101010101" pitchFamily="49" charset="-122"/>
                <a:ea typeface="黑体" panose="02010609060101010101" pitchFamily="49" charset="-122"/>
                <a:sym typeface="+mn-ea"/>
              </a:rPr>
              <a:t>单词列表</a:t>
            </a:r>
            <a:r>
              <a:rPr lang="en-US" altLang="zh-CN" dirty="0" smtClean="0">
                <a:solidFill>
                  <a:srgbClr val="C00000"/>
                </a:solidFill>
                <a:latin typeface="黑体" panose="02010609060101010101" pitchFamily="49" charset="-122"/>
                <a:ea typeface="黑体" panose="02010609060101010101" pitchFamily="49" charset="-122"/>
                <a:sym typeface="+mn-ea"/>
              </a:rPr>
              <a:t>----------')</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marL="0" indent="0" latinLnBrk="0">
              <a:lnSpc>
                <a:spcPct val="100000"/>
              </a:lnSpc>
              <a:spcBef>
                <a:spcPts val="0"/>
              </a:spcBef>
              <a:buNone/>
            </a:pPr>
            <a:r>
              <a:rPr lang="en-US" altLang="zh-CN" dirty="0" smtClean="0">
                <a:solidFill>
                  <a:srgbClr val="C00000"/>
                </a:solidFill>
                <a:latin typeface="黑体" panose="02010609060101010101" pitchFamily="49" charset="-122"/>
                <a:ea typeface="黑体" panose="02010609060101010101" pitchFamily="49" charset="-122"/>
                <a:sym typeface="+mn-ea"/>
              </a:rPr>
              <a:t>print(word4s_original)</a:t>
            </a:r>
            <a:endParaRPr lang="zh-CN" alt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5</a:t>
            </a:r>
            <a:r>
              <a:rPr lang="zh-CN" altLang="en-US" dirty="0" smtClean="0">
                <a:ea typeface="宋体" panose="02010600030101010101" pitchFamily="2" charset="-122"/>
              </a:rPr>
              <a:t>）字节序列</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ea typeface="宋体" panose="02010600030101010101" pitchFamily="2" charset="-122"/>
              </a:rPr>
              <a:t>字节序列</a:t>
            </a:r>
            <a:endParaRPr lang="zh-CN" altLang="en-US" smtClean="0">
              <a:ea typeface="宋体" panose="02010600030101010101" pitchFamily="2" charset="-122"/>
            </a:endParaRPr>
          </a:p>
        </p:txBody>
      </p:sp>
      <p:sp>
        <p:nvSpPr>
          <p:cNvPr id="3" name="内容占位符 2"/>
          <p:cNvSpPr>
            <a:spLocks noGrp="1"/>
          </p:cNvSpPr>
          <p:nvPr>
            <p:ph idx="1"/>
          </p:nvPr>
        </p:nvSpPr>
        <p:spPr/>
        <p:txBody>
          <a:bodyPr/>
          <a:lstStyle/>
          <a:p>
            <a:r>
              <a:rPr lang="en-US" altLang="zh-CN" sz="2400" dirty="0" smtClean="0">
                <a:ea typeface="宋体" panose="02010600030101010101" pitchFamily="2" charset="-122"/>
              </a:rPr>
              <a:t>bytes</a:t>
            </a:r>
            <a:r>
              <a:rPr lang="zh-CN" altLang="en-US" sz="2400" dirty="0" smtClean="0">
                <a:ea typeface="宋体" panose="02010600030101010101" pitchFamily="2" charset="-122"/>
              </a:rPr>
              <a:t>和</a:t>
            </a:r>
            <a:r>
              <a:rPr lang="en-US" altLang="zh-CN" sz="2400" dirty="0" err="1" smtClean="0">
                <a:ea typeface="宋体" panose="02010600030101010101" pitchFamily="2" charset="-122"/>
              </a:rPr>
              <a:t>bytearray</a:t>
            </a:r>
            <a:r>
              <a:rPr lang="zh-CN" altLang="en-US" sz="2400" dirty="0" smtClean="0">
                <a:ea typeface="宋体" panose="02010600030101010101" pitchFamily="2" charset="-122"/>
              </a:rPr>
              <a:t>：由元素为二进制编码组成的序列数据类型</a:t>
            </a:r>
            <a:endParaRPr lang="en-US" altLang="zh-CN" sz="2400" dirty="0" smtClean="0">
              <a:ea typeface="宋体" panose="02010600030101010101" pitchFamily="2" charset="-122"/>
            </a:endParaRPr>
          </a:p>
          <a:p>
            <a:pPr>
              <a:spcBef>
                <a:spcPts val="1800"/>
              </a:spcBef>
            </a:pPr>
            <a:r>
              <a:rPr lang="en-US" altLang="zh-CN" sz="2400" dirty="0" smtClean="0">
                <a:ea typeface="宋体" panose="02010600030101010101" pitchFamily="2" charset="-122"/>
              </a:rPr>
              <a:t>bytes</a:t>
            </a:r>
            <a:r>
              <a:rPr lang="zh-CN" altLang="en-US" sz="2400" dirty="0" smtClean="0">
                <a:ea typeface="宋体" panose="02010600030101010101" pitchFamily="2" charset="-122"/>
              </a:rPr>
              <a:t>不可变，</a:t>
            </a:r>
            <a:r>
              <a:rPr lang="en-US" altLang="zh-CN" sz="2400" dirty="0" err="1" smtClean="0">
                <a:ea typeface="宋体" panose="02010600030101010101" pitchFamily="2" charset="-122"/>
              </a:rPr>
              <a:t>bytearray</a:t>
            </a:r>
            <a:r>
              <a:rPr lang="zh-CN" altLang="en-US" sz="2400" dirty="0" smtClean="0">
                <a:ea typeface="宋体" panose="02010600030101010101" pitchFamily="2" charset="-122"/>
              </a:rPr>
              <a:t>可变</a:t>
            </a:r>
            <a:endParaRPr lang="en-US" altLang="zh-CN" sz="2400" dirty="0" smtClean="0">
              <a:ea typeface="宋体" panose="02010600030101010101" pitchFamily="2" charset="-122"/>
            </a:endParaRPr>
          </a:p>
          <a:p>
            <a:pPr>
              <a:spcBef>
                <a:spcPts val="1800"/>
              </a:spcBef>
            </a:pPr>
            <a:r>
              <a:rPr lang="en-US" altLang="zh-CN" sz="2400" dirty="0" smtClean="0">
                <a:ea typeface="宋体" panose="02010600030101010101" pitchFamily="2" charset="-122"/>
              </a:rPr>
              <a:t>bytes</a:t>
            </a:r>
            <a:r>
              <a:rPr lang="zh-CN" altLang="en-US" sz="2400" dirty="0" smtClean="0">
                <a:ea typeface="宋体" panose="02010600030101010101" pitchFamily="2" charset="-122"/>
              </a:rPr>
              <a:t>的定义：</a:t>
            </a:r>
            <a:r>
              <a:rPr lang="en-US" altLang="zh-CN" sz="2400" dirty="0" smtClean="0">
                <a:ea typeface="宋体" panose="02010600030101010101" pitchFamily="2" charset="-122"/>
              </a:rPr>
              <a:t>b’’</a:t>
            </a:r>
            <a:r>
              <a:rPr lang="zh-CN" altLang="en-US" sz="2400" dirty="0" smtClean="0">
                <a:ea typeface="宋体" panose="02010600030101010101" pitchFamily="2" charset="-122"/>
              </a:rPr>
              <a:t>、</a:t>
            </a:r>
            <a:r>
              <a:rPr lang="en-US" altLang="zh-CN" sz="2400" dirty="0" smtClean="0">
                <a:ea typeface="宋体" panose="02010600030101010101" pitchFamily="2" charset="-122"/>
              </a:rPr>
              <a:t> b” ”</a:t>
            </a:r>
            <a:r>
              <a:rPr lang="zh-CN" altLang="en-US" sz="2400" dirty="0" smtClean="0">
                <a:ea typeface="宋体" panose="02010600030101010101" pitchFamily="2" charset="-122"/>
              </a:rPr>
              <a:t>、</a:t>
            </a:r>
            <a:r>
              <a:rPr lang="en-US" altLang="zh-CN" sz="2400" dirty="0" smtClean="0">
                <a:ea typeface="宋体" panose="02010600030101010101" pitchFamily="2" charset="-122"/>
              </a:rPr>
              <a:t>b’’’ ’’’</a:t>
            </a:r>
            <a:r>
              <a:rPr lang="zh-CN" altLang="en-US" sz="2400" dirty="0" smtClean="0">
                <a:ea typeface="宋体" panose="02010600030101010101" pitchFamily="2" charset="-122"/>
              </a:rPr>
              <a:t>、</a:t>
            </a:r>
            <a:r>
              <a:rPr lang="en-US" altLang="zh-CN" sz="2400" dirty="0" smtClean="0">
                <a:ea typeface="宋体" panose="02010600030101010101" pitchFamily="2" charset="-122"/>
              </a:rPr>
              <a:t>b””” ”””</a:t>
            </a:r>
            <a:r>
              <a:rPr lang="zh-CN" altLang="en-US" sz="2400" dirty="0" smtClean="0">
                <a:ea typeface="宋体" panose="02010600030101010101" pitchFamily="2" charset="-122"/>
              </a:rPr>
              <a:t>、</a:t>
            </a:r>
            <a:r>
              <a:rPr lang="en-US" altLang="zh-CN" sz="2400" dirty="0" smtClean="0">
                <a:ea typeface="宋体" panose="02010600030101010101" pitchFamily="2" charset="-122"/>
              </a:rPr>
              <a:t>bytes()</a:t>
            </a:r>
            <a:endParaRPr lang="en-US" altLang="zh-CN" sz="2400" dirty="0" smtClean="0">
              <a:ea typeface="宋体" panose="02010600030101010101" pitchFamily="2" charset="-122"/>
            </a:endParaRPr>
          </a:p>
          <a:p>
            <a:pPr>
              <a:spcBef>
                <a:spcPts val="1800"/>
              </a:spcBef>
            </a:pPr>
            <a:r>
              <a:rPr lang="en-US" altLang="zh-CN" sz="2400" dirty="0" err="1" smtClean="0">
                <a:ea typeface="宋体" panose="02010600030101010101" pitchFamily="2" charset="-122"/>
              </a:rPr>
              <a:t>bytearray</a:t>
            </a:r>
            <a:r>
              <a:rPr lang="zh-CN" altLang="en-US" sz="2400" dirty="0" smtClean="0">
                <a:ea typeface="宋体" panose="02010600030101010101" pitchFamily="2" charset="-122"/>
              </a:rPr>
              <a:t>的定义：</a:t>
            </a:r>
            <a:r>
              <a:rPr lang="en-US" altLang="zh-CN" sz="2400" dirty="0" err="1" smtClean="0">
                <a:ea typeface="宋体" panose="02010600030101010101" pitchFamily="2" charset="-122"/>
              </a:rPr>
              <a:t>bytearray</a:t>
            </a:r>
            <a:r>
              <a:rPr lang="en-US" altLang="zh-CN" sz="2400" dirty="0" smtClean="0">
                <a:ea typeface="宋体" panose="02010600030101010101" pitchFamily="2" charset="-122"/>
              </a:rPr>
              <a:t>()</a:t>
            </a:r>
            <a:endParaRPr lang="zh-CN" altLang="en-US" sz="2400" dirty="0" smtClean="0">
              <a:ea typeface="宋体" panose="02010600030101010101" pitchFamily="2" charset="-122"/>
            </a:endParaRPr>
          </a:p>
        </p:txBody>
      </p:sp>
      <p:pic>
        <p:nvPicPr>
          <p:cNvPr id="97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963" y="3505200"/>
            <a:ext cx="57864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19600"/>
            <a:ext cx="476726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组合数据类型</a:t>
            </a:r>
            <a:endParaRPr lang="zh-CN" altLang="en-US" dirty="0" smtClean="0">
              <a:ea typeface="宋体" panose="02010600030101010101" pitchFamily="2" charset="-122"/>
            </a:endParaRPr>
          </a:p>
        </p:txBody>
      </p:sp>
      <p:sp>
        <p:nvSpPr>
          <p:cNvPr id="26627" name="内容占位符 2"/>
          <p:cNvSpPr>
            <a:spLocks noGrp="1"/>
          </p:cNvSpPr>
          <p:nvPr>
            <p:ph idx="1"/>
          </p:nvPr>
        </p:nvSpPr>
        <p:spPr>
          <a:xfrm>
            <a:off x="0" y="1214735"/>
            <a:ext cx="8839200" cy="1061829"/>
          </a:xfrm>
          <a:noFill/>
          <a:ln w="9525">
            <a:noFill/>
          </a:ln>
        </p:spPr>
        <p:txBody>
          <a:bodyPr>
            <a:spAutoFit/>
          </a:bodyPr>
          <a:lstStyle/>
          <a:p>
            <a:r>
              <a:rPr lang="zh-CN" altLang="en-US" sz="2400" dirty="0">
                <a:ea typeface="宋体" panose="02010600030101010101" pitchFamily="2" charset="-122"/>
              </a:rPr>
              <a:t>无序</a:t>
            </a:r>
            <a:r>
              <a:rPr lang="en-US" altLang="zh-CN" sz="2400" dirty="0">
                <a:ea typeface="宋体" panose="02010600030101010101" pitchFamily="2" charset="-122"/>
              </a:rPr>
              <a:t>  </a:t>
            </a:r>
            <a:r>
              <a:rPr lang="en-US" altLang="zh-CN" sz="2400" dirty="0">
                <a:ea typeface="宋体" panose="02010600030101010101" pitchFamily="2" charset="-122"/>
                <a:sym typeface="Wingdings" panose="05000000000000000000" pitchFamily="2" charset="2"/>
              </a:rPr>
              <a:t></a:t>
            </a:r>
            <a:r>
              <a:rPr lang="zh-CN" altLang="en-US" sz="2400" dirty="0">
                <a:ea typeface="宋体" panose="02010600030101010101" pitchFamily="2" charset="-122"/>
                <a:sym typeface="Wingdings" panose="05000000000000000000" pitchFamily="2" charset="2"/>
              </a:rPr>
              <a:t>不能按位置索引取值</a:t>
            </a:r>
            <a:endParaRPr lang="en-US" altLang="zh-CN" sz="2400" dirty="0">
              <a:ea typeface="宋体" panose="02010600030101010101" pitchFamily="2" charset="-122"/>
              <a:sym typeface="Wingdings" panose="05000000000000000000" pitchFamily="2" charset="2"/>
            </a:endParaRPr>
          </a:p>
          <a:p>
            <a:pPr>
              <a:spcBef>
                <a:spcPts val="1800"/>
              </a:spcBef>
            </a:pPr>
            <a:r>
              <a:rPr lang="zh-CN" altLang="en-US" sz="2400" dirty="0">
                <a:ea typeface="宋体" panose="02010600030101010101" pitchFamily="2" charset="-122"/>
                <a:sym typeface="Wingdings" panose="05000000000000000000" pitchFamily="2" charset="2"/>
              </a:rPr>
              <a:t>不重复：字典的</a:t>
            </a:r>
            <a:r>
              <a:rPr lang="en-US" altLang="zh-CN" sz="2400" dirty="0">
                <a:ea typeface="宋体" panose="02010600030101010101" pitchFamily="2" charset="-122"/>
                <a:sym typeface="Wingdings" panose="05000000000000000000" pitchFamily="2" charset="2"/>
              </a:rPr>
              <a:t>key</a:t>
            </a:r>
            <a:r>
              <a:rPr lang="zh-CN" altLang="en-US" sz="2400" dirty="0">
                <a:ea typeface="宋体" panose="02010600030101010101" pitchFamily="2" charset="-122"/>
                <a:sym typeface="Wingdings" panose="05000000000000000000" pitchFamily="2" charset="2"/>
              </a:rPr>
              <a:t>不重复，集合元素不重复</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graphicFrame>
        <p:nvGraphicFramePr>
          <p:cNvPr id="5" name="图示 4"/>
          <p:cNvGraphicFramePr/>
          <p:nvPr/>
        </p:nvGraphicFramePr>
        <p:xfrm>
          <a:off x="990600" y="2895600"/>
          <a:ext cx="6705600" cy="2133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ea typeface="宋体" panose="02010600030101010101" pitchFamily="2" charset="-122"/>
              </a:rPr>
              <a:t>集合和</a:t>
            </a:r>
            <a:r>
              <a:rPr lang="zh-CN" altLang="en-US" dirty="0" smtClean="0">
                <a:ea typeface="宋体" panose="02010600030101010101" pitchFamily="2" charset="-122"/>
              </a:rPr>
              <a:t>字典常用共有操作</a:t>
            </a:r>
            <a:endParaRPr lang="zh-CN" altLang="en-US" dirty="0" smtClean="0">
              <a:ea typeface="宋体" panose="02010600030101010101" pitchFamily="2" charset="-122"/>
            </a:endParaRPr>
          </a:p>
        </p:txBody>
      </p:sp>
      <p:sp>
        <p:nvSpPr>
          <p:cNvPr id="3" name="内容占位符 2"/>
          <p:cNvSpPr>
            <a:spLocks noGrp="1"/>
          </p:cNvSpPr>
          <p:nvPr>
            <p:ph idx="1"/>
          </p:nvPr>
        </p:nvSpPr>
        <p:spPr>
          <a:xfrm>
            <a:off x="304800" y="990600"/>
            <a:ext cx="8686800" cy="5562600"/>
          </a:xfrm>
        </p:spPr>
        <p:txBody>
          <a:bodyPr/>
          <a:lstStyle/>
          <a:p>
            <a:r>
              <a:rPr lang="zh-CN" altLang="en-US" sz="2400" dirty="0" smtClean="0">
                <a:ea typeface="宋体" panose="02010600030101010101" pitchFamily="2" charset="-122"/>
              </a:rPr>
              <a:t>内置函数</a:t>
            </a:r>
            <a:r>
              <a:rPr lang="en-US" altLang="zh-CN" sz="2400" dirty="0" err="1" smtClean="0">
                <a:ea typeface="宋体" panose="02010600030101010101" pitchFamily="2" charset="-122"/>
              </a:rPr>
              <a:t>len</a:t>
            </a:r>
            <a:r>
              <a:rPr lang="en-US" altLang="zh-CN" sz="2400" dirty="0" smtClean="0">
                <a:ea typeface="宋体" panose="02010600030101010101" pitchFamily="2" charset="-122"/>
              </a:rPr>
              <a:t>(), max(), min(), sum()</a:t>
            </a: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pPr marL="0" indent="0">
              <a:buNone/>
            </a:pPr>
            <a:endParaRPr lang="en-US" altLang="zh-CN" sz="2400" dirty="0" smtClean="0">
              <a:ea typeface="宋体" panose="02010600030101010101" pitchFamily="2" charset="-122"/>
            </a:endParaRPr>
          </a:p>
          <a:p>
            <a:r>
              <a:rPr lang="en-US" altLang="zh-CN" sz="2400" dirty="0" smtClean="0">
                <a:ea typeface="宋体" panose="02010600030101010101" pitchFamily="2" charset="-122"/>
              </a:rPr>
              <a:t>in, not in</a:t>
            </a:r>
            <a:endParaRPr lang="en-US" altLang="zh-CN" sz="2400" dirty="0" smtClean="0">
              <a:ea typeface="宋体" panose="02010600030101010101" pitchFamily="2" charset="-122"/>
            </a:endParaRPr>
          </a:p>
          <a:p>
            <a:endParaRPr lang="en-US" altLang="zh-CN" sz="2400" dirty="0">
              <a:ea typeface="宋体" panose="02010600030101010101" pitchFamily="2" charset="-122"/>
            </a:endParaRPr>
          </a:p>
          <a:p>
            <a:endParaRPr lang="en-US" altLang="zh-CN" sz="2400" dirty="0" smtClean="0">
              <a:ea typeface="宋体" panose="02010600030101010101" pitchFamily="2" charset="-122"/>
            </a:endParaRPr>
          </a:p>
          <a:p>
            <a:pPr marL="0" indent="0">
              <a:buNone/>
            </a:pPr>
            <a:endParaRPr lang="en-US" altLang="zh-CN" sz="2400" dirty="0" smtClean="0">
              <a:ea typeface="宋体" panose="02010600030101010101" pitchFamily="2" charset="-122"/>
            </a:endParaRPr>
          </a:p>
          <a:p>
            <a:pPr>
              <a:spcBef>
                <a:spcPts val="2000"/>
              </a:spcBef>
            </a:pPr>
            <a:r>
              <a:rPr lang="zh-CN" altLang="en-US" sz="2400" dirty="0">
                <a:ea typeface="宋体" panose="02010600030101010101" pitchFamily="2" charset="-122"/>
              </a:rPr>
              <a:t>比较运算：</a:t>
            </a:r>
            <a:r>
              <a:rPr lang="en-US" altLang="zh-CN" sz="2400" dirty="0">
                <a:ea typeface="宋体" panose="02010600030101010101" pitchFamily="2" charset="-122"/>
              </a:rPr>
              <a:t>==, </a:t>
            </a:r>
            <a:r>
              <a:rPr lang="en-US" altLang="zh-CN" sz="2400" dirty="0" smtClean="0">
                <a:ea typeface="宋体" panose="02010600030101010101" pitchFamily="2" charset="-122"/>
              </a:rPr>
              <a:t>!=</a:t>
            </a:r>
            <a:endParaRPr lang="zh-CN" altLang="en-US" sz="2400" dirty="0">
              <a:ea typeface="宋体" panose="02010600030101010101" pitchFamily="2" charset="-122"/>
            </a:endParaRPr>
          </a:p>
        </p:txBody>
      </p:sp>
      <p:pic>
        <p:nvPicPr>
          <p:cNvPr id="512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62" y="1524000"/>
            <a:ext cx="510063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83" y="3200400"/>
            <a:ext cx="474281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149850"/>
            <a:ext cx="57848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ea typeface="宋体" panose="02010600030101010101" pitchFamily="2" charset="-122"/>
              </a:rPr>
              <a:t>集合和字典常用共有操作</a:t>
            </a:r>
            <a:endParaRPr lang="zh-CN" altLang="en-US" dirty="0" smtClean="0">
              <a:ea typeface="宋体" panose="02010600030101010101" pitchFamily="2" charset="-122"/>
            </a:endParaRPr>
          </a:p>
        </p:txBody>
      </p:sp>
      <p:sp>
        <p:nvSpPr>
          <p:cNvPr id="7171" name="内容占位符 2"/>
          <p:cNvSpPr>
            <a:spLocks noGrp="1"/>
          </p:cNvSpPr>
          <p:nvPr>
            <p:ph idx="1"/>
          </p:nvPr>
        </p:nvSpPr>
        <p:spPr/>
        <p:txBody>
          <a:bodyPr/>
          <a:lstStyle/>
          <a:p>
            <a:r>
              <a:rPr lang="en-US" altLang="zh-CN" sz="2400" smtClean="0">
                <a:ea typeface="宋体" panose="02010600030101010101" pitchFamily="2" charset="-122"/>
              </a:rPr>
              <a:t>for</a:t>
            </a:r>
            <a:r>
              <a:rPr lang="zh-CN" altLang="en-US" sz="2400" smtClean="0">
                <a:ea typeface="宋体" panose="02010600030101010101" pitchFamily="2" charset="-122"/>
              </a:rPr>
              <a:t>循环操作</a:t>
            </a:r>
            <a:endParaRPr lang="en-US" altLang="zh-CN" sz="2400" smtClean="0">
              <a:ea typeface="宋体" panose="02010600030101010101" pitchFamily="2" charset="-122"/>
            </a:endParaRP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a:p>
            <a:endParaRPr lang="en-US" altLang="zh-CN" sz="2400" smtClean="0">
              <a:ea typeface="宋体" panose="02010600030101010101" pitchFamily="2" charset="-122"/>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676400"/>
            <a:ext cx="58674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3352800"/>
            <a:ext cx="46386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 </a:t>
            </a:r>
            <a:r>
              <a:rPr lang="en-US" altLang="zh-CN" dirty="0" smtClean="0">
                <a:ea typeface="宋体" panose="02010600030101010101" pitchFamily="2" charset="-122"/>
              </a:rPr>
              <a:t>5 </a:t>
            </a:r>
            <a:r>
              <a:rPr lang="zh-CN" altLang="en-US" dirty="0" smtClean="0">
                <a:ea typeface="宋体" panose="02010600030101010101" pitchFamily="2" charset="-122"/>
              </a:rPr>
              <a:t>讲   目录</a:t>
            </a:r>
            <a:endParaRPr lang="zh-CN" dirty="0" smtClean="0">
              <a:ea typeface="宋体" panose="02010600030101010101" pitchFamily="2" charset="-122"/>
            </a:endParaRPr>
          </a:p>
        </p:txBody>
      </p:sp>
      <p:sp>
        <p:nvSpPr>
          <p:cNvPr id="7" name="内容占位符 2"/>
          <p:cNvSpPr>
            <a:spLocks noGrp="1"/>
          </p:cNvSpPr>
          <p:nvPr>
            <p:ph idx="1"/>
          </p:nvPr>
        </p:nvSpPr>
        <p:spPr>
          <a:xfrm>
            <a:off x="1236345" y="1466215"/>
            <a:ext cx="6893560" cy="4606925"/>
          </a:xfrm>
        </p:spPr>
        <p:txBody>
          <a:bodyPr>
            <a:normAutofit fontScale="97500" lnSpcReduction="10000"/>
          </a:bodyPr>
          <a:lstStyle/>
          <a:p>
            <a:pPr>
              <a:lnSpc>
                <a:spcPct val="150000"/>
              </a:lnSpc>
            </a:pPr>
            <a:r>
              <a:rPr lang="zh-CN" altLang="en-US" sz="2700" b="1" dirty="0">
                <a:solidFill>
                  <a:srgbClr val="FF0000"/>
                </a:solidFill>
                <a:latin typeface="黑体" panose="02010609060101010101" pitchFamily="49" charset="-122"/>
                <a:ea typeface="黑体" panose="02010609060101010101" pitchFamily="49" charset="-122"/>
                <a:sym typeface="+mn-ea"/>
              </a:rPr>
              <a:t>一</a:t>
            </a:r>
            <a:r>
              <a:rPr lang="zh-CN" altLang="en-US" sz="2700" b="1" dirty="0" smtClean="0">
                <a:solidFill>
                  <a:srgbClr val="FF0000"/>
                </a:solidFill>
                <a:latin typeface="黑体" panose="02010609060101010101" pitchFamily="49" charset="-122"/>
                <a:ea typeface="黑体" panose="02010609060101010101" pitchFamily="49" charset="-122"/>
                <a:sym typeface="+mn-ea"/>
              </a:rPr>
              <a:t>、</a:t>
            </a:r>
            <a:r>
              <a:rPr lang="zh-CN" sz="2700" b="1" dirty="0">
                <a:solidFill>
                  <a:srgbClr val="FF0000"/>
                </a:solidFill>
                <a:latin typeface="黑体" panose="02010609060101010101" pitchFamily="49" charset="-122"/>
                <a:ea typeface="黑体" panose="02010609060101010101" pitchFamily="49" charset="-122"/>
                <a:sym typeface="+mn-ea"/>
              </a:rPr>
              <a:t>序列基本操作需求</a:t>
            </a:r>
            <a:endParaRPr lang="zh-CN" sz="2700" b="1" dirty="0">
              <a:solidFill>
                <a:srgbClr val="FF0000"/>
              </a:solidFill>
              <a:latin typeface="黑体" panose="02010609060101010101" pitchFamily="49" charset="-122"/>
              <a:ea typeface="黑体" panose="02010609060101010101" pitchFamily="49" charset="-122"/>
              <a:sym typeface="+mn-ea"/>
            </a:endParaRPr>
          </a:p>
          <a:p>
            <a:pPr>
              <a:lnSpc>
                <a:spcPct val="150000"/>
              </a:lnSpc>
            </a:pPr>
            <a:r>
              <a:rPr lang="zh-CN" altLang="en-US" sz="2700" dirty="0" smtClean="0">
                <a:latin typeface="黑体" panose="02010609060101010101" pitchFamily="49" charset="-122"/>
                <a:ea typeface="黑体" panose="02010609060101010101" pitchFamily="49" charset="-122"/>
                <a:sym typeface="+mn-ea"/>
              </a:rPr>
              <a:t>二、序列类型</a:t>
            </a:r>
            <a:r>
              <a:rPr lang="en-US" altLang="zh-CN" sz="2700" dirty="0" smtClean="0">
                <a:latin typeface="黑体" panose="02010609060101010101" pitchFamily="49" charset="-122"/>
                <a:ea typeface="黑体" panose="02010609060101010101" pitchFamily="49" charset="-122"/>
                <a:sym typeface="+mn-ea"/>
              </a:rPr>
              <a:t>——</a:t>
            </a:r>
            <a:r>
              <a:rPr lang="zh-CN" altLang="en-US" sz="2700" dirty="0" smtClean="0">
                <a:latin typeface="黑体" panose="02010609060101010101" pitchFamily="49" charset="-122"/>
                <a:ea typeface="黑体" panose="02010609060101010101" pitchFamily="49" charset="-122"/>
                <a:sym typeface="+mn-ea"/>
              </a:rPr>
              <a:t>元  组（不可变）</a:t>
            </a:r>
            <a:endParaRPr lang="zh-CN" altLang="en-US" sz="2700" dirty="0" smtClean="0">
              <a:latin typeface="黑体" panose="02010609060101010101" pitchFamily="49" charset="-122"/>
              <a:ea typeface="黑体" panose="02010609060101010101" pitchFamily="49" charset="-122"/>
              <a:sym typeface="+mn-ea"/>
            </a:endParaRPr>
          </a:p>
          <a:p>
            <a:pPr>
              <a:lnSpc>
                <a:spcPct val="150000"/>
              </a:lnSpc>
            </a:pPr>
            <a:r>
              <a:rPr lang="zh-CN" altLang="en-US" sz="2700" dirty="0" smtClean="0">
                <a:latin typeface="黑体" panose="02010609060101010101" pitchFamily="49" charset="-122"/>
                <a:ea typeface="黑体" panose="02010609060101010101" pitchFamily="49" charset="-122"/>
                <a:sym typeface="+mn-ea"/>
              </a:rPr>
              <a:t>三、序列类型</a:t>
            </a:r>
            <a:r>
              <a:rPr lang="en-US" altLang="zh-CN" sz="2700" dirty="0" smtClean="0">
                <a:latin typeface="黑体" panose="02010609060101010101" pitchFamily="49" charset="-122"/>
                <a:ea typeface="黑体" panose="02010609060101010101" pitchFamily="49" charset="-122"/>
                <a:sym typeface="+mn-ea"/>
              </a:rPr>
              <a:t>——</a:t>
            </a:r>
            <a:r>
              <a:rPr lang="zh-CN" sz="2700" dirty="0" smtClean="0">
                <a:latin typeface="黑体" panose="02010609060101010101" pitchFamily="49" charset="-122"/>
                <a:ea typeface="黑体" panose="02010609060101010101" pitchFamily="49" charset="-122"/>
                <a:sym typeface="+mn-ea"/>
              </a:rPr>
              <a:t>列  表</a:t>
            </a:r>
            <a:r>
              <a:rPr lang="zh-CN" altLang="en-US" sz="2700" dirty="0" smtClean="0">
                <a:latin typeface="黑体" panose="02010609060101010101" pitchFamily="49" charset="-122"/>
                <a:ea typeface="黑体" panose="02010609060101010101" pitchFamily="49" charset="-122"/>
                <a:sym typeface="+mn-ea"/>
              </a:rPr>
              <a:t>（可修改）</a:t>
            </a:r>
            <a:endParaRPr lang="zh-CN" altLang="en-US" sz="2700" dirty="0" smtClean="0">
              <a:latin typeface="黑体" panose="02010609060101010101" pitchFamily="49" charset="-122"/>
              <a:ea typeface="黑体" panose="02010609060101010101" pitchFamily="49" charset="-122"/>
              <a:sym typeface="+mn-ea"/>
            </a:endParaRPr>
          </a:p>
          <a:p>
            <a:pPr algn="l">
              <a:lnSpc>
                <a:spcPct val="150000"/>
              </a:lnSpc>
            </a:pPr>
            <a:r>
              <a:rPr lang="zh-CN" altLang="en-US" sz="2700" dirty="0" smtClean="0">
                <a:latin typeface="黑体" panose="02010609060101010101" pitchFamily="49" charset="-122"/>
                <a:ea typeface="黑体" panose="02010609060101010101" pitchFamily="49" charset="-122"/>
                <a:sym typeface="+mn-ea"/>
              </a:rPr>
              <a:t>四、序列类型</a:t>
            </a:r>
            <a:r>
              <a:rPr lang="en-US" altLang="zh-CN" sz="2700" dirty="0" smtClean="0">
                <a:latin typeface="黑体" panose="02010609060101010101" pitchFamily="49" charset="-122"/>
                <a:ea typeface="黑体" panose="02010609060101010101" pitchFamily="49" charset="-122"/>
                <a:sym typeface="+mn-ea"/>
              </a:rPr>
              <a:t>——</a:t>
            </a:r>
            <a:r>
              <a:rPr lang="zh-CN" altLang="en-US" sz="2700" dirty="0" smtClean="0">
                <a:latin typeface="黑体" panose="02010609060101010101" pitchFamily="49" charset="-122"/>
                <a:ea typeface="黑体" panose="02010609060101010101" pitchFamily="49" charset="-122"/>
                <a:sym typeface="+mn-ea"/>
              </a:rPr>
              <a:t>字符串（不可变）</a:t>
            </a:r>
            <a:endParaRPr lang="zh-CN" altLang="en-US" sz="2700" dirty="0" smtClean="0">
              <a:latin typeface="黑体" panose="02010609060101010101" pitchFamily="49" charset="-122"/>
              <a:ea typeface="黑体" panose="02010609060101010101" pitchFamily="49" charset="-122"/>
              <a:sym typeface="+mn-ea"/>
            </a:endParaRPr>
          </a:p>
          <a:p>
            <a:pPr algn="l">
              <a:lnSpc>
                <a:spcPct val="150000"/>
              </a:lnSpc>
            </a:pPr>
            <a:r>
              <a:rPr lang="zh-CN" altLang="en-US" sz="2700" dirty="0" smtClean="0">
                <a:latin typeface="黑体" panose="02010609060101010101" pitchFamily="49" charset="-122"/>
                <a:ea typeface="黑体" panose="02010609060101010101" pitchFamily="49" charset="-122"/>
                <a:sym typeface="+mn-ea"/>
              </a:rPr>
              <a:t>五、序列类型</a:t>
            </a:r>
            <a:r>
              <a:rPr lang="en-US" altLang="zh-CN" sz="2700" dirty="0" smtClean="0">
                <a:latin typeface="黑体" panose="02010609060101010101" pitchFamily="49" charset="-122"/>
                <a:ea typeface="黑体" panose="02010609060101010101" pitchFamily="49" charset="-122"/>
                <a:sym typeface="+mn-ea"/>
              </a:rPr>
              <a:t>——</a:t>
            </a:r>
            <a:r>
              <a:rPr lang="zh-CN" altLang="en-US" sz="2700" dirty="0" smtClean="0">
                <a:latin typeface="黑体" panose="02010609060101010101" pitchFamily="49" charset="-122"/>
                <a:ea typeface="黑体" panose="02010609060101010101" pitchFamily="49" charset="-122"/>
                <a:sym typeface="+mn-ea"/>
              </a:rPr>
              <a:t>字节序列（</a:t>
            </a:r>
            <a:r>
              <a:rPr lang="en-US" altLang="zh-CN" sz="2700" dirty="0" smtClean="0">
                <a:latin typeface="黑体" panose="02010609060101010101" pitchFamily="49" charset="-122"/>
                <a:ea typeface="黑体" panose="02010609060101010101" pitchFamily="49" charset="-122"/>
                <a:sym typeface="+mn-ea"/>
              </a:rPr>
              <a:t>bytes</a:t>
            </a:r>
            <a:r>
              <a:rPr lang="zh-CN" altLang="en-US" sz="2700" dirty="0" smtClean="0">
                <a:latin typeface="黑体" panose="02010609060101010101" pitchFamily="49" charset="-122"/>
                <a:ea typeface="黑体" panose="02010609060101010101" pitchFamily="49" charset="-122"/>
                <a:sym typeface="+mn-ea"/>
              </a:rPr>
              <a:t>不可变）</a:t>
            </a:r>
            <a:endParaRPr lang="zh-CN" altLang="en-US" sz="2700" dirty="0" smtClean="0">
              <a:latin typeface="黑体" panose="02010609060101010101" pitchFamily="49" charset="-122"/>
              <a:ea typeface="黑体" panose="02010609060101010101" pitchFamily="49" charset="-122"/>
              <a:sym typeface="+mn-ea"/>
            </a:endParaRPr>
          </a:p>
          <a:p>
            <a:pPr algn="l">
              <a:lnSpc>
                <a:spcPct val="150000"/>
              </a:lnSpc>
            </a:pPr>
            <a:r>
              <a:rPr lang="zh-CN" altLang="en-US" sz="2700" dirty="0" smtClean="0">
                <a:latin typeface="黑体" panose="02010609060101010101" pitchFamily="49" charset="-122"/>
                <a:ea typeface="黑体" panose="02010609060101010101" pitchFamily="49" charset="-122"/>
                <a:sym typeface="+mn-ea"/>
              </a:rPr>
              <a:t>六、</a:t>
            </a:r>
            <a:r>
              <a:rPr lang="zh-CN" altLang="en-US" sz="2700" dirty="0">
                <a:latin typeface="黑体" panose="02010609060101010101" pitchFamily="49" charset="-122"/>
                <a:ea typeface="黑体" panose="02010609060101010101" pitchFamily="49" charset="-122"/>
                <a:sym typeface="+mn-ea"/>
              </a:rPr>
              <a:t>组合</a:t>
            </a:r>
            <a:r>
              <a:rPr lang="zh-CN" altLang="en-US" sz="2700" dirty="0" smtClean="0">
                <a:latin typeface="黑体" panose="02010609060101010101" pitchFamily="49" charset="-122"/>
                <a:ea typeface="黑体" panose="02010609060101010101" pitchFamily="49" charset="-122"/>
                <a:sym typeface="+mn-ea"/>
              </a:rPr>
              <a:t>类型</a:t>
            </a:r>
            <a:r>
              <a:rPr lang="en-US" altLang="zh-CN" sz="2700" dirty="0" smtClean="0">
                <a:latin typeface="黑体" panose="02010609060101010101" pitchFamily="49" charset="-122"/>
                <a:ea typeface="黑体" panose="02010609060101010101" pitchFamily="49" charset="-122"/>
                <a:sym typeface="+mn-ea"/>
              </a:rPr>
              <a:t>——</a:t>
            </a:r>
            <a:r>
              <a:rPr lang="zh-CN" altLang="en-US" sz="2700" dirty="0" smtClean="0">
                <a:latin typeface="黑体" panose="02010609060101010101" pitchFamily="49" charset="-122"/>
                <a:ea typeface="黑体" panose="02010609060101010101" pitchFamily="49" charset="-122"/>
                <a:sym typeface="+mn-ea"/>
              </a:rPr>
              <a:t>集  合 （可修改）</a:t>
            </a:r>
            <a:endParaRPr lang="en-US" altLang="zh-CN" sz="2700" dirty="0" smtClean="0">
              <a:latin typeface="黑体" panose="02010609060101010101" pitchFamily="49" charset="-122"/>
              <a:ea typeface="黑体" panose="02010609060101010101" pitchFamily="49" charset="-122"/>
              <a:sym typeface="+mn-ea"/>
            </a:endParaRPr>
          </a:p>
          <a:p>
            <a:pPr algn="l">
              <a:lnSpc>
                <a:spcPct val="150000"/>
              </a:lnSpc>
            </a:pPr>
            <a:r>
              <a:rPr lang="zh-CN" altLang="en-US" sz="2700" dirty="0" smtClean="0">
                <a:latin typeface="黑体" panose="02010609060101010101" pitchFamily="49" charset="-122"/>
                <a:ea typeface="黑体" panose="02010609060101010101" pitchFamily="49" charset="-122"/>
                <a:sym typeface="+mn-ea"/>
              </a:rPr>
              <a:t>七、</a:t>
            </a:r>
            <a:r>
              <a:rPr lang="zh-CN" altLang="en-US" sz="2700" dirty="0">
                <a:latin typeface="黑体" panose="02010609060101010101" pitchFamily="49" charset="-122"/>
                <a:ea typeface="黑体" panose="02010609060101010101" pitchFamily="49" charset="-122"/>
                <a:sym typeface="+mn-ea"/>
              </a:rPr>
              <a:t>组合</a:t>
            </a:r>
            <a:r>
              <a:rPr lang="zh-CN" altLang="en-US" sz="2700" dirty="0" smtClean="0">
                <a:latin typeface="黑体" panose="02010609060101010101" pitchFamily="49" charset="-122"/>
                <a:ea typeface="黑体" panose="02010609060101010101" pitchFamily="49" charset="-122"/>
                <a:sym typeface="+mn-ea"/>
              </a:rPr>
              <a:t>类型</a:t>
            </a:r>
            <a:r>
              <a:rPr lang="en-US" altLang="zh-CN" sz="2700" dirty="0" smtClean="0">
                <a:latin typeface="黑体" panose="02010609060101010101" pitchFamily="49" charset="-122"/>
                <a:ea typeface="黑体" panose="02010609060101010101" pitchFamily="49" charset="-122"/>
                <a:sym typeface="+mn-ea"/>
              </a:rPr>
              <a:t>——</a:t>
            </a:r>
            <a:r>
              <a:rPr lang="zh-CN" altLang="en-US" sz="2700" dirty="0" smtClean="0">
                <a:latin typeface="黑体" panose="02010609060101010101" pitchFamily="49" charset="-122"/>
                <a:ea typeface="黑体" panose="02010609060101010101" pitchFamily="49" charset="-122"/>
                <a:sym typeface="+mn-ea"/>
              </a:rPr>
              <a:t>字  典 （可修改）</a:t>
            </a:r>
            <a:endParaRPr lang="en-US" altLang="zh-CN" sz="2700" dirty="0" smtClean="0">
              <a:latin typeface="黑体" panose="02010609060101010101" pitchFamily="49" charset="-122"/>
              <a:ea typeface="黑体" panose="02010609060101010101" pitchFamily="49" charset="-122"/>
              <a:sym typeface="+mn-ea"/>
            </a:endParaRPr>
          </a:p>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6</a:t>
            </a:r>
            <a:r>
              <a:rPr lang="zh-CN" altLang="en-US" dirty="0" smtClean="0">
                <a:ea typeface="宋体" panose="02010600030101010101" pitchFamily="2" charset="-122"/>
              </a:rPr>
              <a:t>）集合</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ea typeface="宋体" panose="02010600030101010101" pitchFamily="2" charset="-122"/>
              </a:rPr>
              <a:t>集合的定义</a:t>
            </a:r>
            <a:endParaRPr lang="zh-CN" altLang="en-US" smtClean="0">
              <a:ea typeface="宋体" panose="02010600030101010101" pitchFamily="2" charset="-122"/>
            </a:endParaRPr>
          </a:p>
        </p:txBody>
      </p:sp>
      <p:sp>
        <p:nvSpPr>
          <p:cNvPr id="23555" name="内容占位符 2"/>
          <p:cNvSpPr>
            <a:spLocks noGrp="1"/>
          </p:cNvSpPr>
          <p:nvPr>
            <p:ph idx="1"/>
          </p:nvPr>
        </p:nvSpPr>
        <p:spPr/>
        <p:txBody>
          <a:bodyPr/>
          <a:lstStyle/>
          <a:p>
            <a:r>
              <a:rPr lang="en-US" altLang="zh-CN" sz="2400" smtClean="0">
                <a:ea typeface="宋体" panose="02010600030101010101" pitchFamily="2" charset="-122"/>
              </a:rPr>
              <a:t>{ x1[,x2,x3,…,xn] }</a:t>
            </a:r>
            <a:r>
              <a:rPr lang="zh-CN" altLang="en-US" sz="2400" smtClean="0">
                <a:ea typeface="宋体" panose="02010600030101010101" pitchFamily="2" charset="-122"/>
              </a:rPr>
              <a:t>：</a:t>
            </a:r>
            <a:r>
              <a:rPr lang="en-US" altLang="zh-CN" sz="2400" smtClean="0">
                <a:ea typeface="宋体" panose="02010600030101010101" pitchFamily="2" charset="-122"/>
              </a:rPr>
              <a:t> </a:t>
            </a:r>
            <a:r>
              <a:rPr lang="en-US" altLang="zh-CN" sz="2400" smtClean="0">
                <a:ea typeface="宋体" panose="02010600030101010101" pitchFamily="2" charset="-122"/>
                <a:sym typeface="Wingdings" panose="05000000000000000000" pitchFamily="2" charset="2"/>
              </a:rPr>
              <a:t>set</a:t>
            </a:r>
            <a:r>
              <a:rPr lang="zh-CN" altLang="en-US" sz="2400" smtClean="0">
                <a:ea typeface="宋体" panose="02010600030101010101" pitchFamily="2" charset="-122"/>
                <a:sym typeface="Wingdings" panose="05000000000000000000" pitchFamily="2" charset="2"/>
              </a:rPr>
              <a:t>对象</a:t>
            </a:r>
            <a:endParaRPr lang="en-US" altLang="zh-CN" sz="2400" smtClean="0">
              <a:ea typeface="宋体" panose="02010600030101010101" pitchFamily="2" charset="-122"/>
              <a:sym typeface="Wingdings" panose="05000000000000000000" pitchFamily="2" charset="2"/>
            </a:endParaRPr>
          </a:p>
          <a:p>
            <a:pPr>
              <a:lnSpc>
                <a:spcPct val="150000"/>
              </a:lnSpc>
            </a:pPr>
            <a:r>
              <a:rPr lang="en-US" altLang="zh-CN" sz="2400" smtClean="0">
                <a:ea typeface="宋体" panose="02010600030101010101" pitchFamily="2" charset="-122"/>
              </a:rPr>
              <a:t>set()</a:t>
            </a:r>
            <a:r>
              <a:rPr lang="zh-CN" altLang="en-US" sz="2400" smtClean="0">
                <a:ea typeface="宋体" panose="02010600030101010101" pitchFamily="2" charset="-122"/>
              </a:rPr>
              <a:t>：空</a:t>
            </a:r>
            <a:r>
              <a:rPr lang="en-US" altLang="zh-CN" sz="2400" smtClean="0">
                <a:ea typeface="宋体" panose="02010600030101010101" pitchFamily="2" charset="-122"/>
              </a:rPr>
              <a:t>set</a:t>
            </a:r>
            <a:r>
              <a:rPr lang="zh-CN" altLang="en-US" sz="2400" smtClean="0">
                <a:ea typeface="宋体" panose="02010600030101010101" pitchFamily="2" charset="-122"/>
              </a:rPr>
              <a:t>对象</a:t>
            </a:r>
            <a:endParaRPr lang="en-US" altLang="zh-CN" sz="2400" smtClean="0">
              <a:ea typeface="宋体" panose="02010600030101010101" pitchFamily="2" charset="-122"/>
            </a:endParaRPr>
          </a:p>
          <a:p>
            <a:pPr>
              <a:lnSpc>
                <a:spcPct val="150000"/>
              </a:lnSpc>
            </a:pPr>
            <a:r>
              <a:rPr lang="en-US" altLang="zh-CN" sz="2400" smtClean="0">
                <a:ea typeface="宋体" panose="02010600030101010101" pitchFamily="2" charset="-122"/>
              </a:rPr>
              <a:t>set(iterable)</a:t>
            </a:r>
            <a:r>
              <a:rPr lang="zh-CN" altLang="en-US" sz="2400" smtClean="0">
                <a:ea typeface="宋体" panose="02010600030101010101" pitchFamily="2" charset="-122"/>
              </a:rPr>
              <a:t> ：可迭代对象</a:t>
            </a:r>
            <a:r>
              <a:rPr lang="en-US" altLang="zh-CN" sz="2400" smtClean="0">
                <a:ea typeface="宋体" panose="02010600030101010101" pitchFamily="2" charset="-122"/>
                <a:sym typeface="Wingdings" panose="05000000000000000000" pitchFamily="2" charset="2"/>
              </a:rPr>
              <a:t> </a:t>
            </a:r>
            <a:r>
              <a:rPr lang="en-US" altLang="zh-CN" sz="2400" smtClean="0">
                <a:ea typeface="宋体" panose="02010600030101010101" pitchFamily="2" charset="-122"/>
              </a:rPr>
              <a:t>set</a:t>
            </a:r>
            <a:r>
              <a:rPr lang="zh-CN" altLang="en-US" sz="2400" smtClean="0">
                <a:ea typeface="宋体" panose="02010600030101010101" pitchFamily="2" charset="-122"/>
              </a:rPr>
              <a:t>对象</a:t>
            </a:r>
            <a:endParaRPr lang="en-US" altLang="zh-CN" sz="2400" smtClean="0">
              <a:ea typeface="宋体" panose="02010600030101010101" pitchFamily="2" charset="-122"/>
            </a:endParaRPr>
          </a:p>
          <a:p>
            <a:pPr>
              <a:lnSpc>
                <a:spcPct val="150000"/>
              </a:lnSpc>
            </a:pPr>
            <a:r>
              <a:rPr lang="en-US" altLang="zh-CN" sz="2400" smtClean="0">
                <a:ea typeface="宋体" panose="02010600030101010101" pitchFamily="2" charset="-122"/>
              </a:rPr>
              <a:t>frozenset()</a:t>
            </a:r>
            <a:r>
              <a:rPr lang="zh-CN" altLang="en-US" sz="2400" smtClean="0">
                <a:ea typeface="宋体" panose="02010600030101010101" pitchFamily="2" charset="-122"/>
              </a:rPr>
              <a:t>：空</a:t>
            </a:r>
            <a:r>
              <a:rPr lang="en-US" altLang="zh-CN" sz="2400" smtClean="0">
                <a:ea typeface="宋体" panose="02010600030101010101" pitchFamily="2" charset="-122"/>
              </a:rPr>
              <a:t>frozenset</a:t>
            </a:r>
            <a:r>
              <a:rPr lang="zh-CN" altLang="en-US" sz="2400" smtClean="0">
                <a:ea typeface="宋体" panose="02010600030101010101" pitchFamily="2" charset="-122"/>
              </a:rPr>
              <a:t>对象</a:t>
            </a:r>
            <a:endParaRPr lang="en-US" altLang="zh-CN" sz="2400" smtClean="0">
              <a:ea typeface="宋体" panose="02010600030101010101" pitchFamily="2" charset="-122"/>
            </a:endParaRPr>
          </a:p>
          <a:p>
            <a:pPr>
              <a:lnSpc>
                <a:spcPct val="150000"/>
              </a:lnSpc>
            </a:pPr>
            <a:r>
              <a:rPr lang="en-US" altLang="zh-CN" sz="2400" smtClean="0">
                <a:ea typeface="宋体" panose="02010600030101010101" pitchFamily="2" charset="-122"/>
              </a:rPr>
              <a:t>frozenset(iterable)</a:t>
            </a:r>
            <a:r>
              <a:rPr lang="zh-CN" altLang="en-US" sz="2400" smtClean="0">
                <a:ea typeface="宋体" panose="02010600030101010101" pitchFamily="2" charset="-122"/>
              </a:rPr>
              <a:t>：可迭代对象</a:t>
            </a:r>
            <a:r>
              <a:rPr lang="en-US" altLang="zh-CN" sz="2400" smtClean="0">
                <a:ea typeface="宋体" panose="02010600030101010101" pitchFamily="2" charset="-122"/>
                <a:sym typeface="Wingdings" panose="05000000000000000000" pitchFamily="2" charset="2"/>
              </a:rPr>
              <a:t> </a:t>
            </a:r>
            <a:r>
              <a:rPr lang="en-US" altLang="zh-CN" sz="2400" smtClean="0">
                <a:ea typeface="宋体" panose="02010600030101010101" pitchFamily="2" charset="-122"/>
              </a:rPr>
              <a:t>frozenset</a:t>
            </a:r>
            <a:r>
              <a:rPr lang="zh-CN" altLang="en-US" sz="2400" smtClean="0">
                <a:ea typeface="宋体" panose="02010600030101010101" pitchFamily="2" charset="-122"/>
              </a:rPr>
              <a:t>对象</a:t>
            </a:r>
            <a:endParaRPr lang="en-US" altLang="zh-CN" sz="2400" smtClean="0">
              <a:ea typeface="宋体" panose="02010600030101010101" pitchFamily="2"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4114800"/>
            <a:ext cx="74533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70" y="5486400"/>
            <a:ext cx="68580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ea typeface="宋体" panose="02010600030101010101" pitchFamily="2" charset="-122"/>
              </a:rPr>
              <a:t>集合的基本操作</a:t>
            </a:r>
            <a:endParaRPr lang="zh-CN" altLang="en-US" smtClean="0">
              <a:ea typeface="宋体" panose="02010600030101010101" pitchFamily="2" charset="-122"/>
            </a:endParaRPr>
          </a:p>
        </p:txBody>
      </p:sp>
      <p:sp>
        <p:nvSpPr>
          <p:cNvPr id="8" name="内容占位符 2"/>
          <p:cNvSpPr>
            <a:spLocks noGrp="1"/>
          </p:cNvSpPr>
          <p:nvPr>
            <p:ph idx="1"/>
          </p:nvPr>
        </p:nvSpPr>
        <p:spPr>
          <a:xfrm>
            <a:off x="181610" y="1049020"/>
            <a:ext cx="8809990" cy="283718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、比较运算：</a:t>
            </a:r>
            <a:r>
              <a:rPr lang="zh-CN" altLang="en-US" sz="2400" dirty="0" smtClean="0">
                <a:ea typeface="宋体" panose="02010600030101010101" pitchFamily="2" charset="-122"/>
              </a:rPr>
              <a:t>相等、子集和超集</a:t>
            </a:r>
            <a:r>
              <a:rPr lang="en-US" altLang="zh-CN" sz="2400" dirty="0" smtClean="0">
                <a:ea typeface="宋体" panose="02010600030101010101" pitchFamily="2" charset="-122"/>
              </a:rPr>
              <a:t>(==, !=,  &lt;, &lt;=,  &gt;, &gt;=)</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sym typeface="+mn-ea"/>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、集合运算：</a:t>
            </a:r>
            <a:r>
              <a:rPr lang="zh-CN" altLang="en-US" sz="2400" dirty="0">
                <a:ea typeface="宋体" panose="02010600030101010101" pitchFamily="2" charset="-122"/>
              </a:rPr>
              <a:t>交、并、差、对称差</a:t>
            </a:r>
            <a:endParaRPr lang="en-US" altLang="zh-CN" sz="2400" dirty="0">
              <a:ea typeface="宋体" panose="02010600030101010101" pitchFamily="2"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716158"/>
            <a:ext cx="7130380" cy="493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52749"/>
            <a:ext cx="7282780" cy="49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4:</a:t>
            </a:r>
            <a:r>
              <a:rPr lang="zh-CN" altLang="en-US" dirty="0" smtClean="0">
                <a:ea typeface="宋体" panose="02010600030101010101" pitchFamily="2" charset="-122"/>
              </a:rPr>
              <a:t>统计短文中单词频度</a:t>
            </a:r>
            <a:endParaRPr lang="zh-CN" altLang="en-US" dirty="0" smtClean="0">
              <a:ea typeface="宋体" panose="02010600030101010101" pitchFamily="2" charset="-122"/>
            </a:endParaRPr>
          </a:p>
        </p:txBody>
      </p:sp>
      <p:sp>
        <p:nvSpPr>
          <p:cNvPr id="2" name="矩形 1"/>
          <p:cNvSpPr/>
          <p:nvPr/>
        </p:nvSpPr>
        <p:spPr>
          <a:xfrm>
            <a:off x="7288530" y="6512560"/>
            <a:ext cx="1794081"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chapter5_4.py</a:t>
            </a:r>
            <a:endParaRPr lang="zh-CN" altLang="en-US" dirty="0"/>
          </a:p>
        </p:txBody>
      </p:sp>
      <p:sp>
        <p:nvSpPr>
          <p:cNvPr id="3" name="文本框 2"/>
          <p:cNvSpPr txBox="1"/>
          <p:nvPr/>
        </p:nvSpPr>
        <p:spPr>
          <a:xfrm>
            <a:off x="210820" y="1039495"/>
            <a:ext cx="8736965" cy="5549265"/>
          </a:xfrm>
          <a:prstGeom prst="rect">
            <a:avLst/>
          </a:prstGeom>
          <a:noFill/>
        </p:spPr>
        <p:txBody>
          <a:bodyPr wrap="square" rtlCol="0" anchor="t">
            <a:spAutoFit/>
          </a:bodyPr>
          <a:lstStyle/>
          <a:p>
            <a:r>
              <a:rPr lang="zh-CN" altLang="en-US" sz="1800" dirty="0"/>
              <a:t>str1 =</a:t>
            </a:r>
            <a:r>
              <a:rPr lang="zh-CN" altLang="en-US" sz="1000" dirty="0"/>
              <a:t>'''  Could you reproduce Silicon Valley elsewhere, or is there something unique about it?</a:t>
            </a:r>
            <a:endParaRPr lang="zh-CN" altLang="en-US" sz="1000" dirty="0"/>
          </a:p>
          <a:p>
            <a:r>
              <a:rPr lang="zh-CN" altLang="en-US" sz="1000" dirty="0"/>
              <a:t>It wouldn't be surprising if it were hard to reproduce in other countries, because you couldn'treproduce it in most of the US either.What does it take to make a Silicon Valley?</a:t>
            </a:r>
            <a:endParaRPr lang="zh-CN" altLang="en-US" sz="1000" dirty="0"/>
          </a:p>
          <a:p>
            <a:r>
              <a:rPr lang="zh-CN" altLang="en-US" sz="1000" dirty="0"/>
              <a:t>It's the right people.If you could get the right ten thousand people to move from Silicon Valley toBuffalo, Buffalo would become Silicon Valley.</a:t>
            </a:r>
            <a:endParaRPr lang="zh-CN" altLang="en-US" sz="1000" dirty="0"/>
          </a:p>
          <a:p>
            <a:r>
              <a:rPr lang="zh-CN" altLang="en-US" sz="1000" dirty="0"/>
              <a:t>You only need two kinds of people to create a technology hub: rich people and nerds.</a:t>
            </a:r>
            <a:endParaRPr lang="zh-CN" altLang="en-US" sz="1000" dirty="0"/>
          </a:p>
          <a:p>
            <a:r>
              <a:rPr lang="zh-CN" altLang="en-US" sz="1000" dirty="0"/>
              <a:t>Observation bears this out.Within the US, towns have become star,up hubs if and only if theyhave both rich people and nerds.Few startups happen in Miami, for example, because although it's fullof rich people, it has few nerds.It's not the kind of place nerds like.</a:t>
            </a:r>
            <a:endParaRPr lang="zh-CN" altLang="en-US" sz="1000" dirty="0"/>
          </a:p>
          <a:p>
            <a:r>
              <a:rPr lang="zh-CN" altLang="en-US" sz="1000" dirty="0"/>
              <a:t>Whereas Pittsburgh has the opposite problem: plenty of nerds, but no rich people.The top USComputer Science departments are said to be MIT, Stanford, Berkeley, and Carnegie-Mellon. MITyielded Route 128.Stanford and Berkeley yielded Silicon Valley.But what did Carnegie-Mellon yield inPittsburgh? And what happened in Ithaca, home of Cornell University, which is also high on the list?'''</a:t>
            </a:r>
            <a:endParaRPr lang="zh-CN" altLang="en-US" sz="1000" dirty="0"/>
          </a:p>
          <a:p>
            <a:r>
              <a:rPr lang="zh-CN" altLang="en-US" sz="1800" dirty="0"/>
              <a:t>str_ls = str1.split()       # 将字符串转成list</a:t>
            </a:r>
            <a:endParaRPr lang="zh-CN" altLang="en-US" sz="1800" dirty="0"/>
          </a:p>
          <a:p>
            <a:r>
              <a:rPr lang="zh-CN" altLang="en-US" sz="1800" dirty="0"/>
              <a:t>set_val = set(str_ls)       # 再将list转换成set，留下不重复单词</a:t>
            </a:r>
            <a:endParaRPr lang="zh-CN" altLang="en-US" sz="1800" dirty="0"/>
          </a:p>
          <a:p>
            <a:r>
              <a:rPr lang="zh-CN" altLang="en-US" sz="1800" dirty="0"/>
              <a:t>ls_val = list(set_val)      # 再将转set转成list,没有重复的单词了</a:t>
            </a:r>
            <a:endParaRPr lang="zh-CN" altLang="en-US" sz="1800" dirty="0"/>
          </a:p>
          <a:p>
            <a:r>
              <a:rPr lang="zh-CN" altLang="en-US" sz="1800" dirty="0"/>
              <a:t>count_num = []              # 记录单词出现的频率 </a:t>
            </a:r>
            <a:endParaRPr lang="zh-CN" altLang="en-US" sz="1800" dirty="0"/>
          </a:p>
          <a:p>
            <a:endParaRPr lang="zh-CN" altLang="en-US" sz="1600" dirty="0"/>
          </a:p>
          <a:p>
            <a:r>
              <a:rPr lang="zh-CN" altLang="en-US" sz="1800" dirty="0"/>
              <a:t>for item in set_val:</a:t>
            </a:r>
            <a:endParaRPr lang="zh-CN" altLang="en-US" sz="1800" dirty="0"/>
          </a:p>
          <a:p>
            <a:r>
              <a:rPr lang="zh-CN" altLang="en-US" sz="1800" dirty="0"/>
              <a:t>	count_tem = str_ls.count(item)   # 统计单词出现的次数</a:t>
            </a:r>
            <a:endParaRPr lang="zh-CN" altLang="en-US" sz="1800" dirty="0"/>
          </a:p>
          <a:p>
            <a:r>
              <a:rPr lang="zh-CN" altLang="en-US" sz="1800" dirty="0"/>
              <a:t>	count_num.append(count_tem)     # 并记录在count_num中</a:t>
            </a:r>
            <a:endParaRPr lang="zh-CN" altLang="en-US" sz="1800" dirty="0"/>
          </a:p>
          <a:p>
            <a:endParaRPr lang="zh-CN" altLang="en-US" sz="1600" dirty="0"/>
          </a:p>
          <a:p>
            <a:r>
              <a:rPr lang="zh-CN" altLang="en-US" sz="1800" dirty="0"/>
              <a:t>print('the following is the list of vacabulary and the corresponding num')</a:t>
            </a:r>
            <a:endParaRPr lang="zh-CN" altLang="en-US" sz="1800" dirty="0"/>
          </a:p>
          <a:p>
            <a:r>
              <a:rPr lang="zh-CN" altLang="en-US" sz="1800" dirty="0"/>
              <a:t>print('{0:20}, {1:3}'.format('vacabulary','num'))</a:t>
            </a:r>
            <a:endParaRPr lang="zh-CN" altLang="en-US" sz="1800" dirty="0"/>
          </a:p>
          <a:p>
            <a:r>
              <a:rPr lang="zh-CN" altLang="en-US" sz="1800" dirty="0"/>
              <a:t>for i in range(len(set_val)):</a:t>
            </a:r>
            <a:endParaRPr lang="zh-CN" altLang="en-US" sz="1800" dirty="0"/>
          </a:p>
          <a:p>
            <a:r>
              <a:rPr lang="zh-CN" altLang="en-US" sz="1800" dirty="0"/>
              <a:t>	print('{0:20}, {1:&lt;3}'.format(ls_val[i],count_num[i]))</a:t>
            </a:r>
            <a:endParaRPr lang="zh-CN" altLang="en-US" sz="1800"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7</a:t>
            </a:r>
            <a:r>
              <a:rPr lang="zh-CN" altLang="en-US" dirty="0" smtClean="0">
                <a:ea typeface="宋体" panose="02010600030101010101" pitchFamily="2" charset="-122"/>
              </a:rPr>
              <a:t>）字典</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ea typeface="宋体" panose="02010600030101010101" pitchFamily="2" charset="-122"/>
              </a:rPr>
              <a:t>字典</a:t>
            </a:r>
            <a:endParaRPr lang="zh-CN" altLang="en-US" smtClean="0">
              <a:ea typeface="宋体" panose="02010600030101010101" pitchFamily="2" charset="-122"/>
            </a:endParaRPr>
          </a:p>
        </p:txBody>
      </p:sp>
      <p:sp>
        <p:nvSpPr>
          <p:cNvPr id="8195" name="内容占位符 2"/>
          <p:cNvSpPr>
            <a:spLocks noGrp="1"/>
          </p:cNvSpPr>
          <p:nvPr>
            <p:ph idx="1"/>
          </p:nvPr>
        </p:nvSpPr>
        <p:spPr>
          <a:xfrm>
            <a:off x="7620" y="932180"/>
            <a:ext cx="9144000" cy="5562600"/>
          </a:xfrm>
        </p:spPr>
        <p:txBody>
          <a:bodyPr/>
          <a:lstStyle/>
          <a:p>
            <a:r>
              <a:rPr lang="zh-CN" altLang="en-US" sz="2400" dirty="0" smtClean="0">
                <a:ea typeface="宋体" panose="02010600030101010101" pitchFamily="2" charset="-122"/>
              </a:rPr>
              <a:t>字典的定义：</a:t>
            </a:r>
            <a:endParaRPr lang="en-US" altLang="zh-CN" sz="24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{key1: value1[,key2:value2,…,</a:t>
            </a:r>
            <a:r>
              <a:rPr lang="en-US" altLang="zh-CN" sz="2200" dirty="0" err="1" smtClean="0">
                <a:ea typeface="宋体" panose="02010600030101010101" pitchFamily="2" charset="-122"/>
              </a:rPr>
              <a:t>keyn:valuen</a:t>
            </a:r>
            <a:r>
              <a:rPr lang="en-US" altLang="zh-CN" sz="2200" dirty="0" smtClean="0">
                <a:ea typeface="宋体" panose="02010600030101010101" pitchFamily="2" charset="-122"/>
              </a:rPr>
              <a:t>] }</a:t>
            </a:r>
            <a:endParaRPr lang="en-US" altLang="zh-CN" sz="2200" dirty="0" smtClean="0">
              <a:ea typeface="宋体" panose="02010600030101010101" pitchFamily="2" charset="-122"/>
            </a:endParaRPr>
          </a:p>
          <a:p>
            <a:pPr lvl="1">
              <a:lnSpc>
                <a:spcPct val="150000"/>
              </a:lnSpc>
            </a:pPr>
            <a:r>
              <a:rPr lang="en-US" altLang="zh-CN" sz="2200" dirty="0" smtClean="0">
                <a:ea typeface="宋体" panose="02010600030101010101" pitchFamily="2" charset="-122"/>
              </a:rPr>
              <a:t>{} </a:t>
            </a:r>
            <a:r>
              <a:rPr lang="zh-CN" altLang="en-US" sz="2200" dirty="0" smtClean="0">
                <a:ea typeface="宋体" panose="02010600030101010101" pitchFamily="2" charset="-122"/>
              </a:rPr>
              <a:t>或 </a:t>
            </a:r>
            <a:r>
              <a:rPr lang="en-US" altLang="zh-CN" sz="2200" dirty="0" err="1" smtClean="0">
                <a:ea typeface="宋体" panose="02010600030101010101" pitchFamily="2" charset="-122"/>
              </a:rPr>
              <a:t>dict</a:t>
            </a:r>
            <a:r>
              <a:rPr lang="en-US" altLang="zh-CN" sz="2200" dirty="0" smtClean="0">
                <a:ea typeface="宋体" panose="02010600030101010101" pitchFamily="2" charset="-122"/>
              </a:rPr>
              <a:t>()</a:t>
            </a:r>
            <a:r>
              <a:rPr lang="zh-CN" altLang="en-US" sz="2200" dirty="0" smtClean="0">
                <a:ea typeface="宋体" panose="02010600030101010101" pitchFamily="2" charset="-122"/>
              </a:rPr>
              <a:t>：创建一个空字典</a:t>
            </a:r>
            <a:endParaRPr lang="en-US" altLang="zh-CN" sz="2200" dirty="0" smtClean="0">
              <a:ea typeface="宋体" panose="02010600030101010101" pitchFamily="2" charset="-122"/>
            </a:endParaRPr>
          </a:p>
          <a:p>
            <a:pPr lvl="1">
              <a:lnSpc>
                <a:spcPct val="150000"/>
              </a:lnSpc>
            </a:pPr>
            <a:r>
              <a:rPr lang="en-US" altLang="zh-CN" sz="2200" dirty="0" err="1" smtClean="0">
                <a:ea typeface="宋体" panose="02010600030101010101" pitchFamily="2" charset="-122"/>
              </a:rPr>
              <a:t>dict</a:t>
            </a:r>
            <a:r>
              <a:rPr lang="en-US" altLang="zh-CN" sz="2200" dirty="0" smtClean="0">
                <a:ea typeface="宋体" panose="02010600030101010101" pitchFamily="2" charset="-122"/>
              </a:rPr>
              <a:t>(mapping)</a:t>
            </a:r>
            <a:r>
              <a:rPr lang="zh-CN" altLang="en-US" sz="2200" dirty="0" smtClean="0">
                <a:ea typeface="宋体" panose="02010600030101010101" pitchFamily="2" charset="-122"/>
              </a:rPr>
              <a:t>：从一个字典对象创建一个新的字典</a:t>
            </a:r>
            <a:endParaRPr lang="en-US" altLang="zh-CN" sz="2200" dirty="0" smtClean="0">
              <a:ea typeface="宋体" panose="02010600030101010101" pitchFamily="2" charset="-122"/>
            </a:endParaRPr>
          </a:p>
          <a:p>
            <a:pPr lvl="1">
              <a:lnSpc>
                <a:spcPct val="150000"/>
              </a:lnSpc>
            </a:pPr>
            <a:r>
              <a:rPr lang="en-US" altLang="zh-CN" sz="2200" dirty="0" err="1" smtClean="0">
                <a:ea typeface="宋体" panose="02010600030101010101" pitchFamily="2" charset="-122"/>
              </a:rPr>
              <a:t>dict</a:t>
            </a:r>
            <a:r>
              <a:rPr lang="en-US" altLang="zh-CN" sz="2200" dirty="0" smtClean="0">
                <a:ea typeface="宋体" panose="02010600030101010101" pitchFamily="2" charset="-122"/>
              </a:rPr>
              <a:t>(</a:t>
            </a:r>
            <a:r>
              <a:rPr lang="en-US" altLang="zh-CN" sz="2200" dirty="0" err="1" smtClean="0">
                <a:ea typeface="宋体" panose="02010600030101010101" pitchFamily="2" charset="-122"/>
              </a:rPr>
              <a:t>iterable</a:t>
            </a:r>
            <a:r>
              <a:rPr lang="en-US" altLang="zh-CN" sz="2200" dirty="0" smtClean="0">
                <a:ea typeface="宋体" panose="02010600030101010101" pitchFamily="2" charset="-122"/>
              </a:rPr>
              <a:t>)</a:t>
            </a:r>
            <a:r>
              <a:rPr lang="zh-CN" altLang="en-US" sz="2200" dirty="0" smtClean="0">
                <a:ea typeface="宋体" panose="02010600030101010101" pitchFamily="2" charset="-122"/>
              </a:rPr>
              <a:t>：使用可迭代对象创建字典</a:t>
            </a:r>
            <a:endParaRPr lang="en-US" altLang="zh-CN" sz="2200" dirty="0" smtClean="0">
              <a:ea typeface="宋体" panose="02010600030101010101" pitchFamily="2" charset="-122"/>
            </a:endParaRPr>
          </a:p>
          <a:p>
            <a:pPr lvl="1">
              <a:lnSpc>
                <a:spcPct val="150000"/>
              </a:lnSpc>
            </a:pPr>
            <a:r>
              <a:rPr lang="en-US" altLang="zh-CN" sz="2200" dirty="0" err="1" smtClean="0">
                <a:ea typeface="宋体" panose="02010600030101010101" pitchFamily="2" charset="-122"/>
              </a:rPr>
              <a:t>dict</a:t>
            </a:r>
            <a:r>
              <a:rPr lang="en-US" altLang="zh-CN" sz="2200" dirty="0" smtClean="0">
                <a:ea typeface="宋体" panose="02010600030101010101" pitchFamily="2" charset="-122"/>
              </a:rPr>
              <a:t>(**</a:t>
            </a:r>
            <a:r>
              <a:rPr lang="en-US" altLang="zh-CN" sz="2200" dirty="0" err="1" smtClean="0">
                <a:ea typeface="宋体" panose="02010600030101010101" pitchFamily="2" charset="-122"/>
              </a:rPr>
              <a:t>kwargs</a:t>
            </a:r>
            <a:r>
              <a:rPr lang="en-US" altLang="zh-CN" sz="2200" dirty="0" smtClean="0">
                <a:ea typeface="宋体" panose="02010600030101010101" pitchFamily="2" charset="-122"/>
              </a:rPr>
              <a:t>)</a:t>
            </a:r>
            <a:r>
              <a:rPr lang="zh-CN" altLang="en-US" sz="2200" dirty="0" smtClean="0">
                <a:ea typeface="宋体" panose="02010600030101010101" pitchFamily="2" charset="-122"/>
              </a:rPr>
              <a:t>：使用关键字参数创建字典</a:t>
            </a:r>
            <a:endParaRPr lang="zh-CN" altLang="en-US" sz="2200" dirty="0" smtClean="0">
              <a:ea typeface="宋体" panose="02010600030101010101" pitchFamily="2"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6910" y="4578350"/>
            <a:ext cx="76327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ea typeface="宋体" panose="02010600030101010101" pitchFamily="2" charset="-122"/>
              </a:rPr>
              <a:t>字典的基本操作</a:t>
            </a:r>
            <a:endParaRPr lang="zh-CN" altLang="en-US" smtClean="0">
              <a:ea typeface="宋体" panose="02010600030101010101" pitchFamily="2" charset="-122"/>
            </a:endParaRPr>
          </a:p>
        </p:txBody>
      </p:sp>
      <p:sp>
        <p:nvSpPr>
          <p:cNvPr id="11267" name="内容占位符 2"/>
          <p:cNvSpPr>
            <a:spLocks noGrp="1"/>
          </p:cNvSpPr>
          <p:nvPr>
            <p:ph idx="1"/>
          </p:nvPr>
        </p:nvSpPr>
        <p:spPr/>
        <p:txBody>
          <a:bodyPr/>
          <a:lstStyle/>
          <a:p>
            <a:pPr marL="0" indent="0">
              <a:buFont typeface="Wingdings" panose="05000000000000000000" pitchFamily="2" charset="2"/>
              <a:buNone/>
            </a:pPr>
            <a:r>
              <a:rPr lang="en-US" altLang="zh-CN" sz="2400" smtClean="0">
                <a:ea typeface="宋体" panose="02010600030101010101" pitchFamily="2" charset="-122"/>
              </a:rPr>
              <a:t>1.</a:t>
            </a:r>
            <a:r>
              <a:rPr lang="zh-CN" altLang="en-US" sz="2400" smtClean="0">
                <a:ea typeface="宋体" panose="02010600030101010101" pitchFamily="2" charset="-122"/>
              </a:rPr>
              <a:t>通过</a:t>
            </a:r>
            <a:r>
              <a:rPr lang="en-US" altLang="zh-CN" sz="2400" smtClean="0">
                <a:ea typeface="宋体" panose="02010600030101010101" pitchFamily="2" charset="-122"/>
              </a:rPr>
              <a:t>key</a:t>
            </a:r>
            <a:r>
              <a:rPr lang="zh-CN" altLang="en-US" sz="2400" smtClean="0">
                <a:ea typeface="宋体" panose="02010600030101010101" pitchFamily="2" charset="-122"/>
              </a:rPr>
              <a:t>访问：</a:t>
            </a:r>
            <a:endParaRPr lang="en-US" altLang="zh-CN" sz="2400" smtClean="0">
              <a:ea typeface="宋体" panose="02010600030101010101" pitchFamily="2" charset="-122"/>
            </a:endParaRPr>
          </a:p>
          <a:p>
            <a:pPr lvl="1"/>
            <a:r>
              <a:rPr lang="en-US" altLang="zh-CN" sz="2000" b="1" smtClean="0">
                <a:solidFill>
                  <a:srgbClr val="FF0000"/>
                </a:solidFill>
                <a:ea typeface="宋体" panose="02010600030101010101" pitchFamily="2" charset="-122"/>
              </a:rPr>
              <a:t>d[key]              </a:t>
            </a:r>
            <a:r>
              <a:rPr lang="en-US" altLang="zh-CN" sz="2000" smtClean="0">
                <a:ea typeface="宋体" panose="02010600030101010101" pitchFamily="2" charset="-122"/>
              </a:rPr>
              <a:t>#</a:t>
            </a:r>
            <a:r>
              <a:rPr lang="zh-CN" altLang="en-US" sz="2000" smtClean="0">
                <a:ea typeface="宋体" panose="02010600030101010101" pitchFamily="2" charset="-122"/>
              </a:rPr>
              <a:t>返回</a:t>
            </a:r>
            <a:r>
              <a:rPr lang="en-US" altLang="zh-CN" sz="2000" smtClean="0">
                <a:ea typeface="宋体" panose="02010600030101010101" pitchFamily="2" charset="-122"/>
              </a:rPr>
              <a:t>key</a:t>
            </a:r>
            <a:r>
              <a:rPr lang="zh-CN" altLang="en-US" sz="2000" smtClean="0">
                <a:ea typeface="宋体" panose="02010600030101010101" pitchFamily="2" charset="-122"/>
              </a:rPr>
              <a:t>的</a:t>
            </a:r>
            <a:r>
              <a:rPr lang="en-US" altLang="zh-CN" sz="2000" smtClean="0">
                <a:ea typeface="宋体" panose="02010600030101010101" pitchFamily="2" charset="-122"/>
              </a:rPr>
              <a:t>value,</a:t>
            </a:r>
            <a:r>
              <a:rPr lang="zh-CN" altLang="en-US" sz="2000" smtClean="0">
                <a:ea typeface="宋体" panose="02010600030101010101" pitchFamily="2" charset="-122"/>
              </a:rPr>
              <a:t>如果</a:t>
            </a:r>
            <a:r>
              <a:rPr lang="en-US" altLang="zh-CN" sz="2000" smtClean="0">
                <a:ea typeface="宋体" panose="02010600030101010101" pitchFamily="2" charset="-122"/>
              </a:rPr>
              <a:t>key</a:t>
            </a:r>
            <a:r>
              <a:rPr lang="zh-CN" altLang="en-US" sz="2000" smtClean="0">
                <a:ea typeface="宋体" panose="02010600030101010101" pitchFamily="2" charset="-122"/>
              </a:rPr>
              <a:t>不存在将导致</a:t>
            </a:r>
            <a:r>
              <a:rPr lang="en-US" altLang="zh-CN" sz="2000" smtClean="0">
                <a:ea typeface="宋体" panose="02010600030101010101" pitchFamily="2" charset="-122"/>
              </a:rPr>
              <a:t>KeyError</a:t>
            </a:r>
            <a:endParaRPr lang="en-US" altLang="zh-CN" sz="2000" smtClean="0">
              <a:ea typeface="宋体" panose="02010600030101010101" pitchFamily="2" charset="-122"/>
            </a:endParaRPr>
          </a:p>
          <a:p>
            <a:pPr lvl="1"/>
            <a:r>
              <a:rPr lang="en-US" altLang="zh-CN" sz="2000" b="1" smtClean="0">
                <a:solidFill>
                  <a:srgbClr val="FF0000"/>
                </a:solidFill>
                <a:ea typeface="宋体" panose="02010600030101010101" pitchFamily="2" charset="-122"/>
              </a:rPr>
              <a:t>d[key]=value  </a:t>
            </a:r>
            <a:r>
              <a:rPr lang="en-US" altLang="zh-CN" sz="2000" smtClean="0">
                <a:ea typeface="宋体" panose="02010600030101010101" pitchFamily="2" charset="-122"/>
              </a:rPr>
              <a:t>#</a:t>
            </a:r>
            <a:r>
              <a:rPr lang="zh-CN" altLang="en-US" sz="2000" smtClean="0">
                <a:ea typeface="宋体" panose="02010600030101010101" pitchFamily="2" charset="-122"/>
              </a:rPr>
              <a:t>设置</a:t>
            </a:r>
            <a:r>
              <a:rPr lang="en-US" altLang="zh-CN" sz="2000" smtClean="0">
                <a:ea typeface="宋体" panose="02010600030101010101" pitchFamily="2" charset="-122"/>
              </a:rPr>
              <a:t>key</a:t>
            </a:r>
            <a:r>
              <a:rPr lang="zh-CN" altLang="en-US" sz="2000" smtClean="0">
                <a:ea typeface="宋体" panose="02010600030101010101" pitchFamily="2" charset="-122"/>
              </a:rPr>
              <a:t>的值为</a:t>
            </a:r>
            <a:r>
              <a:rPr lang="en-US" altLang="zh-CN" sz="2000" smtClean="0">
                <a:ea typeface="宋体" panose="02010600030101010101" pitchFamily="2" charset="-122"/>
              </a:rPr>
              <a:t>value</a:t>
            </a:r>
            <a:r>
              <a:rPr lang="zh-CN" altLang="en-US" sz="2000" smtClean="0">
                <a:ea typeface="宋体" panose="02010600030101010101" pitchFamily="2" charset="-122"/>
              </a:rPr>
              <a:t>，如果</a:t>
            </a:r>
            <a:r>
              <a:rPr lang="en-US" altLang="zh-CN" sz="2000" smtClean="0">
                <a:ea typeface="宋体" panose="02010600030101010101" pitchFamily="2" charset="-122"/>
              </a:rPr>
              <a:t>key</a:t>
            </a:r>
            <a:r>
              <a:rPr lang="zh-CN" altLang="en-US" sz="2000" smtClean="0">
                <a:ea typeface="宋体" panose="02010600030101010101" pitchFamily="2" charset="-122"/>
              </a:rPr>
              <a:t>不存在则添加</a:t>
            </a:r>
            <a:endParaRPr lang="en-US" altLang="zh-CN" sz="2000" smtClean="0">
              <a:ea typeface="宋体" panose="02010600030101010101" pitchFamily="2" charset="-122"/>
            </a:endParaRPr>
          </a:p>
          <a:p>
            <a:pPr lvl="1"/>
            <a:r>
              <a:rPr lang="en-US" altLang="zh-CN" sz="2000" b="1" smtClean="0">
                <a:solidFill>
                  <a:srgbClr val="FF0000"/>
                </a:solidFill>
                <a:ea typeface="宋体" panose="02010600030101010101" pitchFamily="2" charset="-122"/>
              </a:rPr>
              <a:t>del d[key]        </a:t>
            </a:r>
            <a:r>
              <a:rPr lang="en-US" altLang="zh-CN" sz="2000" smtClean="0">
                <a:ea typeface="宋体" panose="02010600030101010101" pitchFamily="2" charset="-122"/>
              </a:rPr>
              <a:t>#</a:t>
            </a:r>
            <a:r>
              <a:rPr lang="zh-CN" altLang="en-US" sz="2000" smtClean="0">
                <a:ea typeface="宋体" panose="02010600030101010101" pitchFamily="2" charset="-122"/>
              </a:rPr>
              <a:t>删除</a:t>
            </a:r>
            <a:r>
              <a:rPr lang="en-US" altLang="zh-CN" sz="2000" smtClean="0">
                <a:ea typeface="宋体" panose="02010600030101010101" pitchFamily="2" charset="-122"/>
              </a:rPr>
              <a:t>key</a:t>
            </a:r>
            <a:r>
              <a:rPr lang="zh-CN" altLang="en-US" sz="2000" smtClean="0">
                <a:ea typeface="宋体" panose="02010600030101010101" pitchFamily="2" charset="-122"/>
              </a:rPr>
              <a:t>所在元素，如果</a:t>
            </a:r>
            <a:r>
              <a:rPr lang="en-US" altLang="zh-CN" sz="2000" smtClean="0">
                <a:ea typeface="宋体" panose="02010600030101010101" pitchFamily="2" charset="-122"/>
              </a:rPr>
              <a:t>key</a:t>
            </a:r>
            <a:r>
              <a:rPr lang="zh-CN" altLang="en-US" sz="2000" smtClean="0">
                <a:ea typeface="宋体" panose="02010600030101010101" pitchFamily="2" charset="-122"/>
              </a:rPr>
              <a:t>不存在将导致</a:t>
            </a:r>
            <a:r>
              <a:rPr lang="en-US" altLang="zh-CN" sz="2000" smtClean="0">
                <a:ea typeface="宋体" panose="02010600030101010101" pitchFamily="2" charset="-122"/>
              </a:rPr>
              <a:t>KeyError</a:t>
            </a:r>
            <a:endParaRPr lang="zh-CN" altLang="en-US" sz="2000" smtClean="0">
              <a:ea typeface="宋体" panose="02010600030101010101" pitchFamily="2" charset="-122"/>
            </a:endParaRPr>
          </a:p>
        </p:txBody>
      </p:sp>
      <p:sp>
        <p:nvSpPr>
          <p:cNvPr id="11268" name="灯片编号占位符 3"/>
          <p:cNvSpPr>
            <a:spLocks noGrp="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DC15F9B2-E103-48AA-AD62-B4624C66B3E5}" type="slidenum">
              <a:rPr lang="en-US" altLang="zh-CN" sz="1400" smtClean="0">
                <a:latin typeface="Tahoma" panose="020B0604030504040204" pitchFamily="34" charset="0"/>
              </a:rPr>
            </a:fld>
            <a:endParaRPr lang="en-US" altLang="zh-CN" sz="1400" smtClean="0">
              <a:latin typeface="Tahoma" panose="020B0604030504040204" pitchFamily="34" charset="0"/>
            </a:endParaRPr>
          </a:p>
        </p:txBody>
      </p:sp>
      <p:pic>
        <p:nvPicPr>
          <p:cNvPr id="1024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743200"/>
            <a:ext cx="568483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83038"/>
            <a:ext cx="6821488"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fade">
                                      <p:cBhvr>
                                        <p:cTn id="7" dur="500"/>
                                        <p:tgtEl>
                                          <p:spTgt spid="10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fade">
                                      <p:cBhvr>
                                        <p:cTn id="1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ea typeface="宋体" panose="02010600030101010101" pitchFamily="2" charset="-122"/>
              </a:rPr>
              <a:t>获取字典中所有的键、值以及键</a:t>
            </a:r>
            <a:r>
              <a:rPr lang="en-US" altLang="zh-CN" smtClean="0">
                <a:ea typeface="宋体" panose="02010600030101010101" pitchFamily="2" charset="-122"/>
              </a:rPr>
              <a:t>/</a:t>
            </a:r>
            <a:r>
              <a:rPr lang="zh-CN" altLang="en-US" smtClean="0">
                <a:ea typeface="宋体" panose="02010600030101010101" pitchFamily="2" charset="-122"/>
              </a:rPr>
              <a:t>值对</a:t>
            </a:r>
            <a:endParaRPr lang="zh-CN" altLang="en-US" smtClean="0">
              <a:ea typeface="宋体" panose="02010600030101010101" pitchFamily="2" charset="-122"/>
            </a:endParaRPr>
          </a:p>
        </p:txBody>
      </p:sp>
      <p:sp>
        <p:nvSpPr>
          <p:cNvPr id="14339" name="内容占位符 2"/>
          <p:cNvSpPr>
            <a:spLocks noGrp="1"/>
          </p:cNvSpPr>
          <p:nvPr>
            <p:ph idx="1"/>
          </p:nvPr>
        </p:nvSpPr>
        <p:spPr>
          <a:xfrm>
            <a:off x="0" y="1066800"/>
            <a:ext cx="9144000" cy="838200"/>
          </a:xfrm>
        </p:spPr>
        <p:txBody>
          <a:bodyPr/>
          <a:lstStyle/>
          <a:p>
            <a:r>
              <a:rPr lang="en-US" altLang="zh-CN" sz="2400" dirty="0" smtClean="0">
                <a:ea typeface="宋体" panose="02010600030101010101" pitchFamily="2" charset="-122"/>
              </a:rPr>
              <a:t>keys()</a:t>
            </a:r>
            <a:r>
              <a:rPr lang="zh-CN" altLang="en-US" sz="2400" dirty="0" smtClean="0">
                <a:ea typeface="宋体" panose="02010600030101010101" pitchFamily="2" charset="-122"/>
              </a:rPr>
              <a:t>、</a:t>
            </a:r>
            <a:r>
              <a:rPr lang="en-US" altLang="zh-CN" sz="2400" dirty="0" smtClean="0">
                <a:ea typeface="宋体" panose="02010600030101010101" pitchFamily="2" charset="-122"/>
              </a:rPr>
              <a:t>values()</a:t>
            </a:r>
            <a:r>
              <a:rPr lang="zh-CN" altLang="en-US" sz="2400" dirty="0" smtClean="0">
                <a:ea typeface="宋体" panose="02010600030101010101" pitchFamily="2" charset="-122"/>
              </a:rPr>
              <a:t>、</a:t>
            </a:r>
            <a:r>
              <a:rPr lang="en-US" altLang="zh-CN" sz="2400" dirty="0" smtClean="0">
                <a:ea typeface="宋体" panose="02010600030101010101" pitchFamily="2" charset="-122"/>
              </a:rPr>
              <a:t>items()</a:t>
            </a:r>
            <a:r>
              <a:rPr lang="zh-CN" altLang="en-US" sz="2400" dirty="0" smtClean="0">
                <a:ea typeface="宋体" panose="02010600030101010101" pitchFamily="2" charset="-122"/>
              </a:rPr>
              <a:t>分别返回字典中所有的键、值、键</a:t>
            </a:r>
            <a:r>
              <a:rPr lang="en-US" altLang="zh-CN" sz="2400" dirty="0" smtClean="0">
                <a:ea typeface="宋体" panose="02010600030101010101" pitchFamily="2" charset="-122"/>
              </a:rPr>
              <a:t>/</a:t>
            </a:r>
            <a:r>
              <a:rPr lang="zh-CN" altLang="en-US" sz="2400" dirty="0" smtClean="0">
                <a:ea typeface="宋体" panose="02010600030101010101" pitchFamily="2" charset="-122"/>
              </a:rPr>
              <a:t>值对</a:t>
            </a:r>
            <a:endParaRPr lang="zh-CN" altLang="en-US" sz="2400" dirty="0" smtClean="0">
              <a:ea typeface="宋体" panose="02010600030101010101" pitchFamily="2" charset="-122"/>
            </a:endParaRPr>
          </a:p>
          <a:p>
            <a:endParaRPr lang="zh-CN" altLang="en-US" dirty="0" smtClean="0">
              <a:ea typeface="宋体" panose="02010600030101010101" pitchFamily="2" charset="-122"/>
            </a:endParaRPr>
          </a:p>
        </p:txBody>
      </p:sp>
      <p:pic>
        <p:nvPicPr>
          <p:cNvPr id="1434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3963" y="1676400"/>
            <a:ext cx="776763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486400"/>
            <a:ext cx="71723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4514850"/>
            <a:ext cx="60864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5:</a:t>
            </a:r>
            <a:r>
              <a:rPr lang="zh-CN" altLang="en-US" dirty="0" smtClean="0">
                <a:ea typeface="宋体" panose="02010600030101010101" pitchFamily="2" charset="-122"/>
              </a:rPr>
              <a:t>用字典记录短文中单词频度</a:t>
            </a:r>
            <a:endParaRPr lang="zh-CN" altLang="en-US" dirty="0" smtClean="0">
              <a:ea typeface="宋体" panose="02010600030101010101" pitchFamily="2" charset="-122"/>
            </a:endParaRPr>
          </a:p>
        </p:txBody>
      </p:sp>
      <p:sp>
        <p:nvSpPr>
          <p:cNvPr id="2" name="矩形 1"/>
          <p:cNvSpPr/>
          <p:nvPr/>
        </p:nvSpPr>
        <p:spPr>
          <a:xfrm>
            <a:off x="7364730" y="6554462"/>
            <a:ext cx="1794081"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chapter5_5.py</a:t>
            </a:r>
            <a:endParaRPr lang="zh-CN" altLang="en-US" dirty="0"/>
          </a:p>
        </p:txBody>
      </p:sp>
      <p:sp>
        <p:nvSpPr>
          <p:cNvPr id="3" name="文本框 2"/>
          <p:cNvSpPr txBox="1"/>
          <p:nvPr/>
        </p:nvSpPr>
        <p:spPr>
          <a:xfrm>
            <a:off x="159385" y="1008380"/>
            <a:ext cx="8644890" cy="5814695"/>
          </a:xfrm>
          <a:prstGeom prst="rect">
            <a:avLst/>
          </a:prstGeom>
          <a:noFill/>
        </p:spPr>
        <p:txBody>
          <a:bodyPr wrap="square" rtlCol="0" anchor="t">
            <a:spAutoFit/>
          </a:bodyPr>
          <a:lstStyle/>
          <a:p>
            <a:pPr eaLnBrk="1" latinLnBrk="0" hangingPunct="1"/>
            <a:r>
              <a:rPr lang="zh-CN" altLang="en-US" sz="1800" dirty="0"/>
              <a:t>str1 =</a:t>
            </a:r>
            <a:r>
              <a:rPr lang="zh-CN" altLang="en-US" sz="1000" dirty="0"/>
              <a:t>'''  Could you reproduce Silicon Valley elsewhere, or is there something unique about it?</a:t>
            </a:r>
            <a:endParaRPr lang="zh-CN" altLang="en-US" sz="1000" dirty="0"/>
          </a:p>
          <a:p>
            <a:pPr eaLnBrk="1" latinLnBrk="0" hangingPunct="1"/>
            <a:r>
              <a:rPr lang="zh-CN" altLang="en-US" sz="1000" dirty="0"/>
              <a:t>It wouldn't be surprising if it were hard to reproduce in other countries, because you couldn't reproduce it in most of the US either.What does it take to make a Silicon Valley?</a:t>
            </a:r>
            <a:endParaRPr lang="zh-CN" altLang="en-US" sz="1000" dirty="0"/>
          </a:p>
          <a:p>
            <a:pPr eaLnBrk="1" latinLnBrk="0" hangingPunct="1"/>
            <a:r>
              <a:rPr lang="zh-CN" altLang="en-US" sz="1000" dirty="0"/>
              <a:t>It's the right people. If you could get the right ten thousand people to move from Silicon Valley toBuffalo, Buffalo would become Silicon Valley.</a:t>
            </a:r>
            <a:endParaRPr lang="zh-CN" altLang="en-US" sz="1000" dirty="0"/>
          </a:p>
          <a:p>
            <a:pPr eaLnBrk="1" latinLnBrk="0" hangingPunct="1"/>
            <a:r>
              <a:rPr lang="zh-CN" altLang="en-US" sz="1000" dirty="0"/>
              <a:t>You only need two kinds of people to create a technology hub: rich people and nerds.</a:t>
            </a:r>
            <a:endParaRPr lang="zh-CN" altLang="en-US" sz="1000" dirty="0"/>
          </a:p>
          <a:p>
            <a:pPr eaLnBrk="1" latinLnBrk="0" hangingPunct="1"/>
            <a:r>
              <a:rPr lang="zh-CN" altLang="en-US" sz="1000" dirty="0"/>
              <a:t>Observation bears this out. Within the US, towns have become star, up hubs if and only if theyhave both rich people and nerds. Few startups happen in Miami , for example , because although it's fullof rich people, it has few nerds.It's not the kind of place nerds like.</a:t>
            </a:r>
            <a:endParaRPr lang="zh-CN" altLang="en-US" sz="1000" dirty="0"/>
          </a:p>
          <a:p>
            <a:pPr eaLnBrk="1" latinLnBrk="0" hangingPunct="1"/>
            <a:r>
              <a:rPr lang="zh-CN" altLang="en-US" sz="1000" dirty="0"/>
              <a:t>Whereas Pittsburgh has the opposite problem: plenty of nerds, but no rich people.The top USComputer Science departments are said to be MIT , Stanford , Berkeley , and Carnegie-Mellon. MITyielded Route 128.Stanford and Berkeley yielded Silicon Valley. But what did Carnegie-Mellon yield inPittsburgh ? And what happened in Ithaca, home of Cornell University , which is also high on the list ?'''</a:t>
            </a:r>
            <a:endParaRPr lang="zh-CN" altLang="en-US" sz="1000" dirty="0"/>
          </a:p>
          <a:p>
            <a:pPr eaLnBrk="1" latinLnBrk="0" hangingPunct="1">
              <a:lnSpc>
                <a:spcPct val="120000"/>
              </a:lnSpc>
            </a:pPr>
            <a:r>
              <a:rPr lang="zh-CN" altLang="en-US" sz="1800" dirty="0">
                <a:latin typeface="Arial" panose="020B0604020202020204" pitchFamily="34" charset="0"/>
              </a:rPr>
              <a:t>str_ls   = str1.split()         # 将字符串转成list</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set_val = set(str_ls)         # 将list转换成set，则留下不重复单词</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ls_val   = list(set_val)       # 再将转set转成list,list里已没有重复单词</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dict_val = dict()                # 将单词及出现频率，用字典存储</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for item in set_val:</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	count_tem = str_ls.count(item)  # 统计单词出现的次数</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	dict_val[item] = count_tem</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print(</a:t>
            </a:r>
            <a:r>
              <a:rPr lang="en-US" altLang="zh-CN" sz="1800" dirty="0">
                <a:latin typeface="Arial" panose="020B0604020202020204" pitchFamily="34" charset="0"/>
              </a:rPr>
              <a:t>'F</a:t>
            </a:r>
            <a:r>
              <a:rPr lang="zh-CN" altLang="en-US" sz="1800" dirty="0">
                <a:latin typeface="Arial" panose="020B0604020202020204" pitchFamily="34" charset="0"/>
              </a:rPr>
              <a:t>ollowing is  vacabulary </a:t>
            </a:r>
            <a:r>
              <a:rPr lang="en-US" altLang="zh-CN" sz="1800" dirty="0">
                <a:latin typeface="Arial" panose="020B0604020202020204" pitchFamily="34" charset="0"/>
              </a:rPr>
              <a:t>list </a:t>
            </a:r>
            <a:r>
              <a:rPr lang="zh-CN" altLang="en-US" sz="1800" dirty="0">
                <a:latin typeface="Arial" panose="020B0604020202020204" pitchFamily="34" charset="0"/>
              </a:rPr>
              <a:t>and corresponding num</a:t>
            </a:r>
            <a:r>
              <a:rPr lang="en-US" altLang="zh-CN" sz="1800" dirty="0">
                <a:latin typeface="Arial" panose="020B0604020202020204" pitchFamily="34" charset="0"/>
              </a:rPr>
              <a:t>:</a:t>
            </a:r>
            <a:r>
              <a:rPr lang="zh-CN" altLang="en-US" sz="1800" dirty="0">
                <a:latin typeface="Arial" panose="020B0604020202020204" pitchFamily="34" charset="0"/>
              </a:rPr>
              <a:t>')</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print('{0:20}, {1:3}'.format('vacabulary','num'))</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for item in dict_val.items():</a:t>
            </a:r>
            <a:endParaRPr lang="zh-CN" altLang="en-US" sz="1800" dirty="0">
              <a:latin typeface="Arial" panose="020B0604020202020204" pitchFamily="34" charset="0"/>
            </a:endParaRPr>
          </a:p>
          <a:p>
            <a:pPr eaLnBrk="1" latinLnBrk="0" hangingPunct="1">
              <a:lnSpc>
                <a:spcPct val="120000"/>
              </a:lnSpc>
            </a:pPr>
            <a:r>
              <a:rPr lang="zh-CN" altLang="en-US" sz="1800" dirty="0">
                <a:latin typeface="Arial" panose="020B0604020202020204" pitchFamily="34" charset="0"/>
              </a:rPr>
              <a:t>	print('{0:20}, {1:&lt;3}'.format(item[0],item[1]))</a:t>
            </a:r>
            <a:endParaRPr lang="zh-CN" altLang="en-US" sz="1800" dirty="0">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The End</a:t>
            </a:r>
            <a:endParaRPr lang="en-US" dirty="0" smtClean="0"/>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1</a:t>
            </a:r>
            <a:r>
              <a:rPr lang="zh-CN" altLang="en-US" dirty="0" smtClean="0">
                <a:ea typeface="宋体" panose="02010600030101010101" pitchFamily="2" charset="-122"/>
              </a:rPr>
              <a:t>）序列</a:t>
            </a:r>
            <a:r>
              <a:rPr lang="zh-CN" altLang="en-US" dirty="0" smtClean="0">
                <a:ea typeface="宋体" panose="02010600030101010101" pitchFamily="2" charset="-122"/>
                <a:sym typeface="+mn-ea"/>
              </a:rPr>
              <a:t>基本</a:t>
            </a:r>
            <a:r>
              <a:rPr lang="zh-CN" altLang="en-US" dirty="0" smtClean="0">
                <a:ea typeface="宋体" panose="02010600030101010101" pitchFamily="2" charset="-122"/>
              </a:rPr>
              <a:t>操作</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smtClean="0">
                <a:ea typeface="宋体" panose="02010600030101010101" pitchFamily="2" charset="-122"/>
              </a:rPr>
              <a:t>上机实践作业</a:t>
            </a:r>
            <a:endParaRPr lang="zh-CN" altLang="en-US" dirty="0" smtClean="0">
              <a:ea typeface="宋体" panose="02010600030101010101" pitchFamily="2" charset="-122"/>
            </a:endParaRPr>
          </a:p>
        </p:txBody>
      </p:sp>
      <p:sp>
        <p:nvSpPr>
          <p:cNvPr id="98307" name="内容占位符 2"/>
          <p:cNvSpPr>
            <a:spLocks noGrp="1"/>
          </p:cNvSpPr>
          <p:nvPr>
            <p:ph idx="1"/>
          </p:nvPr>
        </p:nvSpPr>
        <p:spPr>
          <a:xfrm>
            <a:off x="228600" y="1371600"/>
            <a:ext cx="8715375" cy="5219700"/>
          </a:xfrm>
        </p:spPr>
        <p:txBody>
          <a:bodyPr/>
          <a:lstStyle/>
          <a:p>
            <a:pPr marL="0" indent="0" latinLnBrk="0">
              <a:lnSpc>
                <a:spcPct val="100000"/>
              </a:lnSpc>
              <a:spcBef>
                <a:spcPts val="1200"/>
              </a:spcBef>
              <a:spcAft>
                <a:spcPts val="1200"/>
              </a:spcAft>
              <a:buFont typeface="Wingdings" panose="05000000000000000000" pitchFamily="2" charset="2"/>
              <a:buNone/>
              <a:defRPr/>
            </a:pPr>
            <a:r>
              <a:rPr lang="zh-CN" altLang="en-US" dirty="0" smtClean="0">
                <a:latin typeface="黑体" panose="02010609060101010101" pitchFamily="49" charset="-122"/>
                <a:ea typeface="黑体" panose="02010609060101010101" pitchFamily="49" charset="-122"/>
              </a:rPr>
              <a:t>（1） 编写程序，将列表s=[9,7,8,3,2,1,5,6]中的偶数变成它的平方，奇数保持不变，并打印输出；</a:t>
            </a:r>
            <a:endParaRPr lang="zh-CN" altLang="en-US" sz="1800" dirty="0" smtClean="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zh-CN" altLang="en-US" dirty="0" smtClean="0">
                <a:latin typeface="黑体" panose="02010609060101010101" pitchFamily="49" charset="-122"/>
                <a:ea typeface="黑体" panose="02010609060101010101" pitchFamily="49" charset="-122"/>
              </a:rPr>
              <a:t>   </a:t>
            </a:r>
            <a:r>
              <a:rPr lang="zh-CN" altLang="en-US" dirty="0" smtClean="0">
                <a:latin typeface="宋体" panose="02010600030101010101" pitchFamily="2" charset="-122"/>
                <a:ea typeface="宋体" panose="02010600030101010101" pitchFamily="2" charset="-122"/>
              </a:rPr>
              <a:t> </a:t>
            </a:r>
            <a:r>
              <a:rPr lang="en-US" altLang="zh-CN" sz="1800" dirty="0" smtClean="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sym typeface="+mn-ea"/>
              </a:rPr>
              <a:t>思路：循环遍历，判断奇偶，修改回存，循环打印</a:t>
            </a:r>
            <a:endParaRPr lang="en-US" altLang="zh-CN" sz="1600" dirty="0" smtClean="0">
              <a:latin typeface="宋体" panose="02010600030101010101" pitchFamily="2" charset="-122"/>
              <a:ea typeface="宋体" panose="02010600030101010101" pitchFamily="2" charset="-122"/>
              <a:sym typeface="+mn-ea"/>
            </a:endParaRPr>
          </a:p>
          <a:p>
            <a:pPr marL="0" indent="0" latinLnBrk="0">
              <a:spcBef>
                <a:spcPts val="1200"/>
              </a:spcBef>
              <a:spcAft>
                <a:spcPts val="1200"/>
              </a:spcAft>
              <a:buFont typeface="Wingdings" panose="05000000000000000000" pitchFamily="2" charset="2"/>
              <a:buNone/>
              <a:defRPr/>
            </a:pPr>
            <a:r>
              <a:rPr lang="zh-CN" altLang="en-US" dirty="0" smtClean="0">
                <a:latin typeface="黑体" panose="02010609060101010101" pitchFamily="49" charset="-122"/>
                <a:ea typeface="黑体" panose="02010609060101010101" pitchFamily="49" charset="-122"/>
              </a:rPr>
              <a:t>（2）输入一个字符串，统计该字符串中字母、数字、空格和其他字符出现的次数，以及is在字符串中的所有位置，并输出显示。</a:t>
            </a:r>
            <a:endParaRPr lang="zh-CN" altLang="en-US" sz="1800" dirty="0" smtClean="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zh-CN" altLang="en-US" sz="1800" dirty="0" smtClean="0">
                <a:latin typeface="宋体" panose="02010600030101010101" pitchFamily="2" charset="-122"/>
                <a:ea typeface="宋体" panose="02010600030101010101" pitchFamily="2" charset="-122"/>
              </a:rPr>
              <a:t>    思路：请输入字符串：this is  a test. 123  45678~ end!</a:t>
            </a:r>
            <a:endParaRPr lang="zh-CN" altLang="en-US" sz="1800" dirty="0" smtClean="0">
              <a:latin typeface="宋体" panose="02010600030101010101" pitchFamily="2" charset="-122"/>
              <a:ea typeface="宋体" panose="02010600030101010101" pitchFamily="2" charset="-122"/>
            </a:endParaRPr>
          </a:p>
          <a:p>
            <a:pPr marL="0" indent="0">
              <a:buFont typeface="Wingdings" panose="05000000000000000000" pitchFamily="2" charset="2"/>
              <a:buNone/>
              <a:defRPr/>
            </a:pPr>
            <a:r>
              <a:rPr lang="zh-CN" altLang="en-US" sz="1800" dirty="0" smtClean="0">
                <a:latin typeface="宋体" panose="02010600030101010101" pitchFamily="2" charset="-122"/>
                <a:ea typeface="宋体" panose="02010600030101010101" pitchFamily="2" charset="-122"/>
              </a:rPr>
              <a:t>          字符总个数：33   字母出现的次数：14    数字出现的次数：8</a:t>
            </a:r>
            <a:endParaRPr lang="zh-CN" altLang="en-US" sz="1800" dirty="0" smtClean="0">
              <a:latin typeface="宋体" panose="02010600030101010101" pitchFamily="2" charset="-122"/>
              <a:ea typeface="宋体" panose="02010600030101010101" pitchFamily="2" charset="-122"/>
            </a:endParaRPr>
          </a:p>
          <a:p>
            <a:pPr marL="0" indent="0">
              <a:buFont typeface="Wingdings" panose="05000000000000000000" pitchFamily="2" charset="2"/>
              <a:buNone/>
              <a:defRPr/>
            </a:pPr>
            <a:r>
              <a:rPr lang="zh-CN" altLang="en-US" sz="1800" dirty="0" smtClean="0">
                <a:latin typeface="宋体" panose="02010600030101010101" pitchFamily="2" charset="-122"/>
                <a:ea typeface="宋体" panose="02010600030101010101" pitchFamily="2" charset="-122"/>
              </a:rPr>
              <a:t>          空格出现的次数：8  其他字符出现的次数：3  is 出现位置2，5</a:t>
            </a:r>
            <a:endParaRPr lang="zh-CN" altLang="en-US" sz="1600" dirty="0" smtClean="0">
              <a:latin typeface="宋体" panose="02010600030101010101" pitchFamily="2" charset="-122"/>
              <a:ea typeface="宋体" panose="02010600030101010101" pitchFamily="2" charset="-122"/>
            </a:endParaRPr>
          </a:p>
          <a:p>
            <a:pPr marL="0" indent="0" latinLnBrk="0">
              <a:spcBef>
                <a:spcPts val="1200"/>
              </a:spcBef>
              <a:spcAft>
                <a:spcPts val="1200"/>
              </a:spcAft>
              <a:buFont typeface="+mj-lt"/>
              <a:buNone/>
              <a:defRPr/>
            </a:pPr>
            <a:r>
              <a:rPr lang="zh-CN" altLang="en-US" dirty="0" smtClean="0">
                <a:latin typeface="黑体" panose="02010609060101010101" pitchFamily="49" charset="-122"/>
                <a:ea typeface="黑体" panose="02010609060101010101" pitchFamily="49" charset="-122"/>
              </a:rPr>
              <a:t>（3）利用字典</a:t>
            </a:r>
            <a:r>
              <a:rPr lang="zh-CN" altLang="en-US" dirty="0" smtClean="0">
                <a:latin typeface="黑体" panose="02010609060101010101" pitchFamily="49" charset="-122"/>
                <a:ea typeface="黑体" panose="02010609060101010101" pitchFamily="49" charset="-122"/>
                <a:sym typeface="+mn-ea"/>
              </a:rPr>
              <a:t>构造一个通讯录</a:t>
            </a:r>
            <a:r>
              <a:rPr lang="zh-CN" altLang="en-US" dirty="0" smtClean="0">
                <a:latin typeface="黑体" panose="02010609060101010101" pitchFamily="49" charset="-122"/>
                <a:ea typeface="黑体" panose="02010609060101010101" pitchFamily="49" charset="-122"/>
              </a:rPr>
              <a:t>，保存你3位舍友的学号、姓名等信息，同时可以输入舍友的学号或者姓名可以打印输出舍友信息。</a:t>
            </a:r>
            <a:endParaRPr lang="zh-CN" altLang="en-US" sz="1800" dirty="0" smtClean="0">
              <a:latin typeface="黑体" panose="02010609060101010101" pitchFamily="49" charset="-122"/>
              <a:ea typeface="黑体" panose="02010609060101010101" pitchFamily="49" charset="-122"/>
            </a:endParaRPr>
          </a:p>
          <a:p>
            <a:pPr marL="0" algn="l">
              <a:spcBef>
                <a:spcPct val="20000"/>
              </a:spcBef>
              <a:buFont typeface="+mj-lt"/>
              <a:buNone/>
              <a:defRPr/>
            </a:pPr>
            <a:r>
              <a:rPr lang="zh-CN" altLang="en-US" sz="1800" dirty="0" smtClean="0">
                <a:latin typeface="宋体" panose="02010600030101010101" pitchFamily="2" charset="-122"/>
                <a:ea typeface="宋体" panose="02010600030101010101" pitchFamily="2" charset="-122"/>
              </a:rPr>
              <a:t>    思路：d={1001:'张三',</a:t>
            </a:r>
            <a:r>
              <a:rPr lang="zh-CN" altLang="en-US" sz="1800" dirty="0" smtClean="0">
                <a:latin typeface="宋体" panose="02010600030101010101" pitchFamily="2" charset="-122"/>
                <a:ea typeface="宋体" panose="02010600030101010101" pitchFamily="2" charset="-122"/>
                <a:sym typeface="+mn-ea"/>
              </a:rPr>
              <a:t>1002:'李四',1003:'赵五'</a:t>
            </a:r>
            <a:r>
              <a:rPr lang="zh-CN" altLang="en-US" sz="1800" dirty="0" smtClean="0">
                <a:latin typeface="宋体" panose="02010600030101010101" pitchFamily="2" charset="-122"/>
                <a:ea typeface="宋体" panose="02010600030101010101" pitchFamily="2" charset="-122"/>
              </a:rPr>
              <a:t>}</a:t>
            </a:r>
            <a:endParaRPr lang="zh-CN" altLang="en-US" sz="1800" dirty="0" smtClean="0">
              <a:latin typeface="宋体" panose="02010600030101010101" pitchFamily="2" charset="-122"/>
              <a:ea typeface="宋体" panose="02010600030101010101" pitchFamily="2" charset="-122"/>
            </a:endParaRPr>
          </a:p>
          <a:p>
            <a:pPr marL="0" algn="l">
              <a:spcBef>
                <a:spcPct val="20000"/>
              </a:spcBef>
              <a:buFont typeface="+mj-lt"/>
              <a:buNone/>
              <a:defRPr/>
            </a:pPr>
            <a:r>
              <a:rPr lang="zh-CN" altLang="en-US" sz="1800" dirty="0" smtClean="0">
                <a:latin typeface="宋体" panose="02010600030101010101" pitchFamily="2" charset="-122"/>
                <a:ea typeface="宋体" panose="02010600030101010101" pitchFamily="2" charset="-122"/>
              </a:rPr>
              <a:t>          输入学号直接用：d.get(1001)获取</a:t>
            </a:r>
            <a:endParaRPr lang="zh-CN" altLang="en-US" sz="1800" dirty="0" smtClean="0">
              <a:latin typeface="宋体" panose="02010600030101010101" pitchFamily="2" charset="-122"/>
              <a:ea typeface="宋体" panose="02010600030101010101" pitchFamily="2" charset="-122"/>
            </a:endParaRPr>
          </a:p>
          <a:p>
            <a:pPr marL="0" algn="l">
              <a:spcBef>
                <a:spcPct val="20000"/>
              </a:spcBef>
              <a:buFont typeface="+mj-lt"/>
              <a:buNone/>
              <a:defRPr/>
            </a:pPr>
            <a:r>
              <a:rPr lang="zh-CN" altLang="en-US" sz="1800" dirty="0" smtClean="0">
                <a:latin typeface="宋体" panose="02010600030101010101" pitchFamily="2" charset="-122"/>
                <a:ea typeface="宋体" panose="02010600030101010101" pitchFamily="2" charset="-122"/>
              </a:rPr>
              <a:t>          输入姓名，需要遍历d.item()比较判断相等； </a:t>
            </a:r>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实际</a:t>
            </a:r>
            <a:r>
              <a:rPr lang="zh-CN" sz="4000" b="1" dirty="0" smtClean="0">
                <a:solidFill>
                  <a:schemeClr val="bg1"/>
                </a:solidFill>
                <a:ea typeface="宋体" panose="02010600030101010101" pitchFamily="2" charset="-122"/>
              </a:rPr>
              <a:t>需求中复杂组合数据类型</a:t>
            </a:r>
            <a:endParaRPr lang="en-US" altLang="zh-CN" sz="4000" b="1" dirty="0" smtClean="0">
              <a:solidFill>
                <a:schemeClr val="bg1"/>
              </a:solidFill>
              <a:ea typeface="宋体" panose="02010600030101010101" pitchFamily="2" charset="-122"/>
            </a:endParaRPr>
          </a:p>
        </p:txBody>
      </p:sp>
      <p:sp>
        <p:nvSpPr>
          <p:cNvPr id="3" name="内容占位符 2"/>
          <p:cNvSpPr>
            <a:spLocks noGrp="1"/>
          </p:cNvSpPr>
          <p:nvPr>
            <p:ph idx="1"/>
          </p:nvPr>
        </p:nvSpPr>
        <p:spPr>
          <a:xfrm>
            <a:off x="482600" y="1125220"/>
            <a:ext cx="8193405" cy="4606925"/>
          </a:xfrm>
        </p:spPr>
        <p:txBody>
          <a:bodyPr/>
          <a:lstStyle/>
          <a:p>
            <a:pPr>
              <a:lnSpc>
                <a:spcPct val="150000"/>
              </a:lnSpc>
            </a:pPr>
            <a:r>
              <a:rPr lang="zh-CN" sz="2400" b="1" dirty="0">
                <a:solidFill>
                  <a:srgbClr val="FF0000"/>
                </a:solidFill>
                <a:latin typeface="黑体" panose="02010609060101010101" pitchFamily="49" charset="-122"/>
                <a:ea typeface="黑体" panose="02010609060101010101" pitchFamily="49" charset="-122"/>
                <a:sym typeface="+mn-ea"/>
              </a:rPr>
              <a:t>计算机解决现实世界问题的数据表达需求：</a:t>
            </a:r>
            <a:endParaRPr lang="zh-CN" sz="2400" b="1" dirty="0">
              <a:solidFill>
                <a:srgbClr val="FF0000"/>
              </a:solidFill>
              <a:latin typeface="黑体" panose="02010609060101010101" pitchFamily="49" charset="-122"/>
              <a:ea typeface="黑体" panose="02010609060101010101" pitchFamily="49" charset="-122"/>
              <a:sym typeface="+mn-ea"/>
            </a:endParaRPr>
          </a:p>
          <a:p>
            <a:pPr>
              <a:lnSpc>
                <a:spcPct val="150000"/>
              </a:lnSpc>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、英文单词，非数值型数据；</a:t>
            </a:r>
            <a:endParaRPr lang="zh-CN" altLang="en-US" sz="2400" dirty="0" smtClean="0">
              <a:latin typeface="黑体" panose="02010609060101010101" pitchFamily="49" charset="-122"/>
              <a:ea typeface="黑体" panose="02010609060101010101" pitchFamily="49" charset="-122"/>
              <a:sym typeface="+mn-ea"/>
            </a:endParaRPr>
          </a:p>
          <a:p>
            <a:pPr>
              <a:lnSpc>
                <a:spcPct val="150000"/>
              </a:lnSpc>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、四六级常用单词表、数组，一维有序数据；</a:t>
            </a:r>
            <a:endParaRPr lang="zh-CN" altLang="en-US" sz="1800" dirty="0" smtClean="0">
              <a:latin typeface="黑体" panose="02010609060101010101" pitchFamily="49" charset="-122"/>
              <a:ea typeface="黑体" panose="02010609060101010101" pitchFamily="49" charset="-122"/>
              <a:sym typeface="+mn-ea"/>
            </a:endParaRPr>
          </a:p>
          <a:p>
            <a:pPr algn="l">
              <a:lnSpc>
                <a:spcPct val="150000"/>
              </a:lnSpc>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、经常遇到的</a:t>
            </a:r>
            <a:r>
              <a:rPr lang="zh-CN" sz="2400" dirty="0" smtClean="0">
                <a:latin typeface="黑体" panose="02010609060101010101" pitchFamily="49" charset="-122"/>
                <a:ea typeface="黑体" panose="02010609060101010101" pitchFamily="49" charset="-122"/>
                <a:sym typeface="+mn-ea"/>
              </a:rPr>
              <a:t>排队问题，怎么计算机模拟和保存？</a:t>
            </a:r>
            <a:endParaRPr lang="zh-CN" sz="2400" dirty="0" smtClean="0">
              <a:latin typeface="黑体" panose="02010609060101010101" pitchFamily="49" charset="-122"/>
              <a:ea typeface="黑体" panose="02010609060101010101" pitchFamily="49" charset="-122"/>
              <a:sym typeface="+mn-ea"/>
            </a:endParaRPr>
          </a:p>
          <a:p>
            <a:pPr algn="l">
              <a:lnSpc>
                <a:spcPct val="150000"/>
              </a:lnSpc>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a:t>
            </a:r>
            <a:r>
              <a:rPr lang="zh-CN" sz="2400" dirty="0" smtClean="0">
                <a:latin typeface="黑体" panose="02010609060101010101" pitchFamily="49" charset="-122"/>
                <a:ea typeface="黑体" panose="02010609060101010101" pitchFamily="49" charset="-122"/>
                <a:sym typeface="+mn-ea"/>
              </a:rPr>
              <a:t>矩阵、链表、空间坐标，二维、三维数据怎么处理？</a:t>
            </a:r>
            <a:endParaRPr lang="zh-CN" sz="2400" dirty="0" smtClean="0">
              <a:latin typeface="黑体" panose="02010609060101010101" pitchFamily="49" charset="-122"/>
              <a:ea typeface="黑体" panose="02010609060101010101" pitchFamily="49" charset="-122"/>
              <a:sym typeface="+mn-ea"/>
            </a:endParaRPr>
          </a:p>
          <a:p>
            <a:pPr algn="l">
              <a:lnSpc>
                <a:spcPct val="150000"/>
              </a:lnSpc>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、数据排重、合并、怎么处理？</a:t>
            </a:r>
            <a:endParaRPr lang="zh-CN" altLang="en-US" sz="2400" dirty="0" smtClean="0">
              <a:latin typeface="黑体" panose="02010609060101010101" pitchFamily="49" charset="-122"/>
              <a:ea typeface="黑体" panose="02010609060101010101" pitchFamily="49" charset="-122"/>
              <a:sym typeface="+mn-ea"/>
            </a:endParaRPr>
          </a:p>
          <a:p>
            <a:pPr algn="l">
              <a:lnSpc>
                <a:spcPct val="150000"/>
              </a:lnSpc>
            </a:pPr>
            <a:r>
              <a:rPr lang="en-US" altLang="zh-CN" sz="2400" dirty="0" smtClean="0">
                <a:latin typeface="黑体" panose="02010609060101010101" pitchFamily="49" charset="-122"/>
                <a:ea typeface="黑体" panose="02010609060101010101" pitchFamily="49" charset="-122"/>
                <a:sym typeface="+mn-ea"/>
              </a:rPr>
              <a:t>6</a:t>
            </a:r>
            <a:r>
              <a:rPr lang="zh-CN" altLang="en-US" sz="2400" dirty="0" smtClean="0">
                <a:latin typeface="黑体" panose="02010609060101010101" pitchFamily="49" charset="-122"/>
                <a:ea typeface="黑体" panose="02010609060101010101" pitchFamily="49" charset="-122"/>
                <a:sym typeface="+mn-ea"/>
              </a:rPr>
              <a:t>、图书馆的图书目录，</a:t>
            </a:r>
            <a:r>
              <a:rPr lang="zh-CN" sz="2400" dirty="0" smtClean="0">
                <a:latin typeface="黑体" panose="02010609060101010101" pitchFamily="49" charset="-122"/>
                <a:ea typeface="黑体" panose="02010609060101010101" pitchFamily="49" charset="-122"/>
                <a:sym typeface="+mn-ea"/>
              </a:rPr>
              <a:t>怎么保存管理？</a:t>
            </a:r>
            <a:endParaRPr lang="zh-CN" sz="2400" dirty="0" smtClean="0">
              <a:latin typeface="黑体" panose="02010609060101010101" pitchFamily="49" charset="-122"/>
              <a:ea typeface="黑体" panose="02010609060101010101" pitchFamily="49" charset="-122"/>
              <a:sym typeface="+mn-ea"/>
            </a:endParaRPr>
          </a:p>
          <a:p>
            <a:pPr algn="l">
              <a:lnSpc>
                <a:spcPct val="150000"/>
              </a:lnSpc>
            </a:pPr>
            <a:r>
              <a:rPr lang="zh-CN" sz="2400" b="1" dirty="0" smtClean="0">
                <a:solidFill>
                  <a:srgbClr val="C00000"/>
                </a:solidFill>
                <a:latin typeface="黑体" panose="02010609060101010101" pitchFamily="49" charset="-122"/>
                <a:ea typeface="黑体" panose="02010609060101010101" pitchFamily="49" charset="-122"/>
                <a:sym typeface="+mn-ea"/>
              </a:rPr>
              <a:t>单一变量无法完全解决，需要复杂的组合数据类型。</a:t>
            </a:r>
            <a:endParaRPr lang="zh-CN" sz="2400" b="1" dirty="0" smtClean="0">
              <a:solidFill>
                <a:srgbClr val="C00000"/>
              </a:solidFill>
              <a:latin typeface="黑体" panose="02010609060101010101" pitchFamily="49" charset="-122"/>
              <a:ea typeface="黑体" panose="02010609060101010101" pitchFamily="49" charset="-122"/>
              <a:sym typeface="+mn-ea"/>
            </a:endParaRPr>
          </a:p>
          <a:p>
            <a:pPr algn="ctr"/>
            <a:endParaRPr lang="zh-CN" altLang="en-US" sz="2400" b="1" dirty="0" smtClean="0">
              <a:solidFill>
                <a:srgbClr val="C00000"/>
              </a:solidFill>
              <a:latin typeface="黑体" panose="02010609060101010101" pitchFamily="49" charset="-122"/>
              <a:ea typeface="黑体" panose="02010609060101010101" pitchFamily="49" charset="-122"/>
              <a:sym typeface="+mn-e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1</a:t>
            </a:r>
            <a:r>
              <a:rPr lang="zh-CN" altLang="en-US" dirty="0" smtClean="0">
                <a:ea typeface="宋体" panose="02010600030101010101" pitchFamily="2" charset="-122"/>
              </a:rPr>
              <a:t>：新生辩论赛排名</a:t>
            </a:r>
            <a:endParaRPr lang="zh-CN" altLang="en-US" dirty="0" smtClean="0">
              <a:ea typeface="宋体" panose="02010600030101010101" pitchFamily="2" charset="-122"/>
            </a:endParaRPr>
          </a:p>
        </p:txBody>
      </p:sp>
      <p:sp>
        <p:nvSpPr>
          <p:cNvPr id="47107" name="内容占位符 2"/>
          <p:cNvSpPr>
            <a:spLocks noGrp="1"/>
          </p:cNvSpPr>
          <p:nvPr>
            <p:ph idx="1"/>
          </p:nvPr>
        </p:nvSpPr>
        <p:spPr>
          <a:xfrm>
            <a:off x="0" y="1066800"/>
            <a:ext cx="9144000" cy="1188720"/>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rPr>
              <a:t>北师大新生辩论赛，</a:t>
            </a:r>
            <a:r>
              <a:rPr lang="zh-CN" altLang="en-US" sz="2400" kern="1200" dirty="0">
                <a:solidFill>
                  <a:schemeClr val="tx2"/>
                </a:solidFill>
                <a:latin typeface="华文新魏" panose="02010800040101010101" pitchFamily="2" charset="-122"/>
                <a:ea typeface="华文新魏" panose="02010800040101010101" pitchFamily="2" charset="-122"/>
                <a:sym typeface="+mn-ea"/>
              </a:rPr>
              <a:t>已</a:t>
            </a:r>
            <a:r>
              <a:rPr lang="zh-CN" altLang="en-US" sz="2400" kern="1200" dirty="0">
                <a:solidFill>
                  <a:schemeClr val="tx2"/>
                </a:solidFill>
                <a:latin typeface="华文新魏" panose="02010800040101010101" pitchFamily="2" charset="-122"/>
                <a:ea typeface="华文新魏" panose="02010800040101010101" pitchFamily="2" charset="-122"/>
              </a:rPr>
              <a:t>知</a:t>
            </a:r>
            <a:r>
              <a:rPr lang="en-US" altLang="zh-CN" sz="2400" kern="1200" dirty="0">
                <a:solidFill>
                  <a:schemeClr val="tx2"/>
                </a:solidFill>
                <a:latin typeface="华文新魏" panose="02010800040101010101" pitchFamily="2" charset="-122"/>
                <a:ea typeface="华文新魏" panose="02010800040101010101" pitchFamily="2" charset="-122"/>
              </a:rPr>
              <a:t>4</a:t>
            </a:r>
            <a:r>
              <a:rPr lang="zh-CN" altLang="en-US" sz="2400" kern="1200" dirty="0">
                <a:solidFill>
                  <a:schemeClr val="tx2"/>
                </a:solidFill>
                <a:latin typeface="华文新魏" panose="02010800040101010101" pitchFamily="2" charset="-122"/>
                <a:ea typeface="华文新魏" panose="02010800040101010101" pitchFamily="2" charset="-122"/>
              </a:rPr>
              <a:t>队选手的各评委给分，运用序列的各项操作求各队选手的得分，得分计算规则：去掉最高分和最低分之后的平均分。（请大家关注解决</a:t>
            </a:r>
            <a:r>
              <a:rPr lang="zh-CN" altLang="en-US" sz="2400" kern="1200" dirty="0" smtClean="0">
                <a:solidFill>
                  <a:schemeClr val="tx2"/>
                </a:solidFill>
                <a:latin typeface="华文新魏" panose="02010800040101010101" pitchFamily="2" charset="-122"/>
                <a:ea typeface="华文新魏" panose="02010800040101010101" pitchFamily="2" charset="-122"/>
              </a:rPr>
              <a:t>思路  </a:t>
            </a:r>
            <a:r>
              <a:rPr lang="en-US" altLang="zh-CN" sz="2400" kern="1200" dirty="0" smtClean="0">
                <a:solidFill>
                  <a:schemeClr val="tx2"/>
                </a:solidFill>
                <a:latin typeface="华文新魏" panose="02010800040101010101" pitchFamily="2" charset="-122"/>
                <a:ea typeface="华文新魏" panose="02010800040101010101" pitchFamily="2" charset="-122"/>
              </a:rPr>
              <a:t>chapter5_1.py</a:t>
            </a:r>
            <a:r>
              <a:rPr lang="zh-CN" altLang="en-US" sz="2400" kern="1200" dirty="0" smtClean="0">
                <a:solidFill>
                  <a:schemeClr val="tx2"/>
                </a:solidFill>
                <a:latin typeface="华文新魏" panose="02010800040101010101" pitchFamily="2" charset="-122"/>
                <a:ea typeface="华文新魏" panose="02010800040101010101" pitchFamily="2" charset="-122"/>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62000" y="2255520"/>
            <a:ext cx="7646035" cy="4512945"/>
          </a:xfrm>
          <a:prstGeom prst="rect">
            <a:avLst/>
          </a:prstGeom>
          <a:noFill/>
        </p:spPr>
        <p:txBody>
          <a:bodyPr wrap="square" rtlCol="0" anchor="t">
            <a:spAutoFit/>
          </a:bodyPr>
          <a:p>
            <a:pPr eaLnBrk="1" latinLnBrk="0" hangingPunct="1"/>
            <a:r>
              <a:rPr lang="zh-CN" altLang="en-US" sz="1400"/>
              <a:t>teams = ('信科','经管','体育','物理')</a:t>
            </a:r>
            <a:endParaRPr lang="zh-CN" altLang="en-US" sz="1400"/>
          </a:p>
          <a:p>
            <a:pPr eaLnBrk="1" latinLnBrk="0" hangingPunct="1"/>
            <a:r>
              <a:rPr lang="zh-CN" altLang="en-US" sz="1400"/>
              <a:t>avescores = []</a:t>
            </a:r>
            <a:endParaRPr lang="zh-CN" altLang="en-US" sz="1400"/>
          </a:p>
          <a:p>
            <a:pPr eaLnBrk="1" latinLnBrk="0" hangingPunct="1"/>
            <a:r>
              <a:rPr lang="zh-CN" altLang="en-US" sz="1400"/>
              <a:t>scores1 = (98,87,99,98,80,97,86,70,80,98)</a:t>
            </a:r>
            <a:endParaRPr lang="zh-CN" altLang="en-US" sz="1400"/>
          </a:p>
          <a:p>
            <a:pPr eaLnBrk="1" latinLnBrk="0" hangingPunct="1"/>
            <a:r>
              <a:rPr lang="zh-CN" altLang="en-US" sz="1400"/>
              <a:t>scores2 = (95,85,89,88,86,95,89,98,85,80)</a:t>
            </a:r>
            <a:endParaRPr lang="zh-CN" altLang="en-US" sz="1400"/>
          </a:p>
          <a:p>
            <a:pPr eaLnBrk="1" latinLnBrk="0" hangingPunct="1"/>
            <a:r>
              <a:rPr lang="zh-CN" altLang="en-US" sz="1400"/>
              <a:t>scores3 = (81,89,77,71,71,73,95,75,79,89)</a:t>
            </a:r>
            <a:endParaRPr lang="zh-CN" altLang="en-US" sz="1400"/>
          </a:p>
          <a:p>
            <a:pPr eaLnBrk="1" latinLnBrk="0" hangingPunct="1"/>
            <a:r>
              <a:rPr lang="zh-CN" altLang="en-US" sz="1400"/>
              <a:t>scores4 = (80,71,90,92,86,92,96,88,82,80)</a:t>
            </a:r>
            <a:endParaRPr lang="zh-CN" altLang="en-US" sz="1400"/>
          </a:p>
          <a:p>
            <a:pPr eaLnBrk="1" latinLnBrk="0" hangingPunct="1"/>
            <a:endParaRPr lang="zh-CN" altLang="en-US" sz="1200"/>
          </a:p>
          <a:p>
            <a:pPr eaLnBrk="1" latinLnBrk="0" hangingPunct="1"/>
            <a:r>
              <a:rPr lang="zh-CN" altLang="en-US" sz="1400"/>
              <a:t>ave_1 = (sum(scores1) - max(scores1) -min(scores1))/(len(scores1)-2)</a:t>
            </a:r>
            <a:endParaRPr lang="zh-CN" altLang="en-US" sz="1400"/>
          </a:p>
          <a:p>
            <a:pPr eaLnBrk="1" latinLnBrk="0" hangingPunct="1"/>
            <a:r>
              <a:rPr lang="zh-CN" altLang="en-US" sz="1400"/>
              <a:t>avescores.append(ave_1)</a:t>
            </a:r>
            <a:endParaRPr lang="zh-CN" altLang="en-US" sz="1400"/>
          </a:p>
          <a:p>
            <a:pPr eaLnBrk="1" latinLnBrk="0" hangingPunct="1"/>
            <a:r>
              <a:rPr lang="zh-CN" altLang="en-US" sz="1400"/>
              <a:t>ave_2 = (sum(scores2) - max(scores2) -min(scores2))/(len(scores2)-2)</a:t>
            </a:r>
            <a:endParaRPr lang="zh-CN" altLang="en-US" sz="1400"/>
          </a:p>
          <a:p>
            <a:pPr eaLnBrk="1" latinLnBrk="0" hangingPunct="1"/>
            <a:r>
              <a:rPr lang="zh-CN" altLang="en-US" sz="1400"/>
              <a:t>avescores.append(ave_2)</a:t>
            </a:r>
            <a:endParaRPr lang="zh-CN" altLang="en-US" sz="1400"/>
          </a:p>
          <a:p>
            <a:pPr eaLnBrk="1" latinLnBrk="0" hangingPunct="1"/>
            <a:r>
              <a:rPr lang="zh-CN" altLang="en-US" sz="1400"/>
              <a:t>ave_3 = (sum(scores3) - max(scores3) -min(scores3))/(len(scores3)-2)</a:t>
            </a:r>
            <a:endParaRPr lang="zh-CN" altLang="en-US" sz="1400"/>
          </a:p>
          <a:p>
            <a:pPr eaLnBrk="1" latinLnBrk="0" hangingPunct="1"/>
            <a:r>
              <a:rPr lang="zh-CN" altLang="en-US" sz="1400"/>
              <a:t>avescores.append(ave_3)</a:t>
            </a:r>
            <a:endParaRPr lang="zh-CN" altLang="en-US" sz="1400"/>
          </a:p>
          <a:p>
            <a:pPr eaLnBrk="1" latinLnBrk="0" hangingPunct="1"/>
            <a:r>
              <a:rPr lang="zh-CN" altLang="en-US" sz="1400"/>
              <a:t>ave_4 = (sum(scores4) - max(scores4) -min(scores4))/(len(scores4)-2)</a:t>
            </a:r>
            <a:endParaRPr lang="zh-CN" altLang="en-US" sz="1400"/>
          </a:p>
          <a:p>
            <a:pPr eaLnBrk="1" latinLnBrk="0" hangingPunct="1"/>
            <a:r>
              <a:rPr lang="zh-CN" altLang="en-US" sz="1400"/>
              <a:t>avescores.append(ave_4)</a:t>
            </a:r>
            <a:endParaRPr lang="zh-CN" altLang="en-US" sz="1400"/>
          </a:p>
          <a:p>
            <a:pPr eaLnBrk="1" latinLnBrk="0" hangingPunct="1"/>
            <a:endParaRPr lang="zh-CN" altLang="en-US" sz="1200"/>
          </a:p>
          <a:p>
            <a:pPr eaLnBrk="1" latinLnBrk="0" hangingPunct="1"/>
            <a:r>
              <a:rPr lang="zh-CN" altLang="en-US" sz="1400"/>
              <a:t>max_score = max(avescores)</a:t>
            </a:r>
            <a:endParaRPr lang="zh-CN" altLang="en-US" sz="1400"/>
          </a:p>
          <a:p>
            <a:pPr eaLnBrk="1" latinLnBrk="0" hangingPunct="1"/>
            <a:r>
              <a:rPr lang="zh-CN" altLang="en-US" sz="1400"/>
              <a:t>idx = avescores.index(max_score)     # 求最高分所在组的下标</a:t>
            </a:r>
            <a:endParaRPr lang="zh-CN" altLang="en-US" sz="1400"/>
          </a:p>
          <a:p>
            <a:pPr eaLnBrk="1" latinLnBrk="0" hangingPunct="1"/>
            <a:r>
              <a:rPr lang="zh-CN" altLang="en-US" sz="1400"/>
              <a:t>team_idx = teams[idx]</a:t>
            </a:r>
            <a:endParaRPr lang="zh-CN" altLang="en-US" sz="1400"/>
          </a:p>
          <a:p>
            <a:pPr eaLnBrk="1" latinLnBrk="0" hangingPunct="1"/>
            <a:r>
              <a:rPr lang="zh-CN" altLang="en-US" sz="1400"/>
              <a:t>print(str.format('获得最高分的院系是：{0}, 得分为：{1}',team_idx,max_score))</a:t>
            </a:r>
            <a:endParaRPr lang="zh-CN" altLang="en-US" sz="1400"/>
          </a:p>
          <a:p>
            <a:endParaRPr lang="zh-CN" altLang="en-US" sz="140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2:</a:t>
            </a:r>
            <a:r>
              <a:rPr lang="zh-CN" altLang="en-US" dirty="0" smtClean="0">
                <a:ea typeface="宋体" panose="02010600030101010101" pitchFamily="2" charset="-122"/>
              </a:rPr>
              <a:t>判别回文</a:t>
            </a:r>
            <a:endParaRPr lang="zh-CN" altLang="en-US" dirty="0" smtClean="0">
              <a:ea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152" y="3135365"/>
            <a:ext cx="62960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830580" y="1650365"/>
            <a:ext cx="5285105" cy="1007745"/>
          </a:xfrm>
          <a:prstGeom prst="rect">
            <a:avLst/>
          </a:prstGeom>
          <a:noFill/>
        </p:spPr>
        <p:txBody>
          <a:bodyPr wrap="square" rtlCol="0" anchor="t">
            <a:spAutoFit/>
          </a:bodyPr>
          <a:p>
            <a:r>
              <a:rPr lang="en-US" altLang="zh-CN"/>
              <a:t>a='madam radar </a:t>
            </a:r>
            <a:r>
              <a:rPr lang="en-US" altLang="zh-CN">
                <a:sym typeface="+mn-ea"/>
              </a:rPr>
              <a:t>madam</a:t>
            </a:r>
            <a:r>
              <a:rPr lang="en-US" altLang="zh-CN"/>
              <a:t>'</a:t>
            </a:r>
            <a:endParaRPr lang="en-US" altLang="zh-CN"/>
          </a:p>
          <a:p>
            <a:endParaRPr lang="en-US" altLang="zh-CN"/>
          </a:p>
          <a:p>
            <a:r>
              <a:rPr lang="en-US" altLang="zh-CN"/>
              <a:t>b='I am radar'</a:t>
            </a:r>
            <a:endParaRPr lang="en-US" altLang="zh-CN"/>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序列（</a:t>
            </a:r>
            <a:r>
              <a:rPr lang="en-US" altLang="zh-CN" dirty="0" smtClean="0">
                <a:ea typeface="宋体" panose="02010600030101010101" pitchFamily="2" charset="-122"/>
              </a:rPr>
              <a:t>sequence</a:t>
            </a:r>
            <a:r>
              <a:rPr lang="zh-CN" altLang="en-US" dirty="0" smtClean="0">
                <a:ea typeface="宋体" panose="02010600030101010101" pitchFamily="2" charset="-122"/>
              </a:rPr>
              <a:t>）</a:t>
            </a:r>
            <a:endParaRPr lang="zh-CN" altLang="en-US" dirty="0" smtClean="0">
              <a:ea typeface="宋体" panose="02010600030101010101" pitchFamily="2" charset="-122"/>
            </a:endParaRPr>
          </a:p>
        </p:txBody>
      </p:sp>
      <p:sp>
        <p:nvSpPr>
          <p:cNvPr id="26627" name="内容占位符 2"/>
          <p:cNvSpPr>
            <a:spLocks noGrp="1"/>
          </p:cNvSpPr>
          <p:nvPr>
            <p:ph idx="1"/>
          </p:nvPr>
        </p:nvSpPr>
        <p:spPr>
          <a:xfrm>
            <a:off x="0" y="1214735"/>
            <a:ext cx="8839200" cy="822960"/>
          </a:xfrm>
          <a:noFill/>
          <a:ln w="9525">
            <a:noFill/>
          </a:ln>
        </p:spPr>
        <p:txBody>
          <a:bodyPr>
            <a:spAutoFit/>
          </a:bodyPr>
          <a:lstStyle/>
          <a:p>
            <a:pPr marL="342900" indent="-342900" eaLnBrk="1" hangingPunct="1">
              <a:spcBef>
                <a:spcPct val="50000"/>
              </a:spcBef>
              <a:buClr>
                <a:srgbClr val="FFC000"/>
              </a:buClr>
              <a:buSzPct val="50000"/>
            </a:pPr>
            <a:r>
              <a:rPr lang="zh-CN" sz="2400" b="1" dirty="0">
                <a:solidFill>
                  <a:srgbClr val="FF0000"/>
                </a:solidFill>
                <a:latin typeface="黑体" panose="02010609060101010101" pitchFamily="49" charset="-122"/>
                <a:ea typeface="黑体" panose="02010609060101010101" pitchFamily="49" charset="-122"/>
                <a:sym typeface="+mn-ea"/>
              </a:rPr>
              <a:t>序列是内置的组合数据类型，表示数据元素按次序排列，可通过索引下标访问的可迭代（</a:t>
            </a:r>
            <a:r>
              <a:rPr lang="en-US" altLang="zh-CN" sz="2400" b="1" dirty="0">
                <a:solidFill>
                  <a:srgbClr val="FF0000"/>
                </a:solidFill>
                <a:latin typeface="黑体" panose="02010609060101010101" pitchFamily="49" charset="-122"/>
                <a:ea typeface="黑体" panose="02010609060101010101" pitchFamily="49" charset="-122"/>
                <a:sym typeface="+mn-ea"/>
              </a:rPr>
              <a:t>iterable</a:t>
            </a:r>
            <a:r>
              <a:rPr lang="zh-CN" sz="2400" b="1" dirty="0">
                <a:solidFill>
                  <a:srgbClr val="FF0000"/>
                </a:solidFill>
                <a:latin typeface="黑体" panose="02010609060101010101" pitchFamily="49" charset="-122"/>
                <a:ea typeface="黑体" panose="02010609060101010101" pitchFamily="49" charset="-122"/>
                <a:sym typeface="+mn-ea"/>
              </a:rPr>
              <a:t>）对象</a:t>
            </a:r>
            <a:r>
              <a:rPr lang="zh-CN" altLang="en-US" sz="2400" b="1" dirty="0">
                <a:solidFill>
                  <a:srgbClr val="FF0000"/>
                </a:solidFill>
                <a:latin typeface="黑体" panose="02010609060101010101" pitchFamily="49" charset="-122"/>
                <a:ea typeface="黑体" panose="02010609060101010101" pitchFamily="49" charset="-122"/>
                <a:sym typeface="+mn-ea"/>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graphicFrame>
        <p:nvGraphicFramePr>
          <p:cNvPr id="5" name="图示 4"/>
          <p:cNvGraphicFramePr/>
          <p:nvPr/>
        </p:nvGraphicFramePr>
        <p:xfrm>
          <a:off x="1143000" y="2286000"/>
          <a:ext cx="6705600" cy="2819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2" name="组合 1"/>
          <p:cNvGrpSpPr/>
          <p:nvPr/>
        </p:nvGrpSpPr>
        <p:grpSpPr bwMode="auto">
          <a:xfrm>
            <a:off x="1244600" y="5187950"/>
            <a:ext cx="6451600" cy="908050"/>
            <a:chOff x="1244627" y="4730205"/>
            <a:chExt cx="6451573" cy="908595"/>
          </a:xfrm>
        </p:grpSpPr>
        <p:grpSp>
          <p:nvGrpSpPr>
            <p:cNvPr id="26631" name="组合 5"/>
            <p:cNvGrpSpPr/>
            <p:nvPr/>
          </p:nvGrpSpPr>
          <p:grpSpPr bwMode="auto">
            <a:xfrm>
              <a:off x="3404616" y="4821065"/>
              <a:ext cx="4291584" cy="726876"/>
              <a:chOff x="2287002" y="2000287"/>
              <a:chExt cx="4291584" cy="726876"/>
            </a:xfrm>
          </p:grpSpPr>
          <p:sp>
            <p:nvSpPr>
              <p:cNvPr id="10" name="同侧圆角矩形 9"/>
              <p:cNvSpPr/>
              <p:nvPr/>
            </p:nvSpPr>
            <p:spPr>
              <a:xfrm rot="5400000">
                <a:off x="4069333" y="218229"/>
                <a:ext cx="727511" cy="429099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同侧圆角矩形 4"/>
              <p:cNvSpPr/>
              <p:nvPr/>
            </p:nvSpPr>
            <p:spPr>
              <a:xfrm>
                <a:off x="2287592" y="2034916"/>
                <a:ext cx="4256069" cy="6576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2390" tIns="36195" rIns="72390" bIns="36195" spcCol="1270" anchor="ctr"/>
              <a:lstStyle/>
              <a:p>
                <a:pPr>
                  <a:defRPr/>
                </a:pPr>
                <a:r>
                  <a:rPr lang="zh-CN" altLang="en-US" sz="1900" dirty="0"/>
                  <a:t>可变</a:t>
                </a:r>
                <a:r>
                  <a:rPr lang="en-US" altLang="zh-CN" sz="1900" dirty="0"/>
                  <a:t>/</a:t>
                </a:r>
                <a:r>
                  <a:rPr lang="zh-CN" altLang="en-US" sz="1900" dirty="0"/>
                  <a:t>不可变类型，</a:t>
                </a:r>
                <a:r>
                  <a:rPr lang="zh-CN" altLang="en-US" dirty="0"/>
                  <a:t>单引号</a:t>
                </a:r>
                <a:r>
                  <a:rPr lang="en-US" altLang="zh-CN" dirty="0"/>
                  <a:t>/</a:t>
                </a:r>
                <a:r>
                  <a:rPr lang="zh-CN" altLang="en-US" dirty="0"/>
                  <a:t>双引号</a:t>
                </a:r>
                <a:r>
                  <a:rPr lang="en-US" altLang="zh-CN" dirty="0"/>
                  <a:t>/</a:t>
                </a:r>
                <a:r>
                  <a:rPr lang="zh-CN" altLang="en-US" dirty="0"/>
                  <a:t>三</a:t>
                </a:r>
                <a:r>
                  <a:rPr lang="zh-CN" altLang="en-US" sz="1800" dirty="0"/>
                  <a:t>引号，</a:t>
                </a:r>
                <a:r>
                  <a:rPr lang="en-US" altLang="zh-CN" sz="1800" dirty="0"/>
                  <a:t>b’’/b” ”/b’’’ ’’’/b””” ”””</a:t>
                </a:r>
                <a:endParaRPr lang="zh-CN" altLang="en-US" sz="1800" dirty="0"/>
              </a:p>
            </p:txBody>
          </p:sp>
        </p:grpSp>
        <p:grpSp>
          <p:nvGrpSpPr>
            <p:cNvPr id="7" name="组合 6"/>
            <p:cNvGrpSpPr/>
            <p:nvPr/>
          </p:nvGrpSpPr>
          <p:grpSpPr>
            <a:xfrm>
              <a:off x="1244627" y="4730205"/>
              <a:ext cx="2159989" cy="908595"/>
              <a:chOff x="127013" y="1909427"/>
              <a:chExt cx="2159989" cy="908595"/>
            </a:xfrm>
            <a:solidFill>
              <a:srgbClr val="FFC000"/>
            </a:solidFill>
          </p:grpSpPr>
          <p:sp>
            <p:nvSpPr>
              <p:cNvPr id="8" name="圆角矩形 7"/>
              <p:cNvSpPr/>
              <p:nvPr/>
            </p:nvSpPr>
            <p:spPr>
              <a:xfrm>
                <a:off x="127013" y="1909427"/>
                <a:ext cx="2159989" cy="90859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圆角矩形 6"/>
              <p:cNvSpPr/>
              <p:nvPr/>
            </p:nvSpPr>
            <p:spPr>
              <a:xfrm>
                <a:off x="171367" y="1953781"/>
                <a:ext cx="2071281" cy="819887"/>
              </a:xfrm>
              <a:prstGeom prst="rect">
                <a:avLst/>
              </a:prstGeom>
              <a:grpFill/>
            </p:spPr>
            <p:style>
              <a:lnRef idx="0">
                <a:scrgbClr r="0" g="0" b="0"/>
              </a:lnRef>
              <a:fillRef idx="0">
                <a:scrgbClr r="0" g="0" b="0"/>
              </a:fillRef>
              <a:effectRef idx="0">
                <a:scrgbClr r="0" g="0" b="0"/>
              </a:effectRef>
              <a:fontRef idx="minor">
                <a:schemeClr val="lt1"/>
              </a:fontRef>
            </p:style>
            <p:txBody>
              <a:bodyPr lIns="121920" tIns="60960" rIns="121920" bIns="60960" spcCol="1270" anchor="ctr"/>
              <a:lstStyle/>
              <a:p>
                <a:pPr algn="ctr" defTabSz="1422400">
                  <a:lnSpc>
                    <a:spcPct val="90000"/>
                  </a:lnSpc>
                  <a:spcAft>
                    <a:spcPct val="35000"/>
                  </a:spcAft>
                  <a:defRPr/>
                </a:pPr>
                <a:r>
                  <a:rPr lang="zh-CN" altLang="en-US" sz="3200" dirty="0"/>
                  <a:t>字节数据</a:t>
                </a:r>
                <a:endParaRPr lang="zh-CN" altLang="en-US" sz="3200" dirty="0"/>
              </a:p>
            </p:txBody>
          </p:sp>
        </p:gr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81610" y="1049020"/>
            <a:ext cx="8962390" cy="5427980"/>
          </a:xfrm>
        </p:spPr>
        <p:txBody>
          <a:bodyPr/>
          <a:lstStyle/>
          <a:p>
            <a:pPr>
              <a:lnSpc>
                <a:spcPct val="150000"/>
              </a:lnSpc>
            </a:pPr>
            <a:r>
              <a:rPr lang="zh-CN" sz="2400" b="1" dirty="0">
                <a:solidFill>
                  <a:srgbClr val="FF0000"/>
                </a:solidFill>
                <a:latin typeface="黑体" panose="02010609060101010101" pitchFamily="49" charset="-122"/>
                <a:ea typeface="黑体" panose="02010609060101010101" pitchFamily="49" charset="-122"/>
                <a:sym typeface="+mn-ea"/>
              </a:rPr>
              <a:t>基本操作：假设</a:t>
            </a:r>
            <a:r>
              <a:rPr lang="en-US" altLang="zh-CN" sz="2400" b="1" dirty="0">
                <a:solidFill>
                  <a:srgbClr val="FF0000"/>
                </a:solidFill>
                <a:latin typeface="黑体" panose="02010609060101010101" pitchFamily="49" charset="-122"/>
                <a:ea typeface="黑体" panose="02010609060101010101" pitchFamily="49" charset="-122"/>
                <a:sym typeface="+mn-ea"/>
              </a:rPr>
              <a:t>s=</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en-US" altLang="zh-CN" sz="2400" b="1" dirty="0">
                <a:solidFill>
                  <a:srgbClr val="FF0000"/>
                </a:solidFill>
                <a:latin typeface="黑体" panose="02010609060101010101" pitchFamily="49" charset="-122"/>
                <a:ea typeface="黑体" panose="02010609060101010101" pitchFamily="49" charset="-122"/>
                <a:sym typeface="+mn-ea"/>
              </a:rPr>
              <a:t>'a</a:t>
            </a:r>
            <a:r>
              <a:rPr lang="en-US" altLang="zh-CN" sz="2400" b="1" dirty="0" smtClean="0">
                <a:solidFill>
                  <a:srgbClr val="FF0000"/>
                </a:solidFill>
                <a:latin typeface="黑体" panose="02010609060101010101" pitchFamily="49" charset="-122"/>
                <a:ea typeface="黑体" panose="02010609060101010101" pitchFamily="49" charset="-122"/>
                <a:sym typeface="+mn-ea"/>
              </a:rPr>
              <a:t>','e</a:t>
            </a:r>
            <a:r>
              <a:rPr lang="en-US" altLang="zh-CN" sz="2400" b="1" dirty="0">
                <a:solidFill>
                  <a:srgbClr val="FF0000"/>
                </a:solidFill>
                <a:latin typeface="黑体" panose="02010609060101010101" pitchFamily="49" charset="-122"/>
                <a:ea typeface="黑体" panose="02010609060101010101" pitchFamily="49" charset="-122"/>
                <a:sym typeface="+mn-ea"/>
              </a:rPr>
              <a:t>','</a:t>
            </a:r>
            <a:r>
              <a:rPr lang="en-US" altLang="zh-CN" sz="2400" b="1" dirty="0" err="1">
                <a:solidFill>
                  <a:srgbClr val="FF0000"/>
                </a:solidFill>
                <a:latin typeface="黑体" panose="02010609060101010101" pitchFamily="49" charset="-122"/>
                <a:ea typeface="黑体" panose="02010609060101010101" pitchFamily="49" charset="-122"/>
                <a:sym typeface="+mn-ea"/>
              </a:rPr>
              <a:t>i</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r>
              <a:rPr lang="en-US" altLang="zh-CN" sz="2400" b="1" dirty="0" err="1" smtClean="0">
                <a:solidFill>
                  <a:srgbClr val="FF0000"/>
                </a:solidFill>
                <a:latin typeface="黑体" panose="02010609060101010101" pitchFamily="49" charset="-122"/>
                <a:ea typeface="黑体" panose="02010609060101010101" pitchFamily="49" charset="-122"/>
                <a:sym typeface="+mn-ea"/>
              </a:rPr>
              <a:t>o','u','a</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r>
              <a:rPr lang="zh-CN" altLang="en-US" sz="2400" b="1" dirty="0" smtClean="0">
                <a:solidFill>
                  <a:srgbClr val="FF0000"/>
                </a:solidFill>
                <a:latin typeface="黑体" panose="02010609060101010101" pitchFamily="49" charset="-122"/>
                <a:ea typeface="黑体" panose="02010609060101010101" pitchFamily="49" charset="-122"/>
                <a:sym typeface="+mn-ea"/>
              </a:rPr>
              <a:t>）</a:t>
            </a:r>
            <a:r>
              <a:rPr lang="en-US" altLang="zh-CN" sz="2400" b="1" dirty="0">
                <a:solidFill>
                  <a:srgbClr val="FF0000"/>
                </a:solidFill>
                <a:latin typeface="黑体" panose="02010609060101010101" pitchFamily="49" charset="-122"/>
                <a:ea typeface="黑体" panose="02010609060101010101" pitchFamily="49" charset="-122"/>
                <a:sym typeface="+mn-ea"/>
              </a:rPr>
              <a:t>,t=('</a:t>
            </a:r>
            <a:r>
              <a:rPr lang="en-US" altLang="zh-CN" sz="2400" b="1" dirty="0" err="1">
                <a:solidFill>
                  <a:srgbClr val="FF0000"/>
                </a:solidFill>
                <a:latin typeface="黑体" panose="02010609060101010101" pitchFamily="49" charset="-122"/>
                <a:ea typeface="黑体" panose="02010609060101010101" pitchFamily="49" charset="-122"/>
                <a:sym typeface="+mn-ea"/>
              </a:rPr>
              <a:t>x</a:t>
            </a:r>
            <a:r>
              <a:rPr lang="en-US" altLang="zh-CN" sz="2400" b="1" dirty="0" err="1" smtClean="0">
                <a:solidFill>
                  <a:srgbClr val="FF0000"/>
                </a:solidFill>
                <a:latin typeface="黑体" panose="02010609060101010101" pitchFamily="49" charset="-122"/>
                <a:ea typeface="黑体" panose="02010609060101010101" pitchFamily="49" charset="-122"/>
                <a:sym typeface="+mn-ea"/>
              </a:rPr>
              <a:t>','y</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endParaRPr lang="en-US" altLang="zh-CN" sz="2400" b="1" dirty="0">
              <a:solidFill>
                <a:srgbClr val="FF0000"/>
              </a:solidFill>
              <a:latin typeface="黑体" panose="02010609060101010101" pitchFamily="49" charset="-122"/>
              <a:ea typeface="黑体" panose="02010609060101010101" pitchFamily="49" charset="-122"/>
              <a:sym typeface="+mn-ea"/>
            </a:endParaRPr>
          </a:p>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、索引访问，下标访问；</a:t>
            </a:r>
            <a:r>
              <a:rPr lang="en-US" altLang="zh-CN" sz="2400" dirty="0" smtClean="0">
                <a:latin typeface="黑体" panose="02010609060101010101" pitchFamily="49" charset="-122"/>
                <a:ea typeface="黑体" panose="02010609060101010101" pitchFamily="49" charset="-122"/>
                <a:sym typeface="+mn-ea"/>
              </a:rPr>
              <a:t>s[0],s[1]</a:t>
            </a:r>
            <a:endParaRPr lang="en-US" altLang="zh-CN" sz="2400" dirty="0" smtClean="0">
              <a:latin typeface="黑体" panose="02010609060101010101" pitchFamily="49" charset="-122"/>
              <a:ea typeface="黑体" panose="02010609060101010101" pitchFamily="49" charset="-122"/>
              <a:sym typeface="+mn-ea"/>
            </a:endParaRPr>
          </a:p>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、切片操作，截取操作；</a:t>
            </a:r>
            <a:r>
              <a:rPr lang="en-US" altLang="zh-CN" sz="2400" dirty="0" smtClean="0">
                <a:latin typeface="黑体" panose="02010609060101010101" pitchFamily="49" charset="-122"/>
                <a:ea typeface="黑体" panose="02010609060101010101" pitchFamily="49" charset="-122"/>
                <a:sym typeface="+mn-ea"/>
              </a:rPr>
              <a:t>s[1:4],s[1:4:2]</a:t>
            </a:r>
            <a:r>
              <a:rPr lang="zh-CN" altLang="en-US" sz="2400" dirty="0" smtClean="0">
                <a:latin typeface="黑体" panose="02010609060101010101" pitchFamily="49" charset="-122"/>
                <a:ea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、连接重复，形成新序列；</a:t>
            </a:r>
            <a:r>
              <a:rPr lang="en-US" altLang="zh-CN" sz="2400" dirty="0" smtClean="0">
                <a:latin typeface="黑体" panose="02010609060101010101" pitchFamily="49" charset="-122"/>
                <a:ea typeface="黑体" panose="02010609060101010101" pitchFamily="49" charset="-122"/>
                <a:sym typeface="+mn-ea"/>
              </a:rPr>
              <a:t>x=s+t;x=t*3</a:t>
            </a:r>
            <a:r>
              <a:rPr lang="zh-CN" altLang="en-US" sz="2400" dirty="0" smtClean="0">
                <a:latin typeface="黑体" panose="02010609060101010101" pitchFamily="49" charset="-122"/>
                <a:ea typeface="黑体" panose="02010609060101010101" pitchFamily="49" charset="-122"/>
                <a:sym typeface="+mn-ea"/>
              </a:rPr>
              <a:t>，</a:t>
            </a:r>
            <a:endParaRPr lang="zh-CN"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、成员关系，</a:t>
            </a:r>
            <a:r>
              <a:rPr lang="zh-CN" sz="2400" dirty="0" smtClean="0">
                <a:latin typeface="黑体" panose="02010609060101010101" pitchFamily="49" charset="-122"/>
                <a:ea typeface="黑体" panose="02010609060101010101" pitchFamily="49" charset="-122"/>
                <a:sym typeface="+mn-ea"/>
              </a:rPr>
              <a:t>判断存在；</a:t>
            </a:r>
            <a:r>
              <a:rPr lang="en-US" altLang="zh-CN" sz="2400" dirty="0" smtClean="0">
                <a:latin typeface="黑体" panose="02010609060101010101" pitchFamily="49" charset="-122"/>
                <a:ea typeface="黑体" panose="02010609060101010101" pitchFamily="49" charset="-122"/>
                <a:sym typeface="+mn-ea"/>
              </a:rPr>
              <a:t>s.count('a');'i' in s;</a:t>
            </a:r>
            <a:endParaRPr lang="en-US" altLang="zh-CN"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、比较运算，</a:t>
            </a:r>
            <a:r>
              <a:rPr lang="en-US" altLang="zh-CN" sz="2400" dirty="0" smtClean="0">
                <a:latin typeface="黑体" panose="02010609060101010101" pitchFamily="49" charset="-122"/>
                <a:ea typeface="黑体" panose="02010609060101010101" pitchFamily="49" charset="-122"/>
                <a:sym typeface="+mn-ea"/>
              </a:rPr>
              <a:t>&lt;</a:t>
            </a:r>
            <a:r>
              <a:rPr lang="zh-CN" altLang="en-US" sz="2400" dirty="0" smtClean="0">
                <a:latin typeface="黑体" panose="02010609060101010101" pitchFamily="49" charset="-122"/>
                <a:ea typeface="黑体" panose="02010609060101010101" pitchFamily="49" charset="-122"/>
                <a:sym typeface="+mn-ea"/>
              </a:rPr>
              <a:t>，</a:t>
            </a:r>
            <a:r>
              <a:rPr lang="en-US" altLang="zh-CN" sz="2400" dirty="0" smtClean="0">
                <a:latin typeface="黑体" panose="02010609060101010101" pitchFamily="49" charset="-122"/>
                <a:ea typeface="黑体" panose="02010609060101010101" pitchFamily="49" charset="-122"/>
                <a:sym typeface="+mn-ea"/>
              </a:rPr>
              <a:t>&lt;=,!=,&gt;; print(s&lt;t)</a:t>
            </a:r>
            <a:endParaRPr lang="zh-CN" altLang="en-US"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6</a:t>
            </a:r>
            <a:r>
              <a:rPr lang="zh-CN" altLang="en-US" sz="2400" dirty="0" smtClean="0">
                <a:latin typeface="黑体" panose="02010609060101010101" pitchFamily="49" charset="-122"/>
                <a:ea typeface="黑体" panose="02010609060101010101" pitchFamily="49" charset="-122"/>
                <a:sym typeface="+mn-ea"/>
              </a:rPr>
              <a:t>、排序操作，内置排序函数</a:t>
            </a:r>
            <a:r>
              <a:rPr lang="en-US" altLang="zh-CN" sz="2400" dirty="0" smtClean="0">
                <a:latin typeface="黑体" panose="02010609060101010101" pitchFamily="49" charset="-122"/>
                <a:ea typeface="黑体" panose="02010609060101010101" pitchFamily="49" charset="-122"/>
                <a:sym typeface="+mn-ea"/>
              </a:rPr>
              <a:t>sorted()</a:t>
            </a:r>
            <a:r>
              <a:rPr lang="zh-CN" altLang="en-US" sz="2400" dirty="0" smtClean="0">
                <a:latin typeface="黑体" panose="02010609060101010101" pitchFamily="49" charset="-122"/>
                <a:ea typeface="黑体" panose="02010609060101010101" pitchFamily="49" charset="-122"/>
                <a:sym typeface="+mn-ea"/>
              </a:rPr>
              <a:t>； </a:t>
            </a:r>
            <a:endParaRPr lang="en-US" altLang="zh-CN"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7</a:t>
            </a:r>
            <a:r>
              <a:rPr lang="zh-CN" altLang="en-US" sz="2400" dirty="0" smtClean="0">
                <a:latin typeface="黑体" panose="02010609060101010101" pitchFamily="49" charset="-122"/>
                <a:ea typeface="黑体" panose="02010609060101010101" pitchFamily="49" charset="-122"/>
                <a:sym typeface="+mn-ea"/>
              </a:rPr>
              <a:t>、常用函数，内置函数</a:t>
            </a:r>
            <a:r>
              <a:rPr lang="en-US" altLang="zh-CN" sz="2400" dirty="0" smtClean="0">
                <a:latin typeface="黑体" panose="02010609060101010101" pitchFamily="49" charset="-122"/>
                <a:ea typeface="黑体" panose="02010609060101010101" pitchFamily="49" charset="-122"/>
                <a:sym typeface="+mn-ea"/>
              </a:rPr>
              <a:t>len(),max(),min(),sum(),all(),any()</a:t>
            </a:r>
            <a:endParaRPr lang="en-US" altLang="zh-CN"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8</a:t>
            </a:r>
            <a:r>
              <a:rPr lang="zh-CN" altLang="en-US" sz="2400" dirty="0" smtClean="0">
                <a:latin typeface="黑体" panose="02010609060101010101" pitchFamily="49" charset="-122"/>
                <a:ea typeface="黑体" panose="02010609060101010101" pitchFamily="49" charset="-122"/>
                <a:sym typeface="+mn-ea"/>
              </a:rPr>
              <a:t>、系列拆封，</a:t>
            </a:r>
            <a:r>
              <a:rPr lang="en-US" altLang="zh-CN" sz="2400" dirty="0" smtClean="0">
                <a:latin typeface="黑体" panose="02010609060101010101" pitchFamily="49" charset="-122"/>
                <a:ea typeface="黑体" panose="02010609060101010101" pitchFamily="49" charset="-122"/>
                <a:sym typeface="+mn-ea"/>
              </a:rPr>
              <a:t>a,b,c,d,e,f=s; a,*m,b=s; _,a,_,_,</a:t>
            </a:r>
            <a:r>
              <a:rPr lang="en-US" altLang="zh-CN" sz="2400" dirty="0" err="1" smtClean="0">
                <a:latin typeface="黑体" panose="02010609060101010101" pitchFamily="49" charset="-122"/>
                <a:ea typeface="黑体" panose="02010609060101010101" pitchFamily="49" charset="-122"/>
                <a:sym typeface="+mn-ea"/>
              </a:rPr>
              <a:t>b,c</a:t>
            </a:r>
            <a:r>
              <a:rPr lang="en-US" altLang="zh-CN" sz="2400" dirty="0" smtClean="0">
                <a:latin typeface="黑体" panose="02010609060101010101" pitchFamily="49" charset="-122"/>
                <a:ea typeface="黑体" panose="02010609060101010101" pitchFamily="49" charset="-122"/>
                <a:sym typeface="+mn-ea"/>
              </a:rPr>
              <a:t>=s</a:t>
            </a:r>
            <a:endParaRPr lang="en-US" altLang="zh-CN" sz="2400" dirty="0" smtClean="0">
              <a:latin typeface="黑体" panose="02010609060101010101" pitchFamily="49" charset="-122"/>
              <a:ea typeface="黑体" panose="02010609060101010101" pitchFamily="49" charset="-122"/>
              <a:sym typeface="+mn-ea"/>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fontScheme name="Blends">
      <a:majorFont>
        <a:latin typeface="Verdana"/>
        <a:ea typeface=""/>
        <a:cs typeface="Times New Roman"/>
      </a:majorFont>
      <a:minorFont>
        <a:latin typeface="Verdan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C:\Programs\MsOffice\Templates\Presentation Designs\Straight Edge.pot</Template>
  <TotalTime>0</TotalTime>
  <Words>8957</Words>
  <Application>WPS 演示</Application>
  <PresentationFormat>全屏显示(4:3)</PresentationFormat>
  <Paragraphs>432</Paragraphs>
  <Slides>40</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Verdana</vt:lpstr>
      <vt:lpstr>Times New Roman</vt:lpstr>
      <vt:lpstr>Tahoma</vt:lpstr>
      <vt:lpstr>黑体</vt:lpstr>
      <vt:lpstr>楷体_GB2312</vt:lpstr>
      <vt:lpstr>华文新魏</vt:lpstr>
      <vt:lpstr>微软雅黑</vt:lpstr>
      <vt:lpstr>新宋体</vt:lpstr>
      <vt:lpstr>Blends</vt:lpstr>
      <vt:lpstr>第5讲  序列与组合数据类型</vt:lpstr>
      <vt:lpstr>PowerPoint 演示文稿</vt:lpstr>
      <vt:lpstr>PowerPoint 演示文稿</vt:lpstr>
      <vt:lpstr>第5讲（1）序列基本操作</vt:lpstr>
      <vt:lpstr>PowerPoint 演示文稿</vt:lpstr>
      <vt:lpstr>实例1：新生辩论赛排名</vt:lpstr>
      <vt:lpstr>实例2:判别回文</vt:lpstr>
      <vt:lpstr>序列（sequence）</vt:lpstr>
      <vt:lpstr>PowerPoint 演示文稿</vt:lpstr>
      <vt:lpstr>第5讲（2）元组基本操作</vt:lpstr>
      <vt:lpstr>元组</vt:lpstr>
      <vt:lpstr>元组的基本操作</vt:lpstr>
      <vt:lpstr>第5讲（3）列表基本操作</vt:lpstr>
      <vt:lpstr>列表</vt:lpstr>
      <vt:lpstr>列表解析式及基本操作</vt:lpstr>
      <vt:lpstr>实例1：新生辩论赛排名</vt:lpstr>
      <vt:lpstr>第5讲（4）字符串操作</vt:lpstr>
      <vt:lpstr>PowerPoint 演示文稿</vt:lpstr>
      <vt:lpstr>字符串的格式化</vt:lpstr>
      <vt:lpstr>字符编码</vt:lpstr>
      <vt:lpstr>字符编码扩展知识</vt:lpstr>
      <vt:lpstr>字符串的基本操作-1</vt:lpstr>
      <vt:lpstr>字符串的基本操作-2</vt:lpstr>
      <vt:lpstr>实例3: 四六级词汇表整理</vt:lpstr>
      <vt:lpstr>第5讲（5）字节序列</vt:lpstr>
      <vt:lpstr>字节序列</vt:lpstr>
      <vt:lpstr>组合数据类型</vt:lpstr>
      <vt:lpstr>集合和字典常用共有操作</vt:lpstr>
      <vt:lpstr>集合和字典常用共有操作</vt:lpstr>
      <vt:lpstr>第5讲（6）集合</vt:lpstr>
      <vt:lpstr>集合的定义</vt:lpstr>
      <vt:lpstr>集合的基本操作</vt:lpstr>
      <vt:lpstr>实例4:统计短文中单词频度</vt:lpstr>
      <vt:lpstr>第5讲（7）字典</vt:lpstr>
      <vt:lpstr>字典</vt:lpstr>
      <vt:lpstr>字典的基本操作</vt:lpstr>
      <vt:lpstr>获取字典中所有的键、值以及键/值对</vt:lpstr>
      <vt:lpstr>实例5:用字典记录短文中单词频度</vt:lpstr>
      <vt:lpstr>The End</vt:lpstr>
      <vt:lpstr>上机实践作业</vt:lpstr>
    </vt:vector>
  </TitlesOfParts>
  <Company>University of Washington, CS 4 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dc:title>
  <dc:creator>Marty Stepp</dc:creator>
  <cp:lastModifiedBy>DELL</cp:lastModifiedBy>
  <cp:revision>2209</cp:revision>
  <cp:lastPrinted>2009-04-22T19:24:00Z</cp:lastPrinted>
  <dcterms:created xsi:type="dcterms:W3CDTF">2009-04-22T19:24:00Z</dcterms:created>
  <dcterms:modified xsi:type="dcterms:W3CDTF">2016-11-03T09:12:46Z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