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5"/>
  </p:handoutMasterIdLst>
  <p:sldIdLst>
    <p:sldId id="256" r:id="rId3"/>
    <p:sldId id="980" r:id="rId5"/>
    <p:sldId id="1019" r:id="rId6"/>
    <p:sldId id="981" r:id="rId7"/>
    <p:sldId id="1056" r:id="rId8"/>
    <p:sldId id="1076" r:id="rId9"/>
    <p:sldId id="1058" r:id="rId10"/>
    <p:sldId id="1077" r:id="rId11"/>
    <p:sldId id="1061" r:id="rId12"/>
    <p:sldId id="1062" r:id="rId13"/>
    <p:sldId id="1078" r:id="rId14"/>
    <p:sldId id="1079" r:id="rId15"/>
    <p:sldId id="1088" r:id="rId16"/>
    <p:sldId id="1089" r:id="rId17"/>
    <p:sldId id="1090" r:id="rId18"/>
    <p:sldId id="1091" r:id="rId19"/>
    <p:sldId id="1060" r:id="rId20"/>
    <p:sldId id="1063" r:id="rId21"/>
    <p:sldId id="1064" r:id="rId22"/>
    <p:sldId id="1086" r:id="rId23"/>
    <p:sldId id="1084" r:id="rId24"/>
    <p:sldId id="1085" r:id="rId25"/>
    <p:sldId id="1087" r:id="rId26"/>
    <p:sldId id="1065" r:id="rId27"/>
    <p:sldId id="1066" r:id="rId28"/>
    <p:sldId id="1067" r:id="rId29"/>
    <p:sldId id="1080" r:id="rId30"/>
    <p:sldId id="1069" r:id="rId31"/>
    <p:sldId id="1082" r:id="rId32"/>
    <p:sldId id="1081" r:id="rId33"/>
    <p:sldId id="1083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99"/>
    <a:srgbClr val="008080"/>
    <a:srgbClr val="006600"/>
    <a:srgbClr val="800000"/>
    <a:srgbClr val="808080"/>
    <a:srgbClr val="404040"/>
    <a:srgbClr val="0033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5958" autoAdjust="0"/>
  </p:normalViewPr>
  <p:slideViewPr>
    <p:cSldViewPr>
      <p:cViewPr>
        <p:scale>
          <a:sx n="66" d="100"/>
          <a:sy n="66" d="100"/>
        </p:scale>
        <p:origin x="-1930" y="-269"/>
      </p:cViewPr>
      <p:guideLst>
        <p:guide orient="horz" pos="2072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48"/>
    </p:cViewPr>
  </p:sorterViewPr>
  <p:notesViewPr>
    <p:cSldViewPr>
      <p:cViewPr varScale="1">
        <p:scale>
          <a:sx n="63" d="100"/>
          <a:sy n="63" d="100"/>
        </p:scale>
        <p:origin x="-1915" y="-77"/>
      </p:cViewPr>
      <p:guideLst>
        <p:guide orient="horz" pos="2762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  <a:endParaRPr lang="en-US" altLang="zh-CN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B02C78E-0274-4A0C-A294-91A0C535B0F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8330039-C041-4DDA-AFD0-1C663E1F2AA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0413C7B-0EAF-487B-A984-5F7338AC4C83}" type="slidenum">
              <a:rPr lang="en-US" altLang="zh-CN" sz="1200" smtClean="0">
                <a:latin typeface="Times New Roman" panose="02020603050405020304" pitchFamily="18" charset="0"/>
              </a:rPr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楷体_GB2312"/>
              </a:rPr>
              <a:t>随机文件一般针对二进制文件，因其存储内容为字节码</a:t>
            </a: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6451F2-604B-40C9-A6D8-39778E4D07A3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6451F2-604B-40C9-A6D8-39778E4D07A3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 descr="snake-on-tr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1600200" y="741363"/>
            <a:ext cx="54102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1981200" y="4191000"/>
            <a:ext cx="5562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7655" indent="-287655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</a:pPr>
            <a:endParaRPr lang="en-GB" altLang="zh-CN" sz="1600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6486525"/>
            <a:ext cx="4572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3918BB4-D321-4424-A622-B27A36F7E3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BE19C-1C45-4567-8A8A-9406161F96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77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7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CA9B4-CDCB-4566-88E2-BDA381D8545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/>
          <p:nvPr/>
        </p:nvSpPr>
        <p:spPr>
          <a:xfrm>
            <a:off x="304800" y="304800"/>
            <a:ext cx="8305800" cy="914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" name="Line 8"/>
          <p:cNvSpPr/>
          <p:nvPr/>
        </p:nvSpPr>
        <p:spPr>
          <a:xfrm>
            <a:off x="381000" y="64008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/>
            <a:fld id="{9A0DB2DC-4C9A-4742-B13C-FB6460FD3503}" type="slidenum">
              <a:rPr lang="en-US" altLang="zh-CN" sz="12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noProof="1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309F6-2AF1-4E63-8445-75C2F9CD3C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6C91B-8A2E-4DF2-9C18-E127D8444E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3F9A0-70B0-4791-B467-8E47A7F477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40661-D891-4990-A192-6FDE239059C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34018-9196-49BC-87BF-0FCEC58AA8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50D51-26C4-4C76-A245-B6BDADD0CFE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DB58-0D7F-4789-941E-576CF38E30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1C427-30A2-45F2-8A1C-C067F59A10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6048375"/>
            <a:ext cx="1295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134754-8255-4B59-BF87-5324199B066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9pPr>
    </p:titleStyle>
    <p:bodyStyle>
      <a:lvl1pPr marL="233680" indent="-23368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90880" indent="-23368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2pPr>
      <a:lvl3pPr marL="10845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3pPr>
      <a:lvl4pPr marL="15417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27C3F4-D18D-4ABD-9DAD-5682F3DA4882}" type="slidenum">
              <a:rPr lang="en-US" altLang="zh-CN" sz="1400" smtClean="0">
                <a:solidFill>
                  <a:schemeClr val="bg1"/>
                </a:solidFill>
                <a:latin typeface="Tahoma" panose="020B0604030504040204" pitchFamily="34" charset="0"/>
              </a:rPr>
            </a:fld>
            <a:endParaRPr lang="en-US" altLang="zh-CN" sz="140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第6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讲</a:t>
            </a: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文件与流</a:t>
            </a: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I/O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1297305" y="4724400"/>
            <a:ext cx="6017895" cy="106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信息科学与技术学院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北京师范大学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年秋季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实例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：新生辩论赛排名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5800" y="990600"/>
            <a:ext cx="8610600" cy="5829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#</a:t>
            </a:r>
            <a:r>
              <a:rPr lang="zh-CN" altLang="en-US" sz="1600" dirty="0"/>
              <a:t>读取数据并计算</a:t>
            </a:r>
            <a:r>
              <a:rPr lang="zh-CN" altLang="en-US" sz="16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（ </a:t>
            </a:r>
            <a:r>
              <a:rPr lang="en-US" altLang="zh-CN" sz="16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chapter6_1_2.py</a:t>
            </a:r>
            <a:r>
              <a:rPr lang="zh-CN" altLang="en-US" sz="16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）</a:t>
            </a:r>
            <a:endParaRPr lang="zh-CN" altLang="en-US" sz="1600" dirty="0"/>
          </a:p>
          <a:p>
            <a:r>
              <a:rPr lang="en-US" altLang="zh-CN" sz="1600" dirty="0"/>
              <a:t>scores = [];lines  = [];max_score = 0;winner=''</a:t>
            </a:r>
            <a:endParaRPr lang="en-US" altLang="zh-CN" sz="1600" dirty="0"/>
          </a:p>
          <a:p>
            <a:r>
              <a:rPr lang="en-US" altLang="zh-CN" sz="1600" dirty="0"/>
              <a:t>try:</a:t>
            </a:r>
            <a:endParaRPr lang="en-US" altLang="zh-CN" sz="1600" dirty="0"/>
          </a:p>
          <a:p>
            <a:r>
              <a:rPr lang="en-US" altLang="zh-CN" sz="1400" dirty="0" err="1">
                <a:solidFill>
                  <a:srgbClr val="FF0000"/>
                </a:solidFill>
              </a:rPr>
              <a:t>    fr = open('d:\\scores.txt','r')</a:t>
            </a:r>
            <a:endParaRPr lang="en-US" altLang="zh-CN" sz="1400" dirty="0" err="1">
              <a:solidFill>
                <a:srgbClr val="FF0000"/>
              </a:solidFill>
            </a:endParaRPr>
          </a:p>
          <a:p>
            <a:r>
              <a:rPr lang="en-US" altLang="zh-CN" sz="1400" dirty="0" err="1">
                <a:solidFill>
                  <a:srgbClr val="FF0000"/>
                </a:solidFill>
              </a:rPr>
              <a:t>    line=fr.readline()     #读取第一行队名</a:t>
            </a:r>
            <a:endParaRPr lang="en-US" altLang="zh-CN" sz="1400" dirty="0" err="1">
              <a:solidFill>
                <a:srgbClr val="FF0000"/>
              </a:solidFill>
            </a:endParaRPr>
          </a:p>
          <a:p>
            <a:r>
              <a:rPr lang="en-US" altLang="zh-CN" sz="1600" dirty="0"/>
              <a:t>    teams=line.split(',')  #分隔成队名列表数组</a:t>
            </a:r>
            <a:endParaRPr lang="en-US" altLang="zh-CN" sz="1600" dirty="0"/>
          </a:p>
          <a:p>
            <a:r>
              <a:rPr lang="en-US" altLang="zh-CN" sz="1600" dirty="0"/>
              <a:t>    print(teams)</a:t>
            </a:r>
            <a:endParaRPr lang="en-US" altLang="zh-CN" sz="1600" dirty="0"/>
          </a:p>
          <a:p>
            <a:r>
              <a:rPr lang="en-US" altLang="zh-CN" sz="1400" dirty="0" err="1">
                <a:solidFill>
                  <a:srgbClr val="FF0000"/>
                </a:solidFill>
              </a:rPr>
              <a:t>    lines=fr.readlines()   #读取所有后续内容</a:t>
            </a:r>
            <a:endParaRPr lang="en-US" altLang="zh-CN" sz="1400" dirty="0" err="1">
              <a:solidFill>
                <a:srgbClr val="FF0000"/>
              </a:solidFill>
            </a:endParaRPr>
          </a:p>
          <a:p>
            <a:r>
              <a:rPr lang="en-US" altLang="zh-CN" sz="1600" dirty="0"/>
              <a:t>    for line in lines:     # 处理每一行数据</a:t>
            </a:r>
            <a:endParaRPr lang="en-US" altLang="zh-CN" sz="1600" dirty="0"/>
          </a:p>
          <a:p>
            <a:r>
              <a:rPr lang="en-US" altLang="zh-CN" sz="1600" dirty="0"/>
              <a:t>        print(line)</a:t>
            </a:r>
            <a:endParaRPr lang="en-US" altLang="zh-CN" sz="1600" dirty="0"/>
          </a:p>
          <a:p>
            <a:r>
              <a:rPr lang="en-US" altLang="zh-CN" sz="1600" dirty="0"/>
              <a:t>        ls_score = line.split(',')          # 每行数据分割成一维数组</a:t>
            </a:r>
            <a:endParaRPr lang="en-US" altLang="zh-CN" sz="1600" dirty="0"/>
          </a:p>
          <a:p>
            <a:r>
              <a:rPr lang="en-US" altLang="zh-CN" sz="1600" dirty="0"/>
              <a:t>        fscore=[]</a:t>
            </a:r>
            <a:endParaRPr lang="en-US" altLang="zh-CN" sz="1600" dirty="0"/>
          </a:p>
          <a:p>
            <a:r>
              <a:rPr lang="en-US" altLang="zh-CN" sz="1600" dirty="0"/>
              <a:t>        for j in range(len(ls_score)):  fscore.append(int(ls_score[j]))  </a:t>
            </a:r>
            <a:endParaRPr lang="en-US" altLang="zh-CN" sz="1600" dirty="0"/>
          </a:p>
          <a:p>
            <a:r>
              <a:rPr lang="en-US" altLang="zh-CN" sz="1600" dirty="0"/>
              <a:t>        scores.append(fscore)               # 当前行添加到二维数组</a:t>
            </a:r>
            <a:endParaRPr lang="en-US" altLang="zh-CN" sz="1600" dirty="0"/>
          </a:p>
          <a:p>
            <a:r>
              <a:rPr lang="en-US" altLang="zh-CN" sz="1600" dirty="0"/>
              <a:t>    ave_scores = []</a:t>
            </a:r>
            <a:endParaRPr lang="en-US" altLang="zh-CN" sz="1600" dirty="0"/>
          </a:p>
          <a:p>
            <a:r>
              <a:rPr lang="en-US" altLang="zh-CN" sz="1600" dirty="0"/>
              <a:t>    for i in range(len(scores)):            # 计算每一个队伍的平均分</a:t>
            </a:r>
            <a:endParaRPr lang="en-US" altLang="zh-CN" sz="1600" dirty="0"/>
          </a:p>
          <a:p>
            <a:r>
              <a:rPr lang="en-US" altLang="zh-CN" sz="1600" dirty="0"/>
              <a:t>       </a:t>
            </a:r>
            <a:r>
              <a:rPr lang="en-US" altLang="zh-CN" sz="1200" dirty="0"/>
              <a:t> ave_tem = ( sum(scores[i]) - max(scores[i]) - min(scores[i]) )/(len(scores[i])-2)</a:t>
            </a:r>
            <a:endParaRPr lang="en-US" altLang="zh-CN" sz="1200" dirty="0"/>
          </a:p>
          <a:p>
            <a:r>
              <a:rPr lang="en-US" altLang="zh-CN" sz="1600" dirty="0"/>
              <a:t>        ave_scores.append(ave_tem)</a:t>
            </a:r>
            <a:endParaRPr lang="en-US" altLang="zh-CN" sz="1600" dirty="0"/>
          </a:p>
          <a:p>
            <a:r>
              <a:rPr lang="en-US" altLang="zh-CN" sz="1600" dirty="0"/>
              <a:t>    max_score = max(ave_scores)             # 查找平均分最高的队伍</a:t>
            </a:r>
            <a:endParaRPr lang="en-US" altLang="zh-CN" sz="1600" dirty="0"/>
          </a:p>
          <a:p>
            <a:r>
              <a:rPr lang="en-US" altLang="zh-CN" sz="1600" dirty="0"/>
              <a:t>    idx = ave_scores.index(max_score)       # 查找对应的队伍下标</a:t>
            </a:r>
            <a:endParaRPr lang="en-US" altLang="zh-CN" sz="1600" dirty="0"/>
          </a:p>
          <a:p>
            <a:r>
              <a:rPr lang="en-US" altLang="zh-CN" sz="1600" dirty="0"/>
              <a:t>    winner = teams[idx]                     # 获胜者队名</a:t>
            </a:r>
            <a:endParaRPr lang="en-US" altLang="zh-CN" sz="1600" dirty="0"/>
          </a:p>
          <a:p>
            <a:r>
              <a:rPr lang="en-US" altLang="zh-CN" sz="1600" dirty="0"/>
              <a:t>    print(ave_scores)  </a:t>
            </a:r>
            <a:endParaRPr lang="en-US" altLang="zh-CN" sz="1600" dirty="0"/>
          </a:p>
          <a:p>
            <a:r>
              <a:rPr lang="en-US" altLang="zh-CN" sz="1400" dirty="0"/>
              <a:t>    print('获得最高得分的院系是：{0},得分为：{1}'.format(winner,max_score)) #输出</a:t>
            </a:r>
            <a:endParaRPr lang="en-US" altLang="zh-CN" sz="1400" dirty="0"/>
          </a:p>
          <a:p>
            <a:r>
              <a:rPr lang="en-US" altLang="zh-CN" sz="1600" dirty="0"/>
              <a:t>finally:   </a:t>
            </a:r>
            <a:r>
              <a:rPr lang="en-US" altLang="zh-CN" sz="1600" dirty="0">
                <a:solidFill>
                  <a:srgbClr val="FF0000"/>
                </a:solidFill>
              </a:rPr>
              <a:t>fr.close()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实例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ea typeface="宋体" panose="02010600030101010101" pitchFamily="2" charset="-122"/>
              </a:rPr>
              <a:t>9*9</a:t>
            </a:r>
            <a:r>
              <a:rPr lang="zh-CN" altLang="en-US" dirty="0" smtClean="0">
                <a:ea typeface="宋体" panose="02010600030101010101" pitchFamily="2" charset="-122"/>
              </a:rPr>
              <a:t>乘法表保存到文件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600" y="1066800"/>
            <a:ext cx="8610600" cy="278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# </a:t>
            </a:r>
            <a:r>
              <a:rPr lang="zh-CN" altLang="en-US" sz="1600" dirty="0" smtClean="0"/>
              <a:t>上三角屏幕打印并保存到文件</a:t>
            </a:r>
            <a:r>
              <a:rPr lang="zh-CN" altLang="en-US" sz="1600" dirty="0" smtClean="0"/>
              <a:t> </a:t>
            </a:r>
            <a:r>
              <a:rPr lang="zh-CN" altLang="en-US" sz="16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（ </a:t>
            </a:r>
            <a:r>
              <a:rPr lang="en-US" altLang="zh-CN" sz="16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chapter6_2_1.py</a:t>
            </a:r>
            <a:r>
              <a:rPr lang="zh-CN" altLang="en-US" sz="16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）</a:t>
            </a:r>
            <a:endParaRPr lang="en-US" altLang="zh-CN" sz="16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f </a:t>
            </a:r>
            <a:r>
              <a:rPr lang="en-US" altLang="zh-CN" sz="1600" dirty="0">
                <a:solidFill>
                  <a:srgbClr val="FF0000"/>
                </a:solidFill>
              </a:rPr>
              <a:t>= open('d:\\</a:t>
            </a:r>
            <a:r>
              <a:rPr lang="en-US" altLang="zh-CN" sz="1600" dirty="0" err="1">
                <a:solidFill>
                  <a:srgbClr val="FF0000"/>
                </a:solidFill>
              </a:rPr>
              <a:t>mult-9-9-up</a:t>
            </a:r>
            <a:r>
              <a:rPr lang="en-US" altLang="zh-CN" sz="1600" dirty="0" err="1">
                <a:solidFill>
                  <a:srgbClr val="FF0000"/>
                </a:solidFill>
              </a:rPr>
              <a:t>.txt','w</a:t>
            </a:r>
            <a:r>
              <a:rPr lang="en-US" altLang="zh-CN" sz="1600" dirty="0">
                <a:solidFill>
                  <a:srgbClr val="FF0000"/>
                </a:solidFill>
              </a:rPr>
              <a:t>')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for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in range(1,10):</a:t>
            </a:r>
            <a:endParaRPr lang="en-US" altLang="zh-CN" sz="1600" dirty="0"/>
          </a:p>
          <a:p>
            <a:r>
              <a:rPr lang="en-US" altLang="zh-CN" sz="1600" dirty="0"/>
              <a:t>	s = ''</a:t>
            </a:r>
            <a:endParaRPr lang="en-US" altLang="zh-CN" sz="1600" dirty="0"/>
          </a:p>
          <a:p>
            <a:r>
              <a:rPr lang="en-US" altLang="zh-CN" sz="1600" dirty="0"/>
              <a:t>	for j in range(1,i+1):</a:t>
            </a:r>
            <a:endParaRPr lang="en-US" altLang="zh-CN" sz="1600" dirty="0"/>
          </a:p>
          <a:p>
            <a:r>
              <a:rPr lang="en-US" altLang="zh-CN" sz="1600" dirty="0"/>
              <a:t>		s += '{0}*{1}={2}'.format(</a:t>
            </a:r>
            <a:r>
              <a:rPr lang="en-US" altLang="zh-CN" sz="1600" dirty="0" err="1"/>
              <a:t>i,j,i</a:t>
            </a:r>
            <a:r>
              <a:rPr lang="en-US" altLang="zh-CN" sz="1600" dirty="0"/>
              <a:t>*j) + ' '</a:t>
            </a:r>
            <a:endParaRPr lang="en-US" altLang="zh-CN" sz="1600" dirty="0"/>
          </a:p>
          <a:p>
            <a:r>
              <a:rPr lang="en-US" altLang="zh-CN" sz="1600" dirty="0"/>
              <a:t>	print(s)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FF0000"/>
                </a:solidFill>
              </a:rPr>
              <a:t>	</a:t>
            </a:r>
            <a:r>
              <a:rPr lang="en-US" altLang="zh-CN" sz="1600" dirty="0" err="1">
                <a:solidFill>
                  <a:srgbClr val="FF0000"/>
                </a:solidFill>
              </a:rPr>
              <a:t>f.write</a:t>
            </a:r>
            <a:r>
              <a:rPr lang="en-US" altLang="zh-CN" sz="1600" dirty="0">
                <a:solidFill>
                  <a:srgbClr val="FF0000"/>
                </a:solidFill>
              </a:rPr>
              <a:t>(s)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	</a:t>
            </a:r>
            <a:r>
              <a:rPr lang="en-US" altLang="zh-CN" sz="1600" dirty="0" err="1">
                <a:solidFill>
                  <a:srgbClr val="FF0000"/>
                </a:solidFill>
              </a:rPr>
              <a:t>f.write</a:t>
            </a:r>
            <a:r>
              <a:rPr lang="en-US" altLang="zh-CN" sz="1600" dirty="0">
                <a:solidFill>
                  <a:srgbClr val="FF0000"/>
                </a:solidFill>
              </a:rPr>
              <a:t>('\n')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 err="1">
                <a:solidFill>
                  <a:srgbClr val="FF0000"/>
                </a:solidFill>
              </a:rPr>
              <a:t>f.close</a:t>
            </a:r>
            <a:r>
              <a:rPr lang="en-US" altLang="zh-CN" sz="1600" dirty="0">
                <a:solidFill>
                  <a:srgbClr val="FF0000"/>
                </a:solidFill>
              </a:rPr>
              <a:t>()</a:t>
            </a:r>
            <a:endParaRPr lang="en-US" altLang="zh-CN" sz="1600" dirty="0">
              <a:solidFill>
                <a:srgbClr val="FF0000"/>
              </a:solidFill>
            </a:endParaRPr>
          </a:p>
          <a:p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1000" y="3810000"/>
            <a:ext cx="8458200" cy="278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# </a:t>
            </a:r>
            <a:r>
              <a:rPr lang="zh-CN" altLang="en-US" sz="1600" dirty="0" smtClean="0"/>
              <a:t>下三角</a:t>
            </a:r>
            <a:r>
              <a:rPr lang="zh-CN" altLang="en-US" sz="1600" dirty="0" smtClean="0">
                <a:sym typeface="+mn-ea"/>
              </a:rPr>
              <a:t>屏幕打印并保存到文件</a:t>
            </a:r>
            <a:r>
              <a:rPr lang="en-US" altLang="zh-CN" sz="16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chapter6_2_2</a:t>
            </a:r>
            <a:endParaRPr lang="en-US" altLang="zh-CN" sz="1600" dirty="0" smtClean="0"/>
          </a:p>
          <a:p>
            <a:r>
              <a:rPr lang="en-US" altLang="zh-CN" sz="1600" dirty="0">
                <a:solidFill>
                  <a:srgbClr val="FF0000"/>
                </a:solidFill>
              </a:rPr>
              <a:t>f = open('d:\\</a:t>
            </a:r>
            <a:r>
              <a:rPr lang="en-US" altLang="zh-CN" sz="1600" dirty="0" err="1">
                <a:solidFill>
                  <a:srgbClr val="FF0000"/>
                </a:solidFill>
              </a:rPr>
              <a:t>mul9-9-down</a:t>
            </a:r>
            <a:r>
              <a:rPr lang="en-US" altLang="zh-CN" sz="1600" dirty="0" err="1">
                <a:solidFill>
                  <a:srgbClr val="FF0000"/>
                </a:solidFill>
              </a:rPr>
              <a:t>.txt','w</a:t>
            </a:r>
            <a:r>
              <a:rPr lang="en-US" altLang="zh-CN" sz="1600" dirty="0">
                <a:solidFill>
                  <a:srgbClr val="FF0000"/>
                </a:solidFill>
              </a:rPr>
              <a:t>')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for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in range(1,10):</a:t>
            </a:r>
            <a:endParaRPr lang="en-US" altLang="zh-CN" sz="1600" dirty="0"/>
          </a:p>
          <a:p>
            <a:r>
              <a:rPr lang="en-US" altLang="zh-CN" sz="1600" dirty="0"/>
              <a:t>	s = ' ' </a:t>
            </a:r>
            <a:endParaRPr lang="en-US" altLang="zh-CN" sz="1600" dirty="0"/>
          </a:p>
          <a:p>
            <a:r>
              <a:rPr lang="en-US" altLang="zh-CN" sz="1600" dirty="0"/>
              <a:t>	for j in range(i,10):</a:t>
            </a:r>
            <a:endParaRPr lang="en-US" altLang="zh-CN" sz="1600" dirty="0"/>
          </a:p>
          <a:p>
            <a:r>
              <a:rPr lang="en-US" altLang="zh-CN" sz="1600" dirty="0"/>
              <a:t>		s += '{0}*{1}={2}'.format(</a:t>
            </a:r>
            <a:r>
              <a:rPr lang="en-US" altLang="zh-CN" sz="1600" dirty="0" err="1"/>
              <a:t>i,j,i</a:t>
            </a:r>
            <a:r>
              <a:rPr lang="en-US" altLang="zh-CN" sz="1600" dirty="0"/>
              <a:t>*j) + ' '</a:t>
            </a:r>
            <a:endParaRPr lang="en-US" altLang="zh-CN" sz="1600" dirty="0"/>
          </a:p>
          <a:p>
            <a:r>
              <a:rPr lang="en-US" altLang="zh-CN" sz="1600" dirty="0"/>
              <a:t>	s = </a:t>
            </a:r>
            <a:r>
              <a:rPr lang="en-US" altLang="zh-CN" sz="1600" dirty="0" err="1"/>
              <a:t>s.rjust</a:t>
            </a:r>
            <a:r>
              <a:rPr lang="en-US" altLang="zh-CN" sz="1600" dirty="0"/>
              <a:t>(60)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FF0000"/>
                </a:solidFill>
              </a:rPr>
              <a:t>	</a:t>
            </a:r>
            <a:r>
              <a:rPr lang="en-US" altLang="zh-CN" sz="1600" dirty="0" err="1">
                <a:solidFill>
                  <a:srgbClr val="FF0000"/>
                </a:solidFill>
              </a:rPr>
              <a:t>f.write</a:t>
            </a:r>
            <a:r>
              <a:rPr lang="en-US" altLang="zh-CN" sz="1600" dirty="0">
                <a:solidFill>
                  <a:srgbClr val="FF0000"/>
                </a:solidFill>
              </a:rPr>
              <a:t>(s)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	</a:t>
            </a:r>
            <a:r>
              <a:rPr lang="en-US" altLang="zh-CN" sz="1600" dirty="0" err="1">
                <a:solidFill>
                  <a:srgbClr val="FF0000"/>
                </a:solidFill>
              </a:rPr>
              <a:t>f.write</a:t>
            </a:r>
            <a:r>
              <a:rPr lang="en-US" altLang="zh-CN" sz="1600" dirty="0">
                <a:solidFill>
                  <a:srgbClr val="FF0000"/>
                </a:solidFill>
              </a:rPr>
              <a:t>('\n')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	print(s)</a:t>
            </a:r>
            <a:endParaRPr lang="en-US" altLang="zh-CN" sz="1600" dirty="0"/>
          </a:p>
          <a:p>
            <a:r>
              <a:rPr lang="en-US" altLang="zh-CN" sz="1600" dirty="0" err="1">
                <a:solidFill>
                  <a:srgbClr val="FF0000"/>
                </a:solidFill>
              </a:rPr>
              <a:t>f.close</a:t>
            </a:r>
            <a:r>
              <a:rPr lang="en-US" altLang="zh-CN" sz="1600" dirty="0">
                <a:solidFill>
                  <a:srgbClr val="FF0000"/>
                </a:solidFill>
              </a:rPr>
              <a:t>()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实例</a:t>
            </a: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：杨辉三角计算并保存到文件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600" y="990600"/>
            <a:ext cx="8610600" cy="5579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/>
              <a:t>n = </a:t>
            </a:r>
            <a:r>
              <a:rPr lang="en-US" altLang="zh-CN" sz="1500" dirty="0" smtClean="0"/>
              <a:t>20</a:t>
            </a:r>
            <a:endParaRPr lang="en-US" altLang="zh-CN" sz="1500" dirty="0"/>
          </a:p>
          <a:p>
            <a:r>
              <a:rPr lang="en-US" altLang="zh-CN" sz="1500" dirty="0"/>
              <a:t>for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 in range(n):</a:t>
            </a:r>
            <a:endParaRPr lang="en-US" altLang="zh-CN" sz="1500" dirty="0"/>
          </a:p>
          <a:p>
            <a:r>
              <a:rPr lang="en-US" altLang="zh-CN" sz="1500" dirty="0"/>
              <a:t>	if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 == 0:</a:t>
            </a:r>
            <a:endParaRPr lang="en-US" altLang="zh-CN" sz="1500" dirty="0"/>
          </a:p>
          <a:p>
            <a:r>
              <a:rPr lang="en-US" altLang="zh-CN" sz="1500" dirty="0"/>
              <a:t>		ls = [[1]]</a:t>
            </a:r>
            <a:endParaRPr lang="en-US" altLang="zh-CN" sz="1500" dirty="0"/>
          </a:p>
          <a:p>
            <a:r>
              <a:rPr lang="en-US" altLang="zh-CN" sz="1500" dirty="0"/>
              <a:t>	</a:t>
            </a:r>
            <a:r>
              <a:rPr lang="en-US" altLang="zh-CN" sz="1500" dirty="0" err="1"/>
              <a:t>elif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 == 1:</a:t>
            </a:r>
            <a:endParaRPr lang="en-US" altLang="zh-CN" sz="1500" dirty="0"/>
          </a:p>
          <a:p>
            <a:r>
              <a:rPr lang="en-US" altLang="zh-CN" sz="1500" dirty="0"/>
              <a:t>		ls = [[1],[1,1]]</a:t>
            </a:r>
            <a:endParaRPr lang="en-US" altLang="zh-CN" sz="1500" dirty="0"/>
          </a:p>
          <a:p>
            <a:r>
              <a:rPr lang="en-US" altLang="zh-CN" sz="1500" dirty="0"/>
              <a:t>	else:</a:t>
            </a:r>
            <a:endParaRPr lang="en-US" altLang="zh-CN" sz="1500" dirty="0"/>
          </a:p>
          <a:p>
            <a:r>
              <a:rPr lang="en-US" altLang="zh-CN" sz="1500" dirty="0"/>
              <a:t>		</a:t>
            </a:r>
            <a:r>
              <a:rPr lang="en-US" altLang="zh-CN" sz="1500" dirty="0" err="1"/>
              <a:t>t_ls</a:t>
            </a:r>
            <a:r>
              <a:rPr lang="en-US" altLang="zh-CN" sz="1500" dirty="0"/>
              <a:t> = [] </a:t>
            </a:r>
            <a:endParaRPr lang="zh-CN" altLang="en-US" sz="1500" dirty="0" smtClean="0"/>
          </a:p>
          <a:p>
            <a:r>
              <a:rPr lang="zh-CN" altLang="en-US" sz="1500" dirty="0" smtClean="0"/>
              <a:t>		</a:t>
            </a:r>
            <a:r>
              <a:rPr lang="en-US" altLang="zh-CN" sz="1500" dirty="0" err="1" smtClean="0"/>
              <a:t>t_ls.append</a:t>
            </a:r>
            <a:r>
              <a:rPr lang="en-US" altLang="zh-CN" sz="1500" dirty="0" smtClean="0"/>
              <a:t>(1) </a:t>
            </a:r>
            <a:endParaRPr lang="en-US" altLang="zh-CN" sz="1500" dirty="0" smtClean="0"/>
          </a:p>
          <a:p>
            <a:r>
              <a:rPr lang="en-US" altLang="zh-CN" sz="1500" dirty="0"/>
              <a:t>		tem = ls[i-1] </a:t>
            </a:r>
            <a:endParaRPr lang="zh-CN" altLang="en-US" sz="1500" dirty="0" smtClean="0"/>
          </a:p>
          <a:p>
            <a:r>
              <a:rPr lang="zh-CN" altLang="en-US" sz="1500" dirty="0" smtClean="0"/>
              <a:t>		</a:t>
            </a:r>
            <a:r>
              <a:rPr lang="en-US" altLang="zh-CN" sz="1500" dirty="0" smtClean="0"/>
              <a:t>for j in range(1,i):   </a:t>
            </a:r>
            <a:r>
              <a:rPr lang="zh-CN" altLang="en-US" sz="1500" dirty="0" smtClean="0"/>
              <a:t>			</a:t>
            </a:r>
            <a:endParaRPr lang="en-US" altLang="zh-CN" sz="1500" dirty="0" smtClean="0"/>
          </a:p>
          <a:p>
            <a:r>
              <a:rPr lang="en-US" altLang="zh-CN" sz="1500" dirty="0"/>
              <a:t>	</a:t>
            </a:r>
            <a:r>
              <a:rPr lang="en-US" altLang="zh-CN" sz="1500" dirty="0" smtClean="0"/>
              <a:t>	</a:t>
            </a:r>
            <a:r>
              <a:rPr lang="en-US" altLang="zh-CN" sz="1500" dirty="0"/>
              <a:t>	</a:t>
            </a:r>
            <a:r>
              <a:rPr lang="en-US" altLang="zh-CN" sz="1500" dirty="0" err="1" smtClean="0"/>
              <a:t>t_ls.append</a:t>
            </a:r>
            <a:r>
              <a:rPr lang="en-US" altLang="zh-CN" sz="1500" dirty="0" smtClean="0"/>
              <a:t>(tem[j-1] + tem[j])</a:t>
            </a:r>
            <a:endParaRPr lang="zh-CN" altLang="en-US" sz="1500" dirty="0" smtClean="0"/>
          </a:p>
          <a:p>
            <a:r>
              <a:rPr lang="zh-CN" altLang="en-US" sz="1500" dirty="0"/>
              <a:t>		</a:t>
            </a:r>
            <a:r>
              <a:rPr lang="en-US" altLang="zh-CN" sz="1500" dirty="0" err="1"/>
              <a:t>t_ls.append</a:t>
            </a:r>
            <a:r>
              <a:rPr lang="en-US" altLang="zh-CN" sz="1500" dirty="0"/>
              <a:t>(1</a:t>
            </a:r>
            <a:r>
              <a:rPr lang="en-US" altLang="zh-CN" sz="1500" dirty="0" smtClean="0"/>
              <a:t>)</a:t>
            </a:r>
            <a:endParaRPr lang="en-US" altLang="zh-CN" sz="1500" dirty="0"/>
          </a:p>
          <a:p>
            <a:r>
              <a:rPr lang="en-US" altLang="zh-CN" sz="1500" dirty="0"/>
              <a:t>		</a:t>
            </a:r>
            <a:r>
              <a:rPr lang="en-US" altLang="zh-CN" sz="1500" dirty="0" err="1"/>
              <a:t>ls.append</a:t>
            </a:r>
            <a:r>
              <a:rPr lang="en-US" altLang="zh-CN" sz="1500" dirty="0"/>
              <a:t>(</a:t>
            </a:r>
            <a:r>
              <a:rPr lang="en-US" altLang="zh-CN" sz="1500" dirty="0" err="1"/>
              <a:t>t_ls</a:t>
            </a:r>
            <a:r>
              <a:rPr lang="en-US" altLang="zh-CN" sz="1500" dirty="0" smtClean="0"/>
              <a:t>)</a:t>
            </a:r>
            <a:endParaRPr lang="zh-CN" altLang="en-US" sz="1500" dirty="0"/>
          </a:p>
          <a:p>
            <a:r>
              <a:rPr lang="en-US" altLang="zh-CN" sz="1500" dirty="0">
                <a:solidFill>
                  <a:srgbClr val="FF0000"/>
                </a:solidFill>
              </a:rPr>
              <a:t>f = open('d:\\yanghui-</a:t>
            </a:r>
            <a:r>
              <a:rPr lang="en-US" altLang="zh-CN" sz="1500" dirty="0" err="1">
                <a:solidFill>
                  <a:srgbClr val="FF0000"/>
                </a:solidFill>
              </a:rPr>
              <a:t>trangle.txt','w</a:t>
            </a:r>
            <a:r>
              <a:rPr lang="en-US" altLang="zh-CN" sz="1500" dirty="0" smtClean="0">
                <a:solidFill>
                  <a:srgbClr val="FF0000"/>
                </a:solidFill>
              </a:rPr>
              <a:t>')</a:t>
            </a:r>
            <a:endParaRPr lang="en-US" altLang="zh-CN" sz="1500" dirty="0">
              <a:solidFill>
                <a:srgbClr val="FF0000"/>
              </a:solidFill>
            </a:endParaRPr>
          </a:p>
          <a:p>
            <a:r>
              <a:rPr lang="en-US" altLang="zh-CN" sz="1500" dirty="0"/>
              <a:t>for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 in range(</a:t>
            </a:r>
            <a:r>
              <a:rPr lang="en-US" altLang="zh-CN" sz="1500" dirty="0" err="1"/>
              <a:t>len</a:t>
            </a:r>
            <a:r>
              <a:rPr lang="en-US" altLang="zh-CN" sz="1500" dirty="0"/>
              <a:t>(ls)):</a:t>
            </a:r>
            <a:endParaRPr lang="en-US" altLang="zh-CN" sz="1500" dirty="0"/>
          </a:p>
          <a:p>
            <a:r>
              <a:rPr lang="en-US" altLang="zh-CN" sz="1500" dirty="0"/>
              <a:t>	s = </a:t>
            </a:r>
            <a:r>
              <a:rPr lang="en-US" altLang="zh-CN" sz="1500" dirty="0" smtClean="0"/>
              <a:t>‘’</a:t>
            </a:r>
            <a:r>
              <a:rPr lang="zh-CN" altLang="en-US" sz="1500" dirty="0" smtClean="0"/>
              <a:t>；</a:t>
            </a:r>
            <a:r>
              <a:rPr lang="en-US" altLang="zh-CN" sz="1500" dirty="0" smtClean="0"/>
              <a:t>a </a:t>
            </a:r>
            <a:r>
              <a:rPr lang="en-US" altLang="zh-CN" sz="1500" dirty="0"/>
              <a:t>= </a:t>
            </a:r>
            <a:r>
              <a:rPr lang="en-US" altLang="zh-CN" sz="1500" dirty="0" smtClean="0"/>
              <a:t>ls[</a:t>
            </a:r>
            <a:r>
              <a:rPr lang="en-US" altLang="zh-CN" sz="1500" dirty="0" err="1" smtClean="0"/>
              <a:t>i</a:t>
            </a:r>
            <a:r>
              <a:rPr lang="en-US" altLang="zh-CN" sz="1500" dirty="0" smtClean="0"/>
              <a:t>] </a:t>
            </a:r>
            <a:endParaRPr lang="en-US" altLang="zh-CN" sz="1500" dirty="0" smtClean="0"/>
          </a:p>
          <a:p>
            <a:r>
              <a:rPr lang="en-US" altLang="zh-CN" sz="1500" dirty="0" smtClean="0"/>
              <a:t>	for j in range(</a:t>
            </a:r>
            <a:r>
              <a:rPr lang="en-US" altLang="zh-CN" sz="1500" dirty="0" err="1" smtClean="0"/>
              <a:t>len</a:t>
            </a:r>
            <a:r>
              <a:rPr lang="en-US" altLang="zh-CN" sz="1500" dirty="0" smtClean="0"/>
              <a:t>(ls[</a:t>
            </a:r>
            <a:r>
              <a:rPr lang="en-US" altLang="zh-CN" sz="1500" dirty="0" err="1" smtClean="0"/>
              <a:t>i</a:t>
            </a:r>
            <a:r>
              <a:rPr lang="en-US" altLang="zh-CN" sz="1500" dirty="0" smtClean="0"/>
              <a:t>])):</a:t>
            </a:r>
            <a:endParaRPr lang="en-US" altLang="zh-CN" sz="1500" dirty="0" smtClean="0"/>
          </a:p>
          <a:p>
            <a:r>
              <a:rPr lang="en-US" altLang="zh-CN" sz="1500" dirty="0"/>
              <a:t>		s += </a:t>
            </a:r>
            <a:r>
              <a:rPr lang="en-US" altLang="zh-CN" sz="1500" dirty="0" err="1"/>
              <a:t>str.format</a:t>
            </a:r>
            <a:r>
              <a:rPr lang="en-US" altLang="zh-CN" sz="1500" dirty="0"/>
              <a:t>('{0:8}',a[j]) </a:t>
            </a:r>
            <a:endParaRPr lang="en-US" altLang="zh-CN" sz="1500" dirty="0" smtClean="0"/>
          </a:p>
          <a:p>
            <a:r>
              <a:rPr lang="zh-CN" altLang="en-US" sz="1500" dirty="0"/>
              <a:t>	</a:t>
            </a:r>
            <a:r>
              <a:rPr lang="en-US" altLang="zh-CN" sz="1500" dirty="0"/>
              <a:t>s = </a:t>
            </a:r>
            <a:r>
              <a:rPr lang="en-US" altLang="zh-CN" sz="1500" dirty="0" err="1"/>
              <a:t>s.center</a:t>
            </a:r>
            <a:r>
              <a:rPr lang="en-US" altLang="zh-CN" sz="1500" dirty="0"/>
              <a:t>(150)</a:t>
            </a:r>
            <a:endParaRPr lang="en-US" altLang="zh-CN" sz="1500" dirty="0"/>
          </a:p>
          <a:p>
            <a:r>
              <a:rPr lang="en-US" altLang="zh-CN" sz="1500" dirty="0"/>
              <a:t>	print(s) </a:t>
            </a:r>
            <a:endParaRPr lang="zh-CN" altLang="en-US" sz="1500" dirty="0"/>
          </a:p>
          <a:p>
            <a:r>
              <a:rPr lang="zh-CN" altLang="en-US" sz="1500" dirty="0">
                <a:solidFill>
                  <a:srgbClr val="FF0000"/>
                </a:solidFill>
              </a:rPr>
              <a:t>	</a:t>
            </a:r>
            <a:r>
              <a:rPr lang="en-US" altLang="zh-CN" sz="1500" dirty="0" err="1">
                <a:solidFill>
                  <a:srgbClr val="FF0000"/>
                </a:solidFill>
              </a:rPr>
              <a:t>f.write</a:t>
            </a:r>
            <a:r>
              <a:rPr lang="en-US" altLang="zh-CN" sz="1500" dirty="0">
                <a:solidFill>
                  <a:srgbClr val="FF0000"/>
                </a:solidFill>
              </a:rPr>
              <a:t>(s</a:t>
            </a:r>
            <a:r>
              <a:rPr lang="en-US" altLang="zh-CN" sz="1500" dirty="0" smtClean="0">
                <a:solidFill>
                  <a:srgbClr val="FF0000"/>
                </a:solidFill>
              </a:rPr>
              <a:t>)</a:t>
            </a:r>
            <a:endParaRPr lang="en-US" altLang="zh-CN" sz="1500" dirty="0" smtClean="0">
              <a:solidFill>
                <a:srgbClr val="FF0000"/>
              </a:solidFill>
            </a:endParaRPr>
          </a:p>
          <a:p>
            <a:r>
              <a:rPr lang="en-US" altLang="zh-CN" sz="1500" dirty="0">
                <a:solidFill>
                  <a:srgbClr val="FF0000"/>
                </a:solidFill>
              </a:rPr>
              <a:t>	</a:t>
            </a:r>
            <a:r>
              <a:rPr lang="en-US" altLang="zh-CN" sz="1500" dirty="0" err="1">
                <a:solidFill>
                  <a:srgbClr val="FF0000"/>
                </a:solidFill>
              </a:rPr>
              <a:t>f.write</a:t>
            </a:r>
            <a:r>
              <a:rPr lang="en-US" altLang="zh-CN" sz="1500" dirty="0">
                <a:solidFill>
                  <a:srgbClr val="FF0000"/>
                </a:solidFill>
              </a:rPr>
              <a:t>('\n')</a:t>
            </a:r>
            <a:endParaRPr lang="en-US" altLang="zh-CN" sz="1500" dirty="0">
              <a:solidFill>
                <a:srgbClr val="FF0000"/>
              </a:solidFill>
            </a:endParaRPr>
          </a:p>
          <a:p>
            <a:r>
              <a:rPr lang="en-US" altLang="zh-CN" sz="1500" dirty="0" err="1">
                <a:solidFill>
                  <a:srgbClr val="FF0000"/>
                </a:solidFill>
              </a:rPr>
              <a:t>f.close</a:t>
            </a:r>
            <a:r>
              <a:rPr lang="en-US" altLang="zh-CN" sz="1500" dirty="0">
                <a:solidFill>
                  <a:srgbClr val="FF0000"/>
                </a:solidFill>
              </a:rPr>
              <a:t>()</a:t>
            </a:r>
            <a:endParaRPr lang="zh-CN" altLang="en-US" sz="1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r+</a:t>
            </a:r>
            <a:r>
              <a:rPr lang="zh-CN" altLang="en-US" smtClean="0">
                <a:ea typeface="宋体" panose="02010600030101010101" pitchFamily="2" charset="-122"/>
              </a:rPr>
              <a:t>，</a:t>
            </a:r>
            <a:r>
              <a:rPr lang="en-US" altLang="zh-CN" smtClean="0">
                <a:ea typeface="宋体" panose="02010600030101010101" pitchFamily="2" charset="-122"/>
              </a:rPr>
              <a:t>w+</a:t>
            </a:r>
            <a:r>
              <a:rPr lang="zh-CN" altLang="en-US" smtClean="0">
                <a:ea typeface="宋体" panose="02010600030101010101" pitchFamily="2" charset="-122"/>
              </a:rPr>
              <a:t>，</a:t>
            </a:r>
            <a:r>
              <a:rPr lang="en-US" altLang="zh-CN" smtClean="0">
                <a:ea typeface="宋体" panose="02010600030101010101" pitchFamily="2" charset="-122"/>
              </a:rPr>
              <a:t>a+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>
                <a:ea typeface="宋体" panose="02010600030101010101" pitchFamily="2" charset="-122"/>
              </a:rPr>
              <a:t>可读可写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r>
              <a:rPr lang="en-US" altLang="zh-CN" sz="2400" smtClean="0">
                <a:ea typeface="宋体" panose="02010600030101010101" pitchFamily="2" charset="-122"/>
              </a:rPr>
              <a:t>r+</a:t>
            </a:r>
            <a:r>
              <a:rPr lang="zh-CN" altLang="en-US" sz="2400" smtClean="0">
                <a:ea typeface="宋体" panose="02010600030101010101" pitchFamily="2" charset="-122"/>
              </a:rPr>
              <a:t>：默认的位置为文件开头，读内容后位置移至文件尾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r>
              <a:rPr lang="en-US" altLang="zh-CN" sz="2400" smtClean="0">
                <a:ea typeface="宋体" panose="02010600030101010101" pitchFamily="2" charset="-122"/>
              </a:rPr>
              <a:t>w+</a:t>
            </a:r>
            <a:r>
              <a:rPr lang="zh-CN" altLang="en-US" sz="2400" smtClean="0">
                <a:ea typeface="宋体" panose="02010600030101010101" pitchFamily="2" charset="-122"/>
              </a:rPr>
              <a:t>：</a:t>
            </a:r>
            <a:r>
              <a:rPr lang="zh-CN" altLang="en-US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清空文件</a:t>
            </a:r>
            <a:r>
              <a:rPr lang="zh-CN" altLang="en-US" sz="2400" smtClean="0">
                <a:ea typeface="宋体" panose="02010600030101010101" pitchFamily="2" charset="-122"/>
              </a:rPr>
              <a:t>内容后读写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r>
              <a:rPr lang="en-US" altLang="zh-CN" sz="2400" smtClean="0">
                <a:ea typeface="宋体" panose="02010600030101010101" pitchFamily="2" charset="-122"/>
              </a:rPr>
              <a:t>a+</a:t>
            </a:r>
            <a:r>
              <a:rPr lang="zh-CN" altLang="en-US" sz="2400" smtClean="0">
                <a:ea typeface="宋体" panose="02010600030101010101" pitchFamily="2" charset="-122"/>
              </a:rPr>
              <a:t>：默认的位置为文件尾</a:t>
            </a:r>
            <a:endParaRPr lang="zh-CN" altLang="en-US" sz="24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r+</a:t>
            </a:r>
            <a:r>
              <a:rPr lang="zh-CN" altLang="en-US" smtClean="0">
                <a:ea typeface="宋体" panose="02010600030101010101" pitchFamily="2" charset="-122"/>
              </a:rPr>
              <a:t>示例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>
                <a:ea typeface="宋体" panose="02010600030101010101" pitchFamily="2" charset="-122"/>
              </a:rPr>
              <a:t>默认的位置为文件开头</a:t>
            </a:r>
            <a:endParaRPr lang="zh-CN" altLang="en-US" sz="2400" smtClean="0">
              <a:ea typeface="宋体" panose="02010600030101010101" pitchFamily="2" charset="-122"/>
            </a:endParaRP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6019800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88" y="3476625"/>
            <a:ext cx="285750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3443288"/>
            <a:ext cx="285750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右箭头 7"/>
          <p:cNvSpPr>
            <a:spLocks noChangeArrowheads="1"/>
          </p:cNvSpPr>
          <p:nvPr/>
        </p:nvSpPr>
        <p:spPr bwMode="auto">
          <a:xfrm>
            <a:off x="4114800" y="4298950"/>
            <a:ext cx="838200" cy="300038"/>
          </a:xfrm>
          <a:prstGeom prst="rightArrow">
            <a:avLst>
              <a:gd name="adj1" fmla="val 50000"/>
              <a:gd name="adj2" fmla="val 50001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96975" indent="-282575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r+</a:t>
            </a:r>
            <a:r>
              <a:rPr lang="zh-CN" altLang="en-US" smtClean="0">
                <a:ea typeface="宋体" panose="02010600030101010101" pitchFamily="2" charset="-122"/>
              </a:rPr>
              <a:t>示例</a:t>
            </a:r>
            <a:r>
              <a:rPr lang="en-US" altLang="zh-CN" smtClean="0">
                <a:ea typeface="宋体" panose="02010600030101010101" pitchFamily="2" charset="-122"/>
              </a:rPr>
              <a:t>2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>
                <a:ea typeface="宋体" panose="02010600030101010101" pitchFamily="2" charset="-122"/>
              </a:rPr>
              <a:t>读内容后位置移至文件尾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429000"/>
            <a:ext cx="28575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3552825"/>
            <a:ext cx="285750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右箭头 6"/>
          <p:cNvSpPr>
            <a:spLocks noChangeArrowheads="1"/>
          </p:cNvSpPr>
          <p:nvPr/>
        </p:nvSpPr>
        <p:spPr bwMode="auto">
          <a:xfrm>
            <a:off x="4114800" y="4406900"/>
            <a:ext cx="838200" cy="300038"/>
          </a:xfrm>
          <a:prstGeom prst="rightArrow">
            <a:avLst>
              <a:gd name="adj1" fmla="val 50000"/>
              <a:gd name="adj2" fmla="val 50001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96975" indent="-282575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/>
          </a:p>
        </p:txBody>
      </p:sp>
      <p:pic>
        <p:nvPicPr>
          <p:cNvPr id="215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668463"/>
            <a:ext cx="5584825" cy="11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a+</a:t>
            </a:r>
            <a:r>
              <a:rPr lang="zh-CN" altLang="en-US" smtClean="0">
                <a:ea typeface="宋体" panose="02010600030101010101" pitchFamily="2" charset="-122"/>
              </a:rPr>
              <a:t>示例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>
                <a:ea typeface="宋体" panose="02010600030101010101" pitchFamily="2" charset="-122"/>
              </a:rPr>
              <a:t>默认的位置为文件尾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55594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1143000" y="3886200"/>
            <a:ext cx="18875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运行结果：</a:t>
            </a:r>
            <a:endParaRPr lang="zh-CN" altLang="en-US" sz="2600" b="1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19550"/>
            <a:ext cx="3889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084513"/>
            <a:ext cx="28575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讲（</a:t>
            </a:r>
            <a:r>
              <a:rPr lang="en-US" altLang="zh-CN" dirty="0" smtClean="0"/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）二进制文件读写操作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二进制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文件的写入</a:t>
            </a:r>
            <a:endParaRPr 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33400" y="1621405"/>
            <a:ext cx="8113763" cy="134806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 = 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open(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'data1.dat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', 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4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</a:t>
            </a:r>
            <a:r>
              <a:rPr lang="en-US" altLang="zh-CN" sz="24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')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打开文件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f1.write(b) #</a:t>
            </a:r>
            <a:r>
              <a:rPr lang="zh-CN" altLang="en-US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将字节数据写入到二进制文件中</a:t>
            </a:r>
            <a:endParaRPr lang="en-US" altLang="zh-CN" sz="24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Text Box 6"/>
          <p:cNvSpPr txBox="1"/>
          <p:nvPr/>
        </p:nvSpPr>
        <p:spPr>
          <a:xfrm>
            <a:off x="457200" y="1066800"/>
            <a:ext cx="82296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文件的读写操作步骤：打开文件，读写数据，关闭文件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Text Box 6"/>
          <p:cNvSpPr txBox="1"/>
          <p:nvPr/>
        </p:nvSpPr>
        <p:spPr>
          <a:xfrm>
            <a:off x="457200" y="2819400"/>
            <a:ext cx="4004841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zh-CN" altLang="en-US" sz="24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示例：</a:t>
            </a:r>
            <a:r>
              <a:rPr lang="en-US" altLang="zh-CN" sz="24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Chapter6_4.py</a:t>
            </a:r>
            <a:endParaRPr lang="en-US" altLang="zh-CN" sz="24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6038" y="3315831"/>
            <a:ext cx="8399362" cy="2212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f1 = open(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r'd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:\data1.dat','wb')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f1.write(b'123')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f1.write(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b'abc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')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f1.close()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二进制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文件的读取</a:t>
            </a:r>
            <a:endParaRPr 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33400" y="1621405"/>
            <a:ext cx="8113763" cy="14096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 = </a:t>
            </a:r>
            <a:r>
              <a:rPr lang="en-US" altLang="zh-CN" sz="28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open(</a:t>
            </a:r>
            <a:r>
              <a:rPr lang="en-US" altLang="zh-CN" sz="28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'data1.dat</a:t>
            </a:r>
            <a:r>
              <a:rPr lang="en-US" altLang="zh-CN" sz="28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', </a:t>
            </a:r>
            <a:r>
              <a:rPr lang="en-US" altLang="zh-CN" sz="28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8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8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8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')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创建或打开文件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文件不存在，则 导致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FileNotFoundError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f1.read( ) 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从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中读取剩余内容直至文件结尾</a:t>
            </a:r>
            <a:endParaRPr lang="en-US" altLang="zh-CN" sz="2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Text Box 6"/>
          <p:cNvSpPr txBox="1"/>
          <p:nvPr/>
        </p:nvSpPr>
        <p:spPr>
          <a:xfrm>
            <a:off x="457200" y="1066800"/>
            <a:ext cx="82296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文件的读写操作步骤：打开文件，读写数据，关闭文件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Text Box 6"/>
          <p:cNvSpPr txBox="1"/>
          <p:nvPr/>
        </p:nvSpPr>
        <p:spPr>
          <a:xfrm>
            <a:off x="457200" y="3352800"/>
            <a:ext cx="4004841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zh-CN" altLang="en-US" sz="24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示例：</a:t>
            </a:r>
            <a:r>
              <a:rPr lang="en-US" altLang="zh-CN" sz="24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Chapter6_5.py</a:t>
            </a:r>
            <a:endParaRPr lang="en-US" altLang="zh-CN" sz="24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6038" y="3849231"/>
            <a:ext cx="8399362" cy="1334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f1 = open(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r'd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:\data1.dat','rb')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 = f1.read()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print(b)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 smtClean="0"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ea typeface="宋体" panose="02010600030101010101" pitchFamily="2" charset="-122"/>
              </a:rPr>
              <a:t>讲 </a:t>
            </a:r>
            <a:r>
              <a:rPr lang="zh-CN" dirty="0" smtClean="0">
                <a:ea typeface="宋体" panose="02010600030101010101" pitchFamily="2" charset="-122"/>
              </a:rPr>
              <a:t>知识要点回顾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34950" y="1466215"/>
            <a:ext cx="8606790" cy="4606925"/>
          </a:xfrm>
        </p:spPr>
        <p:txBody>
          <a:bodyPr>
            <a:normAutofit fontScale="87500"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一</a:t>
            </a:r>
            <a:r>
              <a:rPr lang="zh-CN" altLang="en-US" sz="27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zh-CN" sz="27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序列基本操作需求</a:t>
            </a:r>
            <a:endParaRPr lang="zh-CN" sz="27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二、序列类型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——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元  组（不可变）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(1,2,3,)  (1,(2,3),5)</a:t>
            </a:r>
            <a:endParaRPr lang="en-US" altLang="zh-CN" sz="27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三、序列类型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——</a:t>
            </a:r>
            <a:r>
              <a:rPr lang="zh-CN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列  表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（可修改）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[1,2,3],[4,6,[8,10]]</a:t>
            </a:r>
            <a:endParaRPr lang="en-US" altLang="zh-CN" sz="27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四、序列类型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——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字符串（不可变）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'abcdef' str(123)</a:t>
            </a:r>
            <a:endParaRPr lang="en-US" altLang="zh-CN" sz="27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五、序列类型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——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字节序列（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bytes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不可变）</a:t>
            </a:r>
            <a:endParaRPr lang="zh-CN" altLang="en-US" sz="27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六、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组合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类型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——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集  合 （可修改）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{'a','b'} {5,6,7}</a:t>
            </a:r>
            <a:endParaRPr lang="en-US" altLang="zh-CN" sz="27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七、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组合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类型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——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字  典 （可修改）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{101:'a',102:'b'}</a:t>
            </a:r>
            <a:endParaRPr lang="en-US" altLang="zh-CN" sz="27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二进制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文件的打开</a:t>
            </a:r>
            <a:endParaRPr lang="zh-CN" altLang="en-US" sz="4000" b="1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04800" y="1676400"/>
            <a:ext cx="8610600" cy="205594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f1 = </a:t>
            </a:r>
            <a:r>
              <a:rPr lang="en-US" altLang="zh-CN" sz="2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open('</a:t>
            </a:r>
            <a:r>
              <a:rPr lang="en-US" altLang="zh-CN" sz="22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data1.dat</a:t>
            </a:r>
            <a:r>
              <a:rPr lang="en-US" altLang="zh-CN" sz="2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2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'</a:t>
            </a:r>
            <a:r>
              <a:rPr lang="en-US" altLang="zh-CN" sz="22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w+b</a:t>
            </a:r>
            <a:r>
              <a:rPr lang="en-US" altLang="zh-CN" sz="2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') 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创建或打开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data1.dat</a:t>
            </a:r>
            <a:endParaRPr lang="en-US" altLang="zh-CN" sz="2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f2 </a:t>
            </a:r>
            <a:r>
              <a:rPr lang="en-US" altLang="zh-CN" sz="2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</a:t>
            </a:r>
            <a:r>
              <a:rPr lang="en-US" altLang="zh-CN" sz="22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open(</a:t>
            </a:r>
            <a:r>
              <a:rPr lang="en-US" altLang="zh-CN" sz="2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2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data2.dat</a:t>
            </a:r>
            <a:r>
              <a:rPr lang="en-US" altLang="zh-CN" sz="2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2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'</a:t>
            </a:r>
            <a:r>
              <a:rPr lang="en-US" altLang="zh-CN" sz="22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x+b</a:t>
            </a:r>
            <a:r>
              <a:rPr lang="en-US" altLang="zh-CN" sz="2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2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创建或打开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data2.dat,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若 </a:t>
            </a:r>
            <a:endParaRPr lang="en-US" altLang="zh-CN" sz="2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data2.dat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已存在，则导致</a:t>
            </a:r>
            <a:r>
              <a:rPr lang="en-US" altLang="zh-CN" sz="22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FileExistsError</a:t>
            </a:r>
            <a:endParaRPr lang="en-US" altLang="zh-CN" sz="22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f3= open(</a:t>
            </a:r>
            <a:r>
              <a:rPr lang="en-US" altLang="zh-CN" sz="2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2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data1.dat</a:t>
            </a:r>
            <a:r>
              <a:rPr lang="en-US" altLang="zh-CN" sz="2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2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2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a+b</a:t>
            </a:r>
            <a:r>
              <a:rPr lang="en-US" altLang="zh-CN" sz="2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2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创建或打开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data1.dat,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附加模式</a:t>
            </a:r>
            <a:endParaRPr lang="en-US" altLang="zh-CN" sz="22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f4 </a:t>
            </a:r>
            <a:r>
              <a:rPr lang="en-US" altLang="zh-CN" sz="2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</a:t>
            </a:r>
            <a:r>
              <a:rPr lang="en-US" altLang="zh-CN" sz="22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open(</a:t>
            </a:r>
            <a:r>
              <a:rPr lang="en-US" altLang="zh-CN" sz="2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2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data2.dat</a:t>
            </a:r>
            <a:r>
              <a:rPr lang="en-US" altLang="zh-CN" sz="2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2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2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wb</a:t>
            </a:r>
            <a:r>
              <a:rPr lang="en-US" altLang="zh-CN" sz="22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en-US" altLang="zh-CN" sz="2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2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#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创建或打开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data1.dat</a:t>
            </a:r>
            <a:r>
              <a:rPr lang="zh-CN" altLang="en-US" sz="22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同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w+b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endParaRPr lang="en-US" altLang="zh-CN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Text Box 6"/>
          <p:cNvSpPr txBox="1"/>
          <p:nvPr/>
        </p:nvSpPr>
        <p:spPr>
          <a:xfrm>
            <a:off x="457200" y="1066800"/>
            <a:ext cx="82296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创建或打开随机文件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讲（</a:t>
            </a:r>
            <a:r>
              <a:rPr lang="en-US" altLang="zh-CN" dirty="0" smtClean="0"/>
              <a:t>4</a:t>
            </a:r>
            <a:r>
              <a:rPr lang="zh-CN" altLang="en-US" dirty="0" smtClean="0">
                <a:ea typeface="宋体" panose="02010600030101010101" pitchFamily="2" charset="-122"/>
              </a:rPr>
              <a:t>）随机文件访问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随机文件访问</a:t>
            </a:r>
            <a:endParaRPr 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" name="Text Box 6"/>
          <p:cNvSpPr txBox="1"/>
          <p:nvPr/>
        </p:nvSpPr>
        <p:spPr>
          <a:xfrm>
            <a:off x="457200" y="1066800"/>
            <a:ext cx="8229600" cy="13849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文件的读写一般从当前位置开始，直到文件结尾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(EOF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24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文件对象支持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seek()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，通过字节偏移量读写位置移动到文件中的任意位置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38200" y="2514600"/>
            <a:ext cx="7467600" cy="2971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seek(</a:t>
            </a:r>
            <a:r>
              <a:rPr lang="en-US" altLang="zh-CN" sz="2400" dirty="0" err="1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offset,whence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sz="2400" dirty="0" err="1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os.SEEK_SET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24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offset 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为移动的字节偏移量</a:t>
            </a:r>
            <a:endParaRPr lang="en-US" altLang="zh-CN" sz="2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w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hence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为相对参考点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en-US" altLang="zh-CN" sz="2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文件开始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os.SEEK_SET,0</a:t>
            </a:r>
            <a:endParaRPr lang="en-US" altLang="zh-CN" sz="2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当前位置：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os.SEEK_CUR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,1</a:t>
            </a:r>
            <a:endParaRPr lang="en-US" altLang="zh-CN" sz="2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文件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结尾：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os.SEEK_END,2</a:t>
            </a:r>
            <a:endParaRPr lang="en-US" altLang="zh-CN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随机文件访问</a:t>
            </a:r>
            <a:endParaRPr 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1676400"/>
            <a:ext cx="5943600" cy="4308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 .seek(0)  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定位到开始位置</a:t>
            </a:r>
            <a:endParaRPr lang="en-US" altLang="zh-CN" sz="2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Text Box 6"/>
          <p:cNvSpPr txBox="1"/>
          <p:nvPr/>
        </p:nvSpPr>
        <p:spPr>
          <a:xfrm>
            <a:off x="457200" y="1066800"/>
            <a:ext cx="82296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定位：打开文件后，可使用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seek()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进行定位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533400" y="3455313"/>
            <a:ext cx="7010400" cy="16496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 </a:t>
            </a:r>
            <a:r>
              <a:rPr lang="en-US" altLang="zh-CN" sz="2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en-US" altLang="zh-CN" sz="22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seek(0,os.SEEK_END)  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定位到结束位置</a:t>
            </a:r>
            <a:endParaRPr lang="en-US" altLang="zh-CN" sz="2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200" dirty="0" err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f.write</a:t>
            </a:r>
            <a:r>
              <a:rPr lang="en-US" altLang="zh-CN" sz="2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200" dirty="0" err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b'Hello</a:t>
            </a:r>
            <a:r>
              <a:rPr lang="en-US" altLang="zh-CN" sz="22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') 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写入字节数据</a:t>
            </a:r>
            <a:endParaRPr lang="en-US" altLang="zh-CN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200" dirty="0" err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f.seek</a:t>
            </a:r>
            <a:r>
              <a:rPr lang="en-US" altLang="zh-CN" sz="2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(3)   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定位到结束位置</a:t>
            </a:r>
            <a:endParaRPr lang="en-US" altLang="zh-CN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200" dirty="0" err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f.read</a:t>
            </a:r>
            <a:r>
              <a:rPr lang="en-US" altLang="zh-CN" sz="2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(3)  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读取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个字节</a:t>
            </a:r>
            <a:endParaRPr lang="en-US" altLang="zh-CN" sz="2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 Box 6"/>
          <p:cNvSpPr txBox="1"/>
          <p:nvPr/>
        </p:nvSpPr>
        <p:spPr>
          <a:xfrm>
            <a:off x="457200" y="2388513"/>
            <a:ext cx="8229600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读写数据：打开文件后，并定位文件位置后，可使用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write()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read()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，写入或读取字节数据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讲（</a:t>
            </a:r>
            <a:r>
              <a:rPr lang="en-US" altLang="zh-CN" dirty="0" smtClean="0"/>
              <a:t>5</a:t>
            </a:r>
            <a:r>
              <a:rPr lang="zh-CN" altLang="en-US" dirty="0" smtClean="0">
                <a:ea typeface="宋体" panose="02010600030101010101" pitchFamily="2" charset="-122"/>
              </a:rPr>
              <a:t>）对象序</a:t>
            </a:r>
            <a:r>
              <a:rPr lang="zh-CN" altLang="en-US" dirty="0" smtClean="0">
                <a:ea typeface="宋体" panose="02010600030101010101" pitchFamily="2" charset="-122"/>
              </a:rPr>
              <a:t>列化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p</a:t>
            </a:r>
            <a:r>
              <a:rPr lang="en-US" altLang="zh-CN" sz="4000" b="1" smtClean="0">
                <a:solidFill>
                  <a:schemeClr val="bg1"/>
                </a:solidFill>
                <a:ea typeface="宋体" panose="02010600030101010101" pitchFamily="2" charset="-122"/>
              </a:rPr>
              <a:t>ickle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模块与对象序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列化</a:t>
            </a:r>
            <a:endParaRPr 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33400" y="1621405"/>
            <a:ext cx="8113763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pickle.dump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obj,file,protocol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=None)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# 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将对象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obj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保存到文件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file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Text Box 6"/>
          <p:cNvSpPr txBox="1"/>
          <p:nvPr/>
        </p:nvSpPr>
        <p:spPr>
          <a:xfrm>
            <a:off x="457200" y="1066800"/>
            <a:ext cx="822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Pickle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模块实现了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数据对象的序列化和反序列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化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Text Box 6"/>
          <p:cNvSpPr txBox="1"/>
          <p:nvPr/>
        </p:nvSpPr>
        <p:spPr>
          <a:xfrm>
            <a:off x="533400" y="2438400"/>
            <a:ext cx="4004841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zh-CN" altLang="en-US" sz="24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示例：</a:t>
            </a:r>
            <a:r>
              <a:rPr lang="en-US" altLang="zh-CN" sz="24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Chapter6_6.py</a:t>
            </a:r>
            <a:endParaRPr lang="en-US" altLang="zh-CN" sz="24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6038" y="2895600"/>
            <a:ext cx="8399362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import pickle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 = open(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r'd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:\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Python_programs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\dataOjb1.dat','wb')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s1 = 'Hello!'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c1 = 1+ 2j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t1 = (1,2,3)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d1 =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dict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(name ='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Mary',age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19)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pickle.dump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(s1,f)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pickle.dump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(c1,f)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pickle.dump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(t1,f)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pickle.dump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(d1,f)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p</a:t>
            </a:r>
            <a:r>
              <a:rPr lang="en-US" altLang="zh-CN" sz="4000" b="1" smtClean="0">
                <a:solidFill>
                  <a:schemeClr val="bg1"/>
                </a:solidFill>
                <a:ea typeface="宋体" panose="02010600030101010101" pitchFamily="2" charset="-122"/>
              </a:rPr>
              <a:t>ickle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模块与对象序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列化</a:t>
            </a:r>
            <a:endParaRPr 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33400" y="1621405"/>
            <a:ext cx="8113763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pickle.load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(file)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从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file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中读取并重构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个对象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Text Box 6"/>
          <p:cNvSpPr txBox="1"/>
          <p:nvPr/>
        </p:nvSpPr>
        <p:spPr>
          <a:xfrm>
            <a:off x="457200" y="1066800"/>
            <a:ext cx="822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Pickle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模块实现了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数据对象的序列化和反序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列化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Text Box 6"/>
          <p:cNvSpPr txBox="1"/>
          <p:nvPr/>
        </p:nvSpPr>
        <p:spPr>
          <a:xfrm>
            <a:off x="609600" y="2209800"/>
            <a:ext cx="4004841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zh-CN" altLang="en-US" sz="24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示例：</a:t>
            </a:r>
            <a:r>
              <a:rPr lang="en-US" altLang="zh-CN" sz="24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Chapter6_7.py</a:t>
            </a:r>
            <a:endParaRPr lang="en-US" altLang="zh-CN" sz="24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2743200"/>
            <a:ext cx="8399362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import pickle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 = open(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r'd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:\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Python_programs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\dataOjb1.dat','rb')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o1 =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pickle.load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(f)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o2 =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pickle.load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(f)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o3 =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pickle.load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(f)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o4 =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pickle.load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(f)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print(type(o1),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(o1))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print(type(o2),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(o2))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print(type(o3),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(o3))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print(type(o4),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(o4))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p</a:t>
            </a:r>
            <a:r>
              <a:rPr lang="en-US" altLang="zh-CN" sz="4000" b="1" smtClean="0">
                <a:solidFill>
                  <a:schemeClr val="bg1"/>
                </a:solidFill>
                <a:ea typeface="宋体" panose="02010600030101010101" pitchFamily="2" charset="-122"/>
              </a:rPr>
              <a:t>ickle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模块与对象序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列化</a:t>
            </a:r>
            <a:endParaRPr 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33400" y="1621405"/>
            <a:ext cx="8113763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pickle.load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(file)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从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file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中读取并重构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个对象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Text Box 6"/>
          <p:cNvSpPr txBox="1"/>
          <p:nvPr/>
        </p:nvSpPr>
        <p:spPr>
          <a:xfrm>
            <a:off x="457200" y="1066800"/>
            <a:ext cx="822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Pickle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模块实现了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数据对象的序列化和反序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列化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Text Box 6"/>
          <p:cNvSpPr txBox="1"/>
          <p:nvPr/>
        </p:nvSpPr>
        <p:spPr>
          <a:xfrm>
            <a:off x="609600" y="2209800"/>
            <a:ext cx="4004841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zh-CN" altLang="en-US" sz="24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示例：</a:t>
            </a:r>
            <a:r>
              <a:rPr lang="en-US" altLang="zh-CN" sz="24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Chapter6_7.py</a:t>
            </a:r>
            <a:endParaRPr lang="en-US" altLang="zh-CN" sz="24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2743200"/>
            <a:ext cx="8399362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import pickle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 = open(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r'd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:\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Python_programs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\dataOjb1.dat','rb')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o1 =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pickle.load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(f)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o2 =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pickle.load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(f)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o3 =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pickle.load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(f)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o4 =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pickle.load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(f)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print(type(o1),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(o1))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print(type(o2),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(o2))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print(type(o3),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(o3))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print(type(o4),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(o4))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讲（</a:t>
            </a:r>
            <a:r>
              <a:rPr lang="en-US" altLang="zh-CN" dirty="0" smtClean="0"/>
              <a:t>6</a:t>
            </a:r>
            <a:r>
              <a:rPr lang="zh-CN" altLang="en-US" dirty="0" smtClean="0">
                <a:ea typeface="宋体" panose="02010600030101010101" pitchFamily="2" charset="-122"/>
              </a:rPr>
              <a:t>）函数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/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755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1155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623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480" indent="-3397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6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8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30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102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 smtClean="0">
                <a:solidFill>
                  <a:schemeClr val="bg1"/>
                </a:solidFill>
              </a:rPr>
              <a:t>函数的定义与调用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29699" name="Text Box 12"/>
          <p:cNvSpPr txBox="1">
            <a:spLocks noChangeArrowheads="1"/>
          </p:cNvSpPr>
          <p:nvPr/>
        </p:nvSpPr>
        <p:spPr bwMode="auto">
          <a:xfrm>
            <a:off x="325154" y="1143000"/>
            <a:ext cx="55727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实例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：不带参数的函数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sz="24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Chapter6_8.py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1905000"/>
            <a:ext cx="8399362" cy="22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def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func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():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return '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Hello,world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 = </a:t>
            </a:r>
            <a:r>
              <a:rPr lang="en-US" altLang="zh-CN" sz="24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func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print(s)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第 </a:t>
            </a:r>
            <a:r>
              <a:rPr lang="en-US" altLang="zh-CN" dirty="0" smtClean="0">
                <a:ea typeface="宋体" panose="02010600030101010101" pitchFamily="2" charset="-122"/>
              </a:rPr>
              <a:t>6 </a:t>
            </a:r>
            <a:r>
              <a:rPr lang="zh-CN" altLang="en-US" dirty="0" smtClean="0">
                <a:ea typeface="宋体" panose="02010600030101010101" pitchFamily="2" charset="-122"/>
              </a:rPr>
              <a:t>讲   目录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36345" y="1466215"/>
            <a:ext cx="6893560" cy="4606925"/>
          </a:xfrm>
        </p:spPr>
        <p:txBody>
          <a:bodyPr>
            <a:normAutofit fontScale="97500"/>
          </a:bodyPr>
          <a:lstStyle/>
          <a:p>
            <a:pPr>
              <a:lnSpc>
                <a:spcPct val="150000"/>
              </a:lnSpc>
            </a:pP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一、文件与文件对象</a:t>
            </a:r>
            <a:endParaRPr lang="en-US" altLang="zh-CN" sz="27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二、文件的读取与写入</a:t>
            </a:r>
            <a:endParaRPr lang="zh-CN" altLang="en-US" sz="27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三、二进制文件的读取和写入</a:t>
            </a:r>
            <a:endParaRPr lang="zh-CN" altLang="en-US" sz="27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四、随机文件访问</a:t>
            </a:r>
            <a:endParaRPr lang="en-US" altLang="zh-CN" sz="27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五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、对象系列化</a:t>
            </a:r>
            <a:endParaRPr lang="en-US" altLang="zh-CN" sz="27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六、函数</a:t>
            </a:r>
            <a:endParaRPr lang="en-US" altLang="zh-CN" sz="27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/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755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1155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623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480" indent="-3397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6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8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30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102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 smtClean="0">
                <a:solidFill>
                  <a:schemeClr val="bg1"/>
                </a:solidFill>
              </a:rPr>
              <a:t>函数的定义与调用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29699" name="Text Box 12"/>
          <p:cNvSpPr txBox="1">
            <a:spLocks noChangeArrowheads="1"/>
          </p:cNvSpPr>
          <p:nvPr/>
        </p:nvSpPr>
        <p:spPr bwMode="auto">
          <a:xfrm>
            <a:off x="381000" y="1143000"/>
            <a:ext cx="739648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实例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计算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阶乘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—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带参数的函数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(test_factorial.py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1752600"/>
            <a:ext cx="8399362" cy="4450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def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factorial(n):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if n == 0 or n == 1: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	return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total = 1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for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in range(2,n+1):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total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= total *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return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total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n =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(input(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'please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enter the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num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:'))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result = factorial(12)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print('{0}! = {1}'.format(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n,result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))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solidFill>
            <a:srgbClr val="A50021"/>
          </a:solidFill>
        </p:spPr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The End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227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145089F-65E1-413F-8807-596599D4B5FD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讲（</a:t>
            </a:r>
            <a:r>
              <a:rPr lang="en-US" altLang="zh-CN" dirty="0" smtClean="0"/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）文件与文件对象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文件对象与</a:t>
            </a:r>
            <a:r>
              <a:rPr lang="en-US" altLang="zh-CN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open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函数</a:t>
            </a:r>
            <a:endParaRPr 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6" name="内容占位符 2"/>
          <p:cNvSpPr>
            <a:spLocks noGrp="1"/>
          </p:cNvSpPr>
          <p:nvPr/>
        </p:nvSpPr>
        <p:spPr>
          <a:xfrm>
            <a:off x="2150963" y="5988921"/>
            <a:ext cx="2376487" cy="461665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打开或创建文件</a:t>
            </a: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24720" y="3497759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9300"/>
            <a:r>
              <a:rPr lang="en-US" altLang="zh-CN" sz="2400" dirty="0">
                <a:solidFill>
                  <a:srgbClr val="FFC000"/>
                </a:solidFill>
              </a:rPr>
              <a:t>handle</a:t>
            </a:r>
            <a:r>
              <a:rPr lang="en-US" altLang="zh-CN" sz="2400" dirty="0"/>
              <a:t> = </a:t>
            </a:r>
            <a:r>
              <a:rPr lang="en-US" altLang="zh-CN" sz="2400" dirty="0">
                <a:solidFill>
                  <a:srgbClr val="FF00FF"/>
                </a:solidFill>
              </a:rPr>
              <a:t>open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B0F0"/>
                </a:solidFill>
              </a:rPr>
              <a:t>filename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336699"/>
                </a:solidFill>
              </a:rPr>
              <a:t>mode</a:t>
            </a:r>
            <a:r>
              <a:rPr lang="en-US" altLang="zh-CN" sz="2400" dirty="0"/>
              <a:t>)</a:t>
            </a:r>
            <a:endParaRPr lang="en-US" altLang="zh-CN" sz="2400" dirty="0"/>
          </a:p>
        </p:txBody>
      </p:sp>
      <p:cxnSp>
        <p:nvCxnSpPr>
          <p:cNvPr id="6" name="直接箭头连接符 5"/>
          <p:cNvCxnSpPr/>
          <p:nvPr/>
        </p:nvCxnSpPr>
        <p:spPr bwMode="auto">
          <a:xfrm flipH="1">
            <a:off x="3200401" y="3878759"/>
            <a:ext cx="519112" cy="1988641"/>
          </a:xfrm>
          <a:prstGeom prst="straightConnector1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</p:cxnSp>
      <p:sp>
        <p:nvSpPr>
          <p:cNvPr id="12" name="内容占位符 2"/>
          <p:cNvSpPr>
            <a:spLocks noGrp="1"/>
          </p:cNvSpPr>
          <p:nvPr/>
        </p:nvSpPr>
        <p:spPr>
          <a:xfrm>
            <a:off x="3719513" y="4483894"/>
            <a:ext cx="3214687" cy="1274195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zh-CN" altLang="en-US" sz="24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要</a:t>
            </a:r>
            <a:r>
              <a:rPr lang="zh-CN" altLang="en-US" sz="2400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打开或创建文件名</a:t>
            </a:r>
            <a:endParaRPr lang="en-US" altLang="zh-CN" sz="2400" dirty="0" smtClean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zh-CN" altLang="en-US" sz="2400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若不在当前路径，需指出具体路径</a:t>
            </a:r>
            <a:endParaRPr lang="en-US" altLang="zh-CN" sz="2400" dirty="0" smtClean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3" name="直接箭头连接符 12"/>
          <p:cNvCxnSpPr>
            <a:endCxn id="12" idx="0"/>
          </p:cNvCxnSpPr>
          <p:nvPr/>
        </p:nvCxnSpPr>
        <p:spPr bwMode="auto">
          <a:xfrm>
            <a:off x="4705109" y="3988002"/>
            <a:ext cx="621748" cy="572092"/>
          </a:xfrm>
          <a:prstGeom prst="straightConnector1">
            <a:avLst/>
          </a:prstGeom>
          <a:noFill/>
          <a:ln w="19050">
            <a:solidFill>
              <a:srgbClr val="00B0F0"/>
            </a:solidFill>
            <a:tailEnd type="arrow"/>
          </a:ln>
        </p:spPr>
      </p:cxnSp>
      <p:sp>
        <p:nvSpPr>
          <p:cNvPr id="17" name="内容占位符 2"/>
          <p:cNvSpPr>
            <a:spLocks noGrp="1"/>
          </p:cNvSpPr>
          <p:nvPr/>
        </p:nvSpPr>
        <p:spPr>
          <a:xfrm>
            <a:off x="577033" y="4331494"/>
            <a:ext cx="2376487" cy="830997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 smtClean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open()</a:t>
            </a:r>
            <a:r>
              <a:rPr lang="zh-CN" altLang="en-US" sz="2400" dirty="0" smtClean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函数返回一个文件对象</a:t>
            </a:r>
            <a:endParaRPr lang="en-US" altLang="zh-CN" sz="2400" dirty="0" smtClean="0">
              <a:solidFill>
                <a:srgbClr val="FFC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flipH="1">
            <a:off x="1429520" y="3878759"/>
            <a:ext cx="762000" cy="452735"/>
          </a:xfrm>
          <a:prstGeom prst="straightConnector1">
            <a:avLst/>
          </a:prstGeom>
          <a:noFill/>
          <a:ln w="19050">
            <a:solidFill>
              <a:srgbClr val="FFC000"/>
            </a:solidFill>
            <a:tailEnd type="arrow"/>
          </a:ln>
        </p:spPr>
      </p:cxnSp>
      <p:cxnSp>
        <p:nvCxnSpPr>
          <p:cNvPr id="21" name="直接箭头连接符 20"/>
          <p:cNvCxnSpPr/>
          <p:nvPr/>
        </p:nvCxnSpPr>
        <p:spPr bwMode="auto">
          <a:xfrm>
            <a:off x="6573020" y="3897869"/>
            <a:ext cx="1504180" cy="1969531"/>
          </a:xfrm>
          <a:prstGeom prst="straightConnector1">
            <a:avLst/>
          </a:prstGeom>
          <a:noFill/>
          <a:ln w="19050">
            <a:solidFill>
              <a:srgbClr val="0070C0"/>
            </a:solidFill>
            <a:tailEnd type="arrow"/>
          </a:ln>
        </p:spPr>
      </p:cxnSp>
      <p:sp>
        <p:nvSpPr>
          <p:cNvPr id="23" name="内容占位符 2"/>
          <p:cNvSpPr>
            <a:spLocks noGrp="1"/>
          </p:cNvSpPr>
          <p:nvPr/>
        </p:nvSpPr>
        <p:spPr>
          <a:xfrm>
            <a:off x="6553200" y="5939135"/>
            <a:ext cx="2376487" cy="461665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zh-CN" altLang="en-US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打开文件的模式</a:t>
            </a:r>
            <a:endParaRPr lang="en-US" altLang="zh-CN" sz="24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Text Box 6"/>
          <p:cNvSpPr txBox="1"/>
          <p:nvPr/>
        </p:nvSpPr>
        <p:spPr>
          <a:xfrm>
            <a:off x="248285" y="1213485"/>
            <a:ext cx="8229600" cy="19202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lvl="0" algn="l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什么是文件？ 文件是保存在磁盘或者其他存储介质上的数据的集合。 </a:t>
            </a:r>
            <a:endParaRPr lang="zh-CN" altLang="en-US" sz="24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0" algn="l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文件I/O通过流（Stream）来实现。</a:t>
            </a:r>
            <a:endParaRPr lang="zh-CN" altLang="en-US" sz="24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文件的读写操作步骤：打开文件，读写数据，关闭文件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文件的写入</a:t>
            </a:r>
            <a:endParaRPr lang="zh-CN" altLang="en-US" sz="4000" b="1" dirty="0" smtClean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" name="Text Box 6"/>
          <p:cNvSpPr txBox="1"/>
          <p:nvPr/>
        </p:nvSpPr>
        <p:spPr>
          <a:xfrm>
            <a:off x="152400" y="1021140"/>
            <a:ext cx="87630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文件的写操作：</a:t>
            </a:r>
            <a:r>
              <a:rPr lang="en-US" altLang="zh-CN" sz="2400" dirty="0" err="1">
                <a:ea typeface="宋体" panose="02010600030101010101" pitchFamily="2" charset="-122"/>
              </a:rPr>
              <a:t>f.write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</a:rPr>
              <a:t>str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dirty="0" err="1">
                <a:ea typeface="宋体" panose="02010600030101010101" pitchFamily="2" charset="-122"/>
              </a:rPr>
              <a:t>f.writelines</a:t>
            </a:r>
            <a:r>
              <a:rPr lang="en-US" altLang="zh-CN" sz="2400" dirty="0">
                <a:ea typeface="宋体" panose="02010600030101010101" pitchFamily="2" charset="-122"/>
              </a:rPr>
              <a:t>(list/tuple)</a:t>
            </a:r>
            <a:r>
              <a:rPr lang="zh-CN" altLang="en-US" sz="2400" dirty="0" smtClean="0">
                <a:ea typeface="宋体" panose="02010600030101010101" pitchFamily="2" charset="-122"/>
              </a:rPr>
              <a:t>，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f.flush</a:t>
            </a:r>
            <a:r>
              <a:rPr lang="en-US" altLang="zh-CN" sz="2400" dirty="0" smtClean="0">
                <a:ea typeface="宋体" panose="02010600030101010101" pitchFamily="2" charset="-122"/>
              </a:rPr>
              <a:t>()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8" name="Text Box 6"/>
          <p:cNvSpPr txBox="1"/>
          <p:nvPr/>
        </p:nvSpPr>
        <p:spPr>
          <a:xfrm>
            <a:off x="381000" y="1751121"/>
            <a:ext cx="6776085" cy="457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写入实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例：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Chapter6_0_1.py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7644" y="2590800"/>
            <a:ext cx="8763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</a:rPr>
              <a:t>f = open(</a:t>
            </a:r>
            <a:r>
              <a:rPr lang="en-US" altLang="zh-CN" sz="2400" dirty="0" err="1">
                <a:solidFill>
                  <a:srgbClr val="0070C0"/>
                </a:solidFill>
              </a:rPr>
              <a:t>r'D</a:t>
            </a:r>
            <a:r>
              <a:rPr lang="en-US" altLang="zh-CN" sz="2400" dirty="0">
                <a:solidFill>
                  <a:srgbClr val="0070C0"/>
                </a:solidFill>
              </a:rPr>
              <a:t>:\myfile.txt','w')  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#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创建或打开</a:t>
            </a:r>
            <a:r>
              <a:rPr lang="en-US" altLang="zh-CN" sz="2200" dirty="0"/>
              <a:t>:\myfile.txt </a:t>
            </a:r>
            <a:endParaRPr lang="en-US" altLang="zh-CN" sz="2200" dirty="0" smtClean="0"/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 dirty="0" err="1" smtClean="0">
                <a:solidFill>
                  <a:srgbClr val="0070C0"/>
                </a:solidFill>
              </a:rPr>
              <a:t>f.write</a:t>
            </a:r>
            <a:r>
              <a:rPr lang="en-US" altLang="zh-CN" sz="2400" dirty="0">
                <a:solidFill>
                  <a:srgbClr val="0070C0"/>
                </a:solidFill>
              </a:rPr>
              <a:t>('Hello my first file!\n') 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#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把字符串写入到文件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f</a:t>
            </a:r>
            <a:endParaRPr lang="en-US" altLang="zh-CN" sz="2200" dirty="0" smtClean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</a:rPr>
              <a:t>f.close()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文件的读取</a:t>
            </a:r>
            <a:endParaRPr 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" name="Text Box 6"/>
          <p:cNvSpPr txBox="1"/>
          <p:nvPr/>
        </p:nvSpPr>
        <p:spPr>
          <a:xfrm>
            <a:off x="457200" y="1066800"/>
            <a:ext cx="822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文件的读操作步骤：打开文件，读写数据，关闭文件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Text Box 6"/>
          <p:cNvSpPr txBox="1"/>
          <p:nvPr/>
        </p:nvSpPr>
        <p:spPr>
          <a:xfrm>
            <a:off x="619760" y="1833245"/>
            <a:ext cx="4585335" cy="457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读取实例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Chapter6_0_2.py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2635" y="2519045"/>
            <a:ext cx="75018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</a:rPr>
              <a:t>f = open(</a:t>
            </a:r>
            <a:r>
              <a:rPr lang="en-US" altLang="zh-CN" sz="2400" dirty="0" err="1">
                <a:solidFill>
                  <a:srgbClr val="0070C0"/>
                </a:solidFill>
              </a:rPr>
              <a:t>r'D</a:t>
            </a:r>
            <a:r>
              <a:rPr lang="en-US" altLang="zh-CN" sz="2400" dirty="0">
                <a:solidFill>
                  <a:srgbClr val="0070C0"/>
                </a:solidFill>
              </a:rPr>
              <a:t>:\myfile.txt','r</a:t>
            </a:r>
            <a:r>
              <a:rPr lang="en-US" altLang="zh-CN" sz="2400" dirty="0"/>
              <a:t>')     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#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打开文件</a:t>
            </a:r>
            <a:endParaRPr lang="zh-CN" altLang="en-US" sz="2200" dirty="0" smtClean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</a:rPr>
              <a:t>s1=f.read</a:t>
            </a:r>
            <a:r>
              <a:rPr lang="en-US" altLang="zh-CN" sz="2200" dirty="0">
                <a:solidFill>
                  <a:srgbClr val="0070C0"/>
                </a:solidFill>
              </a:rPr>
              <a:t>()    </a:t>
            </a:r>
            <a:r>
              <a:rPr lang="en-US" altLang="zh-CN" sz="2200" dirty="0"/>
              <a:t> 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#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读取所有剩余内容，直至结尾</a:t>
            </a:r>
            <a:endParaRPr lang="zh-CN" altLang="en-US" sz="2200" dirty="0" smtClean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</a:rPr>
              <a:t>print(s1)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</a:rPr>
              <a:t>f.close()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文件读写</a:t>
            </a:r>
            <a:endParaRPr 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Box 6"/>
          <p:cNvSpPr txBox="1"/>
          <p:nvPr/>
        </p:nvSpPr>
        <p:spPr>
          <a:xfrm>
            <a:off x="304800" y="1022330"/>
            <a:ext cx="41910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写入示例：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Chapter6_0_3.py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2135" y="1402080"/>
            <a:ext cx="8434070" cy="1615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125000"/>
              </a:lnSpc>
            </a:pPr>
            <a:r>
              <a:rPr lang="en-US" altLang="zh-CN" dirty="0">
                <a:solidFill>
                  <a:srgbClr val="0070C0"/>
                </a:solidFill>
              </a:rPr>
              <a:t>with open(</a:t>
            </a:r>
            <a:r>
              <a:rPr lang="en-US" altLang="zh-CN" dirty="0" err="1">
                <a:solidFill>
                  <a:srgbClr val="0070C0"/>
                </a:solidFill>
              </a:rPr>
              <a:t>r'D</a:t>
            </a:r>
            <a:r>
              <a:rPr lang="en-US" altLang="zh-CN" dirty="0">
                <a:solidFill>
                  <a:srgbClr val="0070C0"/>
                </a:solidFill>
              </a:rPr>
              <a:t>:\myfile02.txt','w') as f: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latinLnBrk="0" hangingPunct="1">
              <a:lnSpc>
                <a:spcPct val="125000"/>
              </a:lnSpc>
            </a:pPr>
            <a:r>
              <a:rPr lang="en-US" altLang="zh-CN" dirty="0" err="1">
                <a:solidFill>
                  <a:srgbClr val="0070C0"/>
                </a:solidFill>
              </a:rPr>
              <a:t>f.write</a:t>
            </a:r>
            <a:r>
              <a:rPr lang="en-US" altLang="zh-CN" dirty="0">
                <a:solidFill>
                  <a:srgbClr val="0070C0"/>
                </a:solidFill>
              </a:rPr>
              <a:t>('Hello my first file!\n')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latinLnBrk="0" hangingPunct="1">
              <a:lnSpc>
                <a:spcPct val="125000"/>
              </a:lnSpc>
            </a:pPr>
            <a:r>
              <a:rPr lang="en-US" altLang="zh-CN" dirty="0" err="1">
                <a:solidFill>
                  <a:srgbClr val="0070C0"/>
                </a:solidFill>
              </a:rPr>
              <a:t>f.write</a:t>
            </a:r>
            <a:r>
              <a:rPr lang="en-US" altLang="zh-CN" dirty="0">
                <a:solidFill>
                  <a:srgbClr val="0070C0"/>
                </a:solidFill>
              </a:rPr>
              <a:t>('You saved in hard disk.\n')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latinLnBrk="0" hangingPunct="1">
              <a:lnSpc>
                <a:spcPct val="125000"/>
              </a:lnSpc>
            </a:pPr>
            <a:r>
              <a:rPr lang="en-US" altLang="zh-CN" dirty="0" err="1">
                <a:solidFill>
                  <a:srgbClr val="0070C0"/>
                </a:solidFill>
              </a:rPr>
              <a:t>f.writelines</a:t>
            </a:r>
            <a:r>
              <a:rPr lang="en-US" altLang="zh-CN" dirty="0">
                <a:solidFill>
                  <a:srgbClr val="0070C0"/>
                </a:solidFill>
              </a:rPr>
              <a:t>(['I can get you. \n','Thanks!\n'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,'That‘s all!\n'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]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3" name="Text Box 6"/>
          <p:cNvSpPr txBox="1"/>
          <p:nvPr/>
        </p:nvSpPr>
        <p:spPr>
          <a:xfrm>
            <a:off x="381000" y="3218160"/>
            <a:ext cx="41910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读取示例：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Chapter6_0_4.py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4540" y="3599180"/>
            <a:ext cx="7838440" cy="3139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125000"/>
              </a:lnSpc>
            </a:pPr>
            <a:r>
              <a:rPr lang="en-US" altLang="zh-CN" dirty="0">
                <a:solidFill>
                  <a:srgbClr val="0070C0"/>
                </a:solidFill>
              </a:rPr>
              <a:t>try: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latinLnBrk="0" hangingPunct="1">
              <a:lnSpc>
                <a:spcPct val="125000"/>
              </a:lnSpc>
            </a:pPr>
            <a:r>
              <a:rPr lang="en-US" altLang="zh-CN" dirty="0">
                <a:solidFill>
                  <a:srgbClr val="0070C0"/>
                </a:solidFill>
              </a:rPr>
              <a:t>f = open(</a:t>
            </a:r>
            <a:r>
              <a:rPr lang="en-US" altLang="zh-CN" dirty="0" err="1">
                <a:solidFill>
                  <a:srgbClr val="0070C0"/>
                </a:solidFill>
              </a:rPr>
              <a:t>r'D</a:t>
            </a:r>
            <a:r>
              <a:rPr lang="en-US" altLang="zh-CN" dirty="0">
                <a:solidFill>
                  <a:srgbClr val="0070C0"/>
                </a:solidFill>
              </a:rPr>
              <a:t>:\myfile02.txt','r')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latinLnBrk="0" hangingPunct="1">
              <a:lnSpc>
                <a:spcPct val="125000"/>
              </a:lnSpc>
            </a:pPr>
            <a:r>
              <a:rPr lang="en-US" altLang="zh-CN" dirty="0" err="1">
                <a:solidFill>
                  <a:srgbClr val="0070C0"/>
                </a:solidFill>
              </a:rPr>
              <a:t>s1=f.readline</a:t>
            </a:r>
            <a:r>
              <a:rPr lang="en-US" altLang="zh-CN" dirty="0">
                <a:solidFill>
                  <a:srgbClr val="0070C0"/>
                </a:solidFill>
              </a:rPr>
              <a:t>()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latinLnBrk="0" hangingPunct="1">
              <a:lnSpc>
                <a:spcPct val="125000"/>
              </a:lnSpc>
            </a:pPr>
            <a:r>
              <a:rPr lang="en-US" altLang="zh-CN" dirty="0">
                <a:solidFill>
                  <a:srgbClr val="0070C0"/>
                </a:solidFill>
              </a:rPr>
              <a:t>print(s1)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latinLnBrk="0" hangingPunct="1">
              <a:lnSpc>
                <a:spcPct val="125000"/>
              </a:lnSpc>
            </a:pPr>
            <a:r>
              <a:rPr lang="en-US" altLang="zh-CN" dirty="0" err="1">
                <a:solidFill>
                  <a:srgbClr val="0070C0"/>
                </a:solidFill>
              </a:rPr>
              <a:t>s2=f.readlines</a:t>
            </a:r>
            <a:r>
              <a:rPr lang="en-US" altLang="zh-CN" dirty="0">
                <a:solidFill>
                  <a:srgbClr val="0070C0"/>
                </a:solidFill>
              </a:rPr>
              <a:t>()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latinLnBrk="0" hangingPunct="1">
              <a:lnSpc>
                <a:spcPct val="125000"/>
              </a:lnSpc>
            </a:pPr>
            <a:r>
              <a:rPr lang="en-US" altLang="zh-CN" dirty="0">
                <a:solidFill>
                  <a:srgbClr val="0070C0"/>
                </a:solidFill>
                <a:sym typeface="+mn-ea"/>
              </a:rPr>
              <a:t>print(s2)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  <a:p>
            <a:pPr lvl="0" eaLnBrk="1" latinLnBrk="0" hangingPunct="1">
              <a:lnSpc>
                <a:spcPct val="125000"/>
              </a:lnSpc>
            </a:pPr>
            <a:r>
              <a:rPr lang="en-US" altLang="zh-CN" dirty="0">
                <a:solidFill>
                  <a:srgbClr val="0070C0"/>
                </a:solidFill>
                <a:sym typeface="+mn-ea"/>
              </a:rPr>
              <a:t>finally: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  <a:p>
            <a:pPr lvl="1" eaLnBrk="1" latinLnBrk="0" hangingPunct="1">
              <a:lnSpc>
                <a:spcPct val="125000"/>
              </a:lnSpc>
            </a:pPr>
            <a:r>
              <a:rPr lang="en-US" altLang="zh-CN" dirty="0">
                <a:solidFill>
                  <a:srgbClr val="0070C0"/>
                </a:solidFill>
              </a:rPr>
              <a:t>f.close()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实例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：新生辩论赛排名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396240"/>
          </a:xfrm>
          <a:noFill/>
          <a:ln w="952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kern="1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比赛成绩，</a:t>
            </a:r>
            <a:r>
              <a:rPr lang="zh-CN" altLang="en-US" kern="1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随机生成</a:t>
            </a:r>
            <a:r>
              <a:rPr lang="en-US" altLang="zh-CN" kern="1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kern="1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队选手的评分保存到文件中</a:t>
            </a:r>
            <a:r>
              <a:rPr lang="zh-CN" altLang="en-US" kern="1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 </a:t>
            </a:r>
            <a:r>
              <a:rPr lang="en-US" altLang="zh-CN" kern="1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chapter6_1.py</a:t>
            </a:r>
            <a:r>
              <a:rPr lang="zh-CN" altLang="en-US" kern="1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kern="12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5870" y="1508760"/>
            <a:ext cx="7090410" cy="5213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0" hangingPunct="1"/>
            <a:r>
              <a:rPr lang="en-US" altLang="zh-CN" sz="1600" b="1" dirty="0"/>
              <a:t>import random</a:t>
            </a:r>
            <a:endParaRPr lang="en-US" altLang="zh-CN" sz="1600" b="1" dirty="0"/>
          </a:p>
          <a:p>
            <a:pPr eaLnBrk="1" latinLnBrk="0" hangingPunct="1"/>
            <a:r>
              <a:rPr lang="en-US" altLang="zh-CN" sz="1600" b="1" dirty="0"/>
              <a:t>teams = ('信科','经管','体育','物理')</a:t>
            </a:r>
            <a:endParaRPr lang="en-US" altLang="zh-CN" sz="1600" b="1" dirty="0"/>
          </a:p>
          <a:p>
            <a:pPr eaLnBrk="1" latinLnBrk="0" hangingPunct="1"/>
            <a:r>
              <a:rPr lang="en-US" altLang="zh-CN" sz="1600" b="1" dirty="0"/>
              <a:t>try:</a:t>
            </a:r>
            <a:endParaRPr lang="en-US" altLang="zh-CN" sz="1600" b="1" dirty="0"/>
          </a:p>
          <a:p>
            <a:pPr eaLnBrk="1" latinLnBrk="0" hangingPunct="1"/>
            <a:r>
              <a:rPr lang="en-US" altLang="zh-CN" sz="1600" b="1" dirty="0"/>
              <a:t>    fs = open(r'd:\scores.txt','w') </a:t>
            </a:r>
            <a:endParaRPr lang="en-US" altLang="zh-CN" sz="1600" b="1" dirty="0"/>
          </a:p>
          <a:p>
            <a:pPr eaLnBrk="1" latinLnBrk="0" hangingPunct="1"/>
            <a:r>
              <a:rPr lang="en-US" altLang="zh-CN" sz="1600" b="1" dirty="0"/>
              <a:t>    nums = len(teams)</a:t>
            </a:r>
            <a:endParaRPr lang="en-US" altLang="zh-CN" sz="1600" b="1" dirty="0"/>
          </a:p>
          <a:p>
            <a:pPr eaLnBrk="1" latinLnBrk="0" hangingPunct="1"/>
            <a:r>
              <a:rPr lang="en-US" altLang="zh-CN" sz="1600" b="1" dirty="0"/>
              <a:t>    for n in range(nums):</a:t>
            </a:r>
            <a:endParaRPr lang="en-US" altLang="zh-CN" sz="1600" b="1" dirty="0"/>
          </a:p>
          <a:p>
            <a:pPr eaLnBrk="1" latinLnBrk="0" hangingPunct="1"/>
            <a:r>
              <a:rPr lang="en-US" altLang="zh-CN" sz="1600" b="1" dirty="0"/>
              <a:t>        fs.write(teams[n])          </a:t>
            </a:r>
            <a:endParaRPr lang="en-US" altLang="zh-CN" sz="1600" b="1" dirty="0"/>
          </a:p>
          <a:p>
            <a:pPr eaLnBrk="1" latinLnBrk="0" hangingPunct="1"/>
            <a:r>
              <a:rPr lang="en-US" altLang="zh-CN" sz="1600" b="1" dirty="0"/>
              <a:t>        if n &lt; nums-1:</a:t>
            </a:r>
            <a:endParaRPr lang="en-US" altLang="zh-CN" sz="1600" b="1" dirty="0"/>
          </a:p>
          <a:p>
            <a:pPr eaLnBrk="1" latinLnBrk="0" hangingPunct="1"/>
            <a:r>
              <a:rPr lang="en-US" altLang="zh-CN" sz="1600" b="1" dirty="0"/>
              <a:t>            fs.write(',')</a:t>
            </a:r>
            <a:endParaRPr lang="en-US" altLang="zh-CN" sz="1600" b="1" dirty="0"/>
          </a:p>
          <a:p>
            <a:pPr eaLnBrk="1" latinLnBrk="0" hangingPunct="1"/>
            <a:r>
              <a:rPr lang="en-US" altLang="zh-CN" sz="1600" b="1" dirty="0"/>
              <a:t>    fs.write('\n')</a:t>
            </a:r>
            <a:endParaRPr lang="en-US" altLang="zh-CN" sz="1600" b="1" dirty="0"/>
          </a:p>
          <a:p>
            <a:pPr eaLnBrk="1" latinLnBrk="0" hangingPunct="1"/>
            <a:r>
              <a:rPr lang="en-US" altLang="zh-CN" sz="1600" b="1" dirty="0"/>
              <a:t>    for i in range(4):        # 随机生成四组数据</a:t>
            </a:r>
            <a:endParaRPr lang="en-US" altLang="zh-CN" sz="1600" b="1" dirty="0"/>
          </a:p>
          <a:p>
            <a:pPr eaLnBrk="1" latinLnBrk="0" hangingPunct="1"/>
            <a:r>
              <a:rPr lang="en-US" altLang="zh-CN" sz="1600" b="1" dirty="0"/>
              <a:t>        for j in range(10):   # 每组10个数据</a:t>
            </a:r>
            <a:endParaRPr lang="en-US" altLang="zh-CN" sz="1600" b="1" dirty="0"/>
          </a:p>
          <a:p>
            <a:pPr eaLnBrk="1" latinLnBrk="0" hangingPunct="1"/>
            <a:r>
              <a:rPr lang="en-US" altLang="zh-CN" sz="1600" b="1" dirty="0"/>
              <a:t>            tem_score = random.randint(70,99)              fs.write('{0:&lt;3}'.format(tem_score)) # 保存随机分数到文件</a:t>
            </a:r>
            <a:endParaRPr lang="en-US" altLang="zh-CN" sz="1600" b="1" dirty="0"/>
          </a:p>
          <a:p>
            <a:pPr eaLnBrk="1" latinLnBrk="0" hangingPunct="1"/>
            <a:r>
              <a:rPr lang="en-US" altLang="zh-CN" sz="1600" b="1" dirty="0"/>
              <a:t>            if(j != 9): fs.write(',')            # 逗号分隔</a:t>
            </a:r>
            <a:endParaRPr lang="en-US" altLang="zh-CN" sz="1600" b="1" dirty="0"/>
          </a:p>
          <a:p>
            <a:pPr eaLnBrk="1" latinLnBrk="0" hangingPunct="1"/>
            <a:r>
              <a:rPr lang="en-US" altLang="zh-CN" sz="1600" b="1" dirty="0"/>
              <a:t>        fs.write('\n')   # 每10个数据一换行</a:t>
            </a:r>
            <a:endParaRPr lang="en-US" altLang="zh-CN" sz="1600" b="1" dirty="0"/>
          </a:p>
          <a:p>
            <a:pPr eaLnBrk="1" latinLnBrk="0" hangingPunct="1"/>
            <a:r>
              <a:rPr lang="en-US" altLang="zh-CN" sz="1600" b="1" dirty="0"/>
              <a:t>except:</a:t>
            </a:r>
            <a:endParaRPr lang="en-US" altLang="zh-CN" sz="1600" b="1" dirty="0"/>
          </a:p>
          <a:p>
            <a:pPr eaLnBrk="1" latinLnBrk="0" hangingPunct="1"/>
            <a:r>
              <a:rPr lang="en-US" altLang="zh-CN" sz="1600" b="1" dirty="0"/>
              <a:t>    print('文件读写错误')</a:t>
            </a:r>
            <a:endParaRPr lang="en-US" altLang="zh-CN" sz="1600" b="1" dirty="0"/>
          </a:p>
          <a:p>
            <a:pPr eaLnBrk="1" latinLnBrk="0" hangingPunct="1"/>
            <a:r>
              <a:rPr lang="en-US" altLang="zh-CN" sz="1600" b="1" dirty="0"/>
              <a:t>finally:</a:t>
            </a:r>
            <a:endParaRPr lang="en-US" altLang="zh-CN" sz="1600" b="1" dirty="0"/>
          </a:p>
          <a:p>
            <a:pPr eaLnBrk="1" latinLnBrk="0" hangingPunct="1"/>
            <a:r>
              <a:rPr lang="en-US" altLang="zh-CN" sz="1600" b="1" dirty="0"/>
              <a:t>    fs.close()           #关闭文件</a:t>
            </a:r>
            <a:endParaRPr lang="en-US" altLang="zh-CN" sz="1600" b="1" dirty="0"/>
          </a:p>
          <a:p>
            <a:pPr eaLnBrk="1" latinLnBrk="0" hangingPunct="1"/>
            <a:r>
              <a:rPr lang="en-US" altLang="zh-CN" sz="1600" b="1" dirty="0"/>
              <a:t>    print('文件关闭')</a:t>
            </a:r>
            <a:endParaRPr lang="en-US" altLang="zh-CN" sz="16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800080"/>
      </a:dk2>
      <a:lt2>
        <a:srgbClr val="1C1C1C"/>
      </a:lt2>
      <a:accent1>
        <a:srgbClr val="777777"/>
      </a:accent1>
      <a:accent2>
        <a:srgbClr val="FFCF01"/>
      </a:accent2>
      <a:accent3>
        <a:srgbClr val="FFFFFF"/>
      </a:accent3>
      <a:accent4>
        <a:srgbClr val="000000"/>
      </a:accent4>
      <a:accent5>
        <a:srgbClr val="BDBDBD"/>
      </a:accent5>
      <a:accent6>
        <a:srgbClr val="E7BB01"/>
      </a:accent6>
      <a:hlink>
        <a:srgbClr val="800080"/>
      </a:hlink>
      <a:folHlink>
        <a:srgbClr val="800080"/>
      </a:folHlink>
    </a:clrScheme>
    <a:fontScheme name="Blend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800080"/>
        </a:dk2>
        <a:lt2>
          <a:srgbClr val="1C1C1C"/>
        </a:lt2>
        <a:accent1>
          <a:srgbClr val="777777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E7BB01"/>
        </a:accent6>
        <a:hlink>
          <a:srgbClr val="80008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C:\Programs\MsOffice\Templates\Presentation Designs\Straight Edge.pot</Template>
  <TotalTime>0</TotalTime>
  <Words>6186</Words>
  <Application>WPS 演示</Application>
  <PresentationFormat>全屏显示(4:3)</PresentationFormat>
  <Paragraphs>384</Paragraphs>
  <Slides>31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宋体</vt:lpstr>
      <vt:lpstr>Wingdings</vt:lpstr>
      <vt:lpstr>Verdana</vt:lpstr>
      <vt:lpstr>Times New Roman</vt:lpstr>
      <vt:lpstr>Tahoma</vt:lpstr>
      <vt:lpstr>黑体</vt:lpstr>
      <vt:lpstr>华文新魏</vt:lpstr>
      <vt:lpstr>楷体_GB2312</vt:lpstr>
      <vt:lpstr>微软雅黑</vt:lpstr>
      <vt:lpstr>新宋体</vt:lpstr>
      <vt:lpstr>Blends</vt:lpstr>
      <vt:lpstr>第6讲  文件与流I/O</vt:lpstr>
      <vt:lpstr>PowerPoint 演示文稿</vt:lpstr>
      <vt:lpstr>PowerPoint 演示文稿</vt:lpstr>
      <vt:lpstr>第6讲（1）文件与文件对象</vt:lpstr>
      <vt:lpstr>PowerPoint 演示文稿</vt:lpstr>
      <vt:lpstr>PowerPoint 演示文稿</vt:lpstr>
      <vt:lpstr>PowerPoint 演示文稿</vt:lpstr>
      <vt:lpstr>PowerPoint 演示文稿</vt:lpstr>
      <vt:lpstr>实例1：新生辩论赛排名</vt:lpstr>
      <vt:lpstr>实例1：新生辩论赛排名</vt:lpstr>
      <vt:lpstr>实例2：9*9乘法表</vt:lpstr>
      <vt:lpstr>实例3：杨辉三角</vt:lpstr>
      <vt:lpstr>r+，w+，a+</vt:lpstr>
      <vt:lpstr>r+示例</vt:lpstr>
      <vt:lpstr>r+示例2</vt:lpstr>
      <vt:lpstr>a+示例</vt:lpstr>
      <vt:lpstr>第6讲（3）二进制文件读写操作</vt:lpstr>
      <vt:lpstr>PowerPoint 演示文稿</vt:lpstr>
      <vt:lpstr>PowerPoint 演示文稿</vt:lpstr>
      <vt:lpstr>PowerPoint 演示文稿</vt:lpstr>
      <vt:lpstr>第6讲（4）随机文件访问</vt:lpstr>
      <vt:lpstr>PowerPoint 演示文稿</vt:lpstr>
      <vt:lpstr>PowerPoint 演示文稿</vt:lpstr>
      <vt:lpstr>第6讲（5）对象系列化</vt:lpstr>
      <vt:lpstr>PowerPoint 演示文稿</vt:lpstr>
      <vt:lpstr>PowerPoint 演示文稿</vt:lpstr>
      <vt:lpstr>PowerPoint 演示文稿</vt:lpstr>
      <vt:lpstr>第6讲（6）函数</vt:lpstr>
      <vt:lpstr>PowerPoint 演示文稿</vt:lpstr>
      <vt:lpstr>PowerPoint 演示文稿</vt:lpstr>
      <vt:lpstr>The End</vt:lpstr>
    </vt:vector>
  </TitlesOfParts>
  <Company>University of Washington, CS 4 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</dc:title>
  <dc:creator>Marty Stepp</dc:creator>
  <cp:lastModifiedBy>hanon</cp:lastModifiedBy>
  <cp:revision>2370</cp:revision>
  <cp:lastPrinted>2009-04-22T19:24:00Z</cp:lastPrinted>
  <dcterms:created xsi:type="dcterms:W3CDTF">2009-04-22T19:24:00Z</dcterms:created>
  <dcterms:modified xsi:type="dcterms:W3CDTF">2016-11-10T03:51:19Z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