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980" r:id="rId5"/>
    <p:sldId id="1019" r:id="rId6"/>
    <p:sldId id="981" r:id="rId7"/>
    <p:sldId id="1157" r:id="rId8"/>
    <p:sldId id="1085" r:id="rId9"/>
    <p:sldId id="1121" r:id="rId10"/>
    <p:sldId id="1086" r:id="rId11"/>
    <p:sldId id="1133" r:id="rId12"/>
    <p:sldId id="1088" r:id="rId13"/>
    <p:sldId id="1089" r:id="rId14"/>
    <p:sldId id="1090" r:id="rId15"/>
    <p:sldId id="1093" r:id="rId16"/>
    <p:sldId id="1122" r:id="rId17"/>
    <p:sldId id="1094" r:id="rId18"/>
    <p:sldId id="1123" r:id="rId19"/>
    <p:sldId id="1095" r:id="rId20"/>
    <p:sldId id="1097" r:id="rId21"/>
    <p:sldId id="1100" r:id="rId22"/>
    <p:sldId id="1125" r:id="rId23"/>
    <p:sldId id="1158" r:id="rId24"/>
    <p:sldId id="1159" r:id="rId25"/>
    <p:sldId id="1103" r:id="rId26"/>
    <p:sldId id="1131" r:id="rId27"/>
    <p:sldId id="1111" r:id="rId28"/>
    <p:sldId id="1112" r:id="rId29"/>
    <p:sldId id="1113" r:id="rId30"/>
    <p:sldId id="108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008080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877" autoAdjust="0"/>
  </p:normalViewPr>
  <p:slideViewPr>
    <p:cSldViewPr>
      <p:cViewPr>
        <p:scale>
          <a:sx n="66" d="100"/>
          <a:sy n="66" d="100"/>
        </p:scale>
        <p:origin x="-1930" y="-130"/>
      </p:cViewPr>
      <p:guideLst>
        <p:guide orient="horz" pos="200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674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</a:rPr>
              <a:t>非局部语句是</a:t>
            </a:r>
            <a:r>
              <a:rPr lang="en-US" altLang="zh-CN" dirty="0" smtClean="0">
                <a:latin typeface="Arial" panose="020B0604020202020204" pitchFamily="34" charset="0"/>
              </a:rPr>
              <a:t>Python 3.x</a:t>
            </a:r>
            <a:r>
              <a:rPr lang="zh-CN" altLang="en-US" dirty="0" smtClean="0">
                <a:latin typeface="Arial" panose="020B0604020202020204" pitchFamily="34" charset="0"/>
              </a:rPr>
              <a:t>中新引入的特性，可以让你给外层但非全局作用域中的变量赋值。官方文档中的说法是，非局部语句可以让所列的标识符（</a:t>
            </a:r>
            <a:r>
              <a:rPr lang="en-US" altLang="zh-CN" dirty="0" smtClean="0">
                <a:latin typeface="Arial" panose="020B0604020202020204" pitchFamily="34" charset="0"/>
              </a:rPr>
              <a:t>identifier</a:t>
            </a:r>
            <a:r>
              <a:rPr lang="zh-CN" altLang="en-US" dirty="0" smtClean="0">
                <a:latin typeface="Arial" panose="020B0604020202020204" pitchFamily="34" charset="0"/>
              </a:rPr>
              <a:t>）指向</a:t>
            </a:r>
            <a:r>
              <a:rPr lang="zh-CN" altLang="en-US" i="1" dirty="0" smtClean="0">
                <a:latin typeface="Arial" panose="020B0604020202020204" pitchFamily="34" charset="0"/>
              </a:rPr>
              <a:t>最近</a:t>
            </a:r>
            <a:r>
              <a:rPr lang="zh-CN" altLang="en-US" dirty="0" smtClean="0">
                <a:latin typeface="Arial" panose="020B0604020202020204" pitchFamily="34" charset="0"/>
              </a:rPr>
              <a:t>的嵌套作用域（</a:t>
            </a:r>
            <a:r>
              <a:rPr lang="en-US" altLang="zh-CN" dirty="0" smtClean="0">
                <a:latin typeface="Arial" panose="020B0604020202020204" pitchFamily="34" charset="0"/>
              </a:rPr>
              <a:t>enclosing scope</a:t>
            </a:r>
            <a:r>
              <a:rPr lang="zh-CN" altLang="en-US" dirty="0" smtClean="0">
                <a:latin typeface="Arial" panose="020B0604020202020204" pitchFamily="34" charset="0"/>
              </a:rPr>
              <a:t>）中已经绑定过的变量，全局变量除外。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</a:rPr>
              <a:t>其实在许多</a:t>
            </a:r>
            <a:r>
              <a:rPr lang="en-US" altLang="zh-CN" dirty="0" smtClean="0">
                <a:latin typeface="Arial" panose="020B0604020202020204" pitchFamily="34" charset="0"/>
              </a:rPr>
              <a:t>Python</a:t>
            </a:r>
            <a:r>
              <a:rPr lang="zh-CN" altLang="en-US" dirty="0" smtClean="0">
                <a:latin typeface="Arial" panose="020B0604020202020204" pitchFamily="34" charset="0"/>
              </a:rPr>
              <a:t>程序中，很少用到非局部语句。但是，有了这种语句之后，我们就可以减少不同作用域之间变量名的冲突。非局部语句，也让我们更加容易地访问、操作外层作用域中的变量。不过，这在一定程度上也让语法变得更加复杂。</a:t>
            </a:r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</a:rPr>
              <a:t>递归函数的定义简单，逻辑清晰，理论上所有的递归函数都可以写成循环的方式。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</a:rPr>
              <a:t>注意，使用递归函数需要注意栈溢出，在计算机中，函数调用是通过栈这种数据结构实现的，每进入一个函数调用，栈就会加一层栈帧，每当函数返回，栈就会减去一层栈帧，当递归调用的次数过多，会导致栈溢出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6451F2-604B-40C9-A6D8-39778E4D07A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Arial" panose="020B0604020202020204" pitchFamily="34" charset="0"/>
              </a:rPr>
              <a:t>函数的名字和位置确定下来，函数的接口定义就完成了，对于调用者，只需要知道如何传递正确的参数和函数返回什么样的值就够了</a:t>
            </a:r>
            <a:br>
              <a:rPr lang="zh-CN" altLang="en-US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Python</a:t>
            </a:r>
            <a:r>
              <a:rPr lang="zh-CN" altLang="en-US" dirty="0" smtClean="0">
                <a:latin typeface="Arial" panose="020B0604020202020204" pitchFamily="34" charset="0"/>
              </a:rPr>
              <a:t>函数定义简单，但灵活，参数可以有多种定义方式：可选（默认）参数、可变参数和关键字参数</a:t>
            </a:r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命名参数：调用者可以定义哪一个函数接受这个值，通过在调用时使用参数的变量名，使用</a:t>
            </a:r>
            <a:r>
              <a:rPr lang="en-US" altLang="zh-CN" dirty="0" smtClean="0"/>
              <a:t>name=value</a:t>
            </a:r>
            <a:r>
              <a:rPr lang="zh-CN" altLang="en-US" dirty="0" smtClean="0"/>
              <a:t>这种语法。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</a:rPr>
              <a:t>当传递参数个数不确定的时候我们可以考虑传递</a:t>
            </a:r>
            <a:r>
              <a:rPr lang="en-US" altLang="zh-CN" dirty="0" smtClean="0">
                <a:latin typeface="Arial" panose="020B0604020202020204" pitchFamily="34" charset="0"/>
              </a:rPr>
              <a:t>list</a:t>
            </a:r>
            <a:r>
              <a:rPr lang="zh-CN" altLang="en-US" dirty="0" smtClean="0">
                <a:latin typeface="Arial" panose="020B0604020202020204" pitchFamily="34" charset="0"/>
              </a:rPr>
              <a:t>或</a:t>
            </a:r>
            <a:r>
              <a:rPr lang="en-US" altLang="zh-CN" dirty="0" smtClean="0">
                <a:latin typeface="Arial" panose="020B0604020202020204" pitchFamily="34" charset="0"/>
              </a:rPr>
              <a:t>tuple</a:t>
            </a:r>
            <a:r>
              <a:rPr lang="zh-CN" altLang="en-US" dirty="0" smtClean="0">
                <a:latin typeface="Arial" panose="020B0604020202020204" pitchFamily="34" charset="0"/>
              </a:rPr>
              <a:t>，但是使用可变参数更为简化</a:t>
            </a:r>
            <a:br>
              <a:rPr lang="zh-CN" altLang="en-US" dirty="0" smtClean="0">
                <a:latin typeface="Arial" panose="020B0604020202020204" pitchFamily="34" charset="0"/>
              </a:rPr>
            </a:br>
            <a:r>
              <a:rPr lang="zh-CN" altLang="en-US" dirty="0" smtClean="0">
                <a:latin typeface="Arial" panose="020B0604020202020204" pitchFamily="34" charset="0"/>
              </a:rPr>
              <a:t>可变参数的定义，只需要在参数前面加一个*，然后通过循环遍历传递给函数的参数即可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Arial" panose="020B0604020202020204" pitchFamily="34" charset="0"/>
              </a:rPr>
              <a:t>对于</a:t>
            </a:r>
            <a:r>
              <a:rPr lang="en-US" altLang="zh-CN" dirty="0" smtClean="0">
                <a:latin typeface="Arial" panose="020B0604020202020204" pitchFamily="34" charset="0"/>
              </a:rPr>
              <a:t>list</a:t>
            </a:r>
            <a:r>
              <a:rPr lang="zh-CN" altLang="en-US" dirty="0" smtClean="0">
                <a:latin typeface="Arial" panose="020B0604020202020204" pitchFamily="34" charset="0"/>
              </a:rPr>
              <a:t>或</a:t>
            </a:r>
            <a:r>
              <a:rPr lang="en-US" altLang="zh-CN" dirty="0" smtClean="0">
                <a:latin typeface="Arial" panose="020B0604020202020204" pitchFamily="34" charset="0"/>
              </a:rPr>
              <a:t>tuple</a:t>
            </a:r>
            <a:r>
              <a:rPr lang="zh-CN" altLang="en-US" dirty="0" smtClean="0">
                <a:latin typeface="Arial" panose="020B0604020202020204" pitchFamily="34" charset="0"/>
              </a:rPr>
              <a:t>传递到可变参数中，在传递时在参数前加上*即可</a:t>
            </a:r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Arial" panose="020B0604020202020204" pitchFamily="34" charset="0"/>
              </a:rPr>
              <a:t>一个程序的所有的变量并不是在哪个位置都可以访问的。访问权限决定于这个变量是在哪里赋值的。</a:t>
            </a:r>
            <a:endParaRPr lang="en-US" altLang="zh-CN" dirty="0" smtClean="0">
              <a:latin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304800" y="304800"/>
            <a:ext cx="8305800" cy="914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381000" y="64008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第7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函数与函数编程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位置参数</a:t>
            </a:r>
            <a:r>
              <a:rPr lang="zh-CN" altLang="en-US" dirty="0">
                <a:ea typeface="宋体" panose="02010600030101010101" pitchFamily="2" charset="-122"/>
              </a:rPr>
              <a:t>与命名参数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74650" y="1143000"/>
            <a:ext cx="7310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位置参数：按位置传递的参数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命名参数：按名称传入的参数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219200"/>
            <a:ext cx="3492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8450" y="2447925"/>
            <a:ext cx="8293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优点：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参数按名称意义明确；传递的参数与顺序无关；如果有多个可选参数，可选择指定某个参数值。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95556" y="530860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08600"/>
            <a:ext cx="762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84" y="3429000"/>
            <a:ext cx="7328125" cy="157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228600" y="3276600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8600" y="5192880"/>
            <a:ext cx="464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dirty="0"/>
              <a:t>调用者可以定义哪一个函数接受这个值，通过在调用时使用参数的变量名，使用</a:t>
            </a:r>
            <a:r>
              <a:rPr lang="en-US" altLang="zh-CN" dirty="0"/>
              <a:t>name=value</a:t>
            </a:r>
            <a:r>
              <a:rPr lang="zh-CN" altLang="en-US" dirty="0"/>
              <a:t>这种语法。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62700" y="6214722"/>
            <a:ext cx="2353310" cy="398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chapter7_2_3.py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可变参数与关键字参数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81000" y="1371600"/>
            <a:ext cx="80486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带星号的参数，如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args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，允许向函数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传递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或任意个参数；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调用函数时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，这些可变参数自动组装为一个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tuple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zh-CN" altLang="en-US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7205" y="3003232"/>
            <a:ext cx="81486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声明函数时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，通过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带双星的参数，如**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kw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，向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传递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或任意个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含参数名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的参数；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调用函数时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，这些关键字参数在函数内部自动组装为一个</a:t>
            </a:r>
            <a:r>
              <a:rPr lang="en-US" altLang="zh-CN" sz="24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dict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935" y="5019040"/>
            <a:ext cx="720534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定义可变参数和关键字参数的语法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：</a:t>
            </a:r>
            <a:b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*</a:t>
            </a:r>
            <a:r>
              <a:rPr lang="en-US" altLang="zh-CN" sz="2400" b="1" dirty="0" err="1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args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是可变参数，</a:t>
            </a:r>
            <a:r>
              <a:rPr lang="en-US" altLang="zh-CN" sz="2400" b="1" dirty="0" err="1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args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接收的是一个</a:t>
            </a:r>
            <a:r>
              <a:rPr lang="en-US" altLang="zh-CN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tuple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；</a:t>
            </a:r>
            <a:b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**</a:t>
            </a:r>
            <a:r>
              <a:rPr lang="en-US" altLang="zh-CN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kw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是关键字参数，</a:t>
            </a:r>
            <a:r>
              <a:rPr lang="en-US" altLang="zh-CN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kw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接收的是一个</a:t>
            </a:r>
            <a:r>
              <a:rPr lang="en-US" altLang="zh-CN" sz="2400" b="1" dirty="0" err="1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dict</a:t>
            </a:r>
            <a:r>
              <a:rPr lang="zh-CN" altLang="en-US" sz="24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。</a:t>
            </a:r>
            <a:endParaRPr lang="zh-CN" altLang="en-US" sz="2400" b="1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可变参数与关键字参数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7162800" y="3276600"/>
            <a:ext cx="1828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结果：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46100" y="5511598"/>
            <a:ext cx="798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带星或双星的参数必须位于形参列表的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最后位置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457200" y="1236663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示例：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5" y="1855153"/>
            <a:ext cx="6435465" cy="314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18" y="3733800"/>
            <a:ext cx="472282" cy="110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444863" y="6324600"/>
            <a:ext cx="2353310" cy="398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chapter7_2_4.py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强制命名参数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09600" y="1136650"/>
            <a:ext cx="804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81163"/>
            <a:ext cx="812361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460664" y="6229290"/>
            <a:ext cx="2353310" cy="398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chapter7_2_5.py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46075" y="3537267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带星号的参数后面申明参数导致强制命名参数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keyword_only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调用时必须显式使用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命名参数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传递值，因为按位置传递的参数默认收集为一个元组，传递给前面带星号的可变参数；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如果不需要带星号的可变参数，只想使用强制命名参数，可以简单地使用一个星号，如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def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my_func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(*,</a:t>
            </a:r>
            <a:r>
              <a:rPr lang="en-US" altLang="zh-CN" sz="24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）函数的返回值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函数返回值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TextShape 2"/>
          <p:cNvSpPr txBox="1">
            <a:spLocks noChangeArrowheads="1"/>
          </p:cNvSpPr>
          <p:nvPr/>
        </p:nvSpPr>
        <p:spPr bwMode="auto">
          <a:xfrm>
            <a:off x="158345" y="1295400"/>
            <a:ext cx="32810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函数关键字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return 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返回值，可返回元组</a:t>
            </a:r>
            <a:endParaRPr lang="zh-CN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86" y="3582071"/>
            <a:ext cx="3834114" cy="297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Shape 2"/>
          <p:cNvSpPr txBox="1">
            <a:spLocks noChangeArrowheads="1"/>
          </p:cNvSpPr>
          <p:nvPr/>
        </p:nvSpPr>
        <p:spPr bwMode="auto">
          <a:xfrm>
            <a:off x="3962400" y="990600"/>
            <a:ext cx="51816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示例：求若干数中最大值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将最大值设置为一个很小的数，或取第一个数为最大值的初值；</a:t>
            </a:r>
            <a:endParaRPr lang="en-US" altLang="zh-CN" sz="22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利用循环，将每个数与最大值比较，若此数大于最大值，则将此数设置为最大值</a:t>
            </a:r>
            <a:endParaRPr lang="en-US" altLang="zh-CN" sz="2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" y="2286000"/>
            <a:ext cx="356711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486852" y="5702171"/>
            <a:ext cx="2353310" cy="398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chapter7_3_1.py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）变量的作用域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变量的作用域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33400" y="1165225"/>
            <a:ext cx="8048625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中变量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的作用域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可被访问的范围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基本的变量作用域：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全局变量，局部变量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和类成员变量。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定义在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函数内部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的变量拥有一个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局部作用域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，定义在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函数外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的拥有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全局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作用域；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全局变量与局部变量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28600" y="1136650"/>
            <a:ext cx="129539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>
              <a:spcBef>
                <a:spcPct val="20000"/>
              </a:spcBef>
              <a:buClr>
                <a:schemeClr val="tx2"/>
              </a:buClr>
              <a:defRPr sz="26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示例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53678" y="4984674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7345111" cy="332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97941"/>
            <a:ext cx="3658479" cy="72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400800" y="5943600"/>
            <a:ext cx="2353310" cy="398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chapter7_4_1.py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非局部语句</a:t>
            </a:r>
            <a:r>
              <a:rPr lang="en-US" altLang="zh-CN" dirty="0">
                <a:ea typeface="宋体" panose="02010600030101010101" pitchFamily="2" charset="-122"/>
              </a:rPr>
              <a:t>nonlocal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15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在嵌套定义函数中，为定义在上级函数体的局部变量赋，表明变量不是所在块的局部变量，而是在上级函数体中定义的局部变量；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nonlocal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语句可以指定多个非局部变量，如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nonlocal x,y,z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520862" y="561758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599"/>
            <a:ext cx="5943600" cy="26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401" y="3012757"/>
            <a:ext cx="129539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>
              <a:spcBef>
                <a:spcPct val="20000"/>
              </a:spcBef>
              <a:buClr>
                <a:schemeClr val="tx2"/>
              </a:buClr>
              <a:defRPr sz="26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示例：</a:t>
            </a:r>
            <a:endParaRPr lang="en-US" altLang="zh-C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389413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553200" y="6109735"/>
            <a:ext cx="2353310" cy="398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chapter7_4_2.py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6</a:t>
            </a:r>
            <a:r>
              <a:rPr lang="zh-CN" altLang="en-US" dirty="0" smtClean="0">
                <a:ea typeface="宋体" panose="02010600030101010101" pitchFamily="2" charset="-122"/>
              </a:rPr>
              <a:t>讲 </a:t>
            </a:r>
            <a:r>
              <a:rPr lang="zh-CN" dirty="0" smtClean="0">
                <a:ea typeface="宋体" panose="02010600030101010101" pitchFamily="2" charset="-122"/>
              </a:rPr>
              <a:t>知识要点回顾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53720" y="1466215"/>
            <a:ext cx="7995920" cy="41205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一、文件与文件对象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二、文件的读取与写入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open() read() write() close()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三、二进制文件的读取和写入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open('','wb')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四、随机文件访问 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seek()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五、对象系列化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对象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六、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有参数、无参数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）递归函数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4478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非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函数实现</a:t>
            </a:r>
            <a:r>
              <a:rPr lang="en-US" altLang="zh-CN" sz="4000" b="1" dirty="0" smtClean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阶乘问题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9699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71424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阶乘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无函数代码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chapter7_5_1.py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133600"/>
            <a:ext cx="8399362" cy="265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n =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(input(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'please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enter the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num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:'))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	total = 1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	for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in range(1,n+1):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		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total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= total *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result = 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total</a:t>
            </a:r>
            <a:endParaRPr lang="en-US" altLang="zh-CN" sz="24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print('{0}! = {1}'.format(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n,result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4478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非递归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函数解决</a:t>
            </a:r>
            <a:r>
              <a:rPr lang="en-US" altLang="zh-CN" sz="4000" b="1" dirty="0" smtClean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阶乘问题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9699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74479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阶乘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带参数的函数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chapter7_5_2.py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1752600"/>
            <a:ext cx="8399362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def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factorial(n):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if n == 0 or n == 1: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return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total = 1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for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in range(2,n+1):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total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= total *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return 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total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 =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(input(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'please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enter the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num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:'))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result = 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factorial(n)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print('{0}! = {1}'.format(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n,result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递归函数解决</a:t>
            </a:r>
            <a:r>
              <a:rPr lang="en-US" altLang="zh-CN" dirty="0" smtClean="0"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ea typeface="宋体" panose="02010600030101010101" pitchFamily="2" charset="-122"/>
              </a:rPr>
              <a:t>阶乘问题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229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自调用函数，可以在函数体内直接或者间接地自己调用自己，即函数的嵌套调用是函数本身；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递归函数不能无限递归，否则会耗尽内存；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一般在递归函数中，需要设置终止条件；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04800" y="5667115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58930"/>
            <a:ext cx="5400000" cy="3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04800" y="3124200"/>
            <a:ext cx="1828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求阶乘：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62131" y="6153090"/>
            <a:ext cx="1981835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chapter7_5_3.py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6973808" cy="223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 smtClean="0"/>
              <a:t>第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讲（</a:t>
            </a:r>
            <a:r>
              <a:rPr lang="en-US" altLang="zh-CN" sz="4000" dirty="0" smtClean="0"/>
              <a:t>6</a:t>
            </a:r>
            <a:r>
              <a:rPr lang="zh-CN" altLang="en-US" sz="4000" dirty="0" smtClean="0">
                <a:ea typeface="宋体" panose="02010600030101010101" pitchFamily="2" charset="-122"/>
              </a:rPr>
              <a:t>）</a:t>
            </a:r>
            <a:r>
              <a:rPr lang="en-US" altLang="zh-CN" sz="4000" dirty="0" err="1" smtClean="0">
                <a:ea typeface="宋体" panose="02010600030101010101" pitchFamily="2" charset="-122"/>
              </a:rPr>
              <a:t>eval,exec</a:t>
            </a:r>
            <a:r>
              <a:rPr lang="zh-CN" altLang="en-US" sz="4000" dirty="0">
                <a:ea typeface="宋体" panose="02010600030101010101" pitchFamily="2" charset="-122"/>
              </a:rPr>
              <a:t>和</a:t>
            </a:r>
            <a:r>
              <a:rPr lang="en-US" altLang="zh-CN" sz="4000" dirty="0">
                <a:ea typeface="宋体" panose="02010600030101010101" pitchFamily="2" charset="-122"/>
              </a:rPr>
              <a:t>compile</a:t>
            </a:r>
            <a:r>
              <a:rPr lang="zh-CN" altLang="en-US" sz="4000" dirty="0" smtClean="0">
                <a:ea typeface="宋体" panose="02010600030101010101" pitchFamily="2" charset="-122"/>
              </a:rPr>
              <a:t>函数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CN" dirty="0" err="1" smtClean="0">
                <a:ea typeface="宋体" panose="02010600030101010101" pitchFamily="2" charset="-122"/>
              </a:rPr>
              <a:t>eval</a:t>
            </a:r>
            <a:r>
              <a:rPr lang="zh-CN" altLang="en-US" dirty="0" smtClean="0">
                <a:ea typeface="宋体" panose="02010600030101010101" pitchFamily="2" charset="-122"/>
              </a:rPr>
              <a:t>函数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57200" y="1090612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eval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函数，可以对动态表达式进行求值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1758950"/>
            <a:ext cx="6542087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" y="428625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eval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函数的功能是将字符串生成语句执行，如果字符串包含不完全的依据，则存在注入安全隐患，如删除文件的语句。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162969"/>
            <a:ext cx="7422513" cy="187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exec</a:t>
            </a:r>
            <a:r>
              <a:rPr lang="zh-CN" altLang="en-US" dirty="0" smtClean="0">
                <a:ea typeface="宋体" panose="02010600030101010101" pitchFamily="2" charset="-122"/>
              </a:rPr>
              <a:t>函数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exec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函数，可以执行动态语句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66750" y="2533650"/>
            <a:ext cx="82296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其中，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是动态语句的字符串，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globals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locals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是使用上下文环境的全局和局部变量，如果不指定，则使用当前运行上下文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Exec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函数用于动态语句的执行，不返回值。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45291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830200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compile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compile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函数，可以编译代码为代码对象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09600" y="2209800"/>
            <a:ext cx="8229600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其中，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source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为代码预计到字符串，如果是多行语句，则每行的结尾必须有换行符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\n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Filename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为包含代码的文件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Mode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为编译模式：‘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exec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’（用于语句系列执行）、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’eval’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（用于表达式求值）、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’single’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（用于单个交互语句）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编译后的代码对象可以通过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eval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函数或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exec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函数执行，因为编译为代码对象，可以提高效率</a:t>
            </a:r>
            <a:endParaRPr lang="en-US" altLang="zh-CN" sz="2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52600"/>
            <a:ext cx="667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02275"/>
            <a:ext cx="90376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A50021"/>
          </a:solidFill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The End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227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45089F-65E1-413F-8807-596599D4B5FD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ea typeface="宋体" panose="02010600030101010101" pitchFamily="2" charset="-122"/>
              </a:rPr>
              <a:t>讲   目录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29665" y="1261745"/>
            <a:ext cx="6893560" cy="4744720"/>
          </a:xfrm>
        </p:spPr>
        <p:txBody>
          <a:bodyPr>
            <a:norm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一、</a:t>
            </a: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函数的声明与调用</a:t>
            </a:r>
            <a:endParaRPr kumimoji="1" lang="zh-CN" altLang="en-US" sz="27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二、函数的</a:t>
            </a: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参数传递</a:t>
            </a:r>
            <a:endParaRPr kumimoji="1" lang="zh-CN" altLang="en-US" sz="27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三、</a:t>
            </a: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函数的返回值</a:t>
            </a:r>
            <a:endParaRPr kumimoji="1" lang="zh-CN" altLang="en-US" sz="27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四、</a:t>
            </a: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变量的作用域</a:t>
            </a:r>
            <a:endParaRPr kumimoji="1" lang="zh-CN" altLang="en-US" sz="27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五、</a:t>
            </a:r>
            <a:r>
              <a:rPr kumimoji="1" lang="zh-CN" altLang="en-US" sz="2700" dirty="0" smtClean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递归函数</a:t>
            </a:r>
            <a:endParaRPr kumimoji="1" lang="zh-CN" altLang="en-US" sz="27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六、</a:t>
            </a:r>
            <a:r>
              <a:rPr kumimoji="1" lang="en-US" altLang="zh-CN" sz="2700" dirty="0" err="1" smtClean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eval</a:t>
            </a:r>
            <a:r>
              <a:rPr kumimoji="1" lang="zh-CN" altLang="en-US" sz="2700" dirty="0" smtClean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、</a:t>
            </a:r>
            <a:r>
              <a:rPr kumimoji="1" lang="en-US" altLang="zh-CN" sz="2700" dirty="0" smtClean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exec</a:t>
            </a:r>
            <a:r>
              <a:rPr kumimoji="1" lang="zh-CN" altLang="en-US" sz="2700" dirty="0" smtClean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和</a:t>
            </a:r>
            <a:r>
              <a:rPr kumimoji="1" lang="en-US" altLang="zh-CN" sz="2700" dirty="0" smtClean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compile</a:t>
            </a:r>
            <a:r>
              <a:rPr kumimoji="1" lang="zh-CN" altLang="en-US" sz="2700" dirty="0" smtClean="0"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函数</a:t>
            </a:r>
            <a:endParaRPr kumimoji="1" lang="en-US" altLang="zh-CN" sz="2700" dirty="0" smtClean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1" lang="zh-CN" altLang="en-US" sz="27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）函数的声明与调用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 smtClean="0">
                <a:solidFill>
                  <a:schemeClr val="bg1"/>
                </a:solidFill>
              </a:rPr>
              <a:t>一个简单的函数声明与调用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9699" name="Text Box 12"/>
          <p:cNvSpPr txBox="1">
            <a:spLocks noChangeArrowheads="1"/>
          </p:cNvSpPr>
          <p:nvPr/>
        </p:nvSpPr>
        <p:spPr bwMode="auto">
          <a:xfrm>
            <a:off x="325154" y="1143000"/>
            <a:ext cx="480758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：简单函数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chapter7_1_1.py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1676400"/>
            <a:ext cx="6215380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2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def func(s):</a:t>
            </a:r>
            <a:endParaRPr lang="en-US" altLang="zh-CN" sz="3200" dirty="0" err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print('in function:'+s)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return("Hello,world")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= func("How are you")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print('in main program:'+s)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483" y="4876800"/>
            <a:ext cx="2026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函数的调用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533400" y="5334000"/>
            <a:ext cx="830580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通过函数名，括号和自变量来调用</a:t>
            </a: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访问这个函数</a:t>
            </a: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286000" y="5943600"/>
            <a:ext cx="426720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注：声明在前，调用在后</a:t>
            </a:r>
            <a:endParaRPr lang="zh-CN" altLang="en-US" sz="2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函数</a:t>
            </a:r>
            <a:r>
              <a:rPr lang="zh-CN" altLang="en-US" dirty="0" smtClean="0">
                <a:ea typeface="宋体" panose="02010600030101010101" pitchFamily="2" charset="-122"/>
              </a:rPr>
              <a:t>的分类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001000" cy="481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的函数可分为两大类：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内置函数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自带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也是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Python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保留字符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abs(number) </a:t>
            </a:r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 </a:t>
            </a:r>
            <a:endParaRPr lang="zh-CN" alt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cmp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(number1,number2) #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前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&gt;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后 返回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() 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float() 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str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() 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  <a:cs typeface="Cabin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自定义函数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由用户创建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）函数的参数传递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默认参数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49250" y="1884680"/>
            <a:ext cx="732155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声明函数时，可以为参数指定默认值；</a:t>
            </a:r>
            <a:endParaRPr lang="zh-CN" altLang="en-US" sz="2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5240020"/>
            <a:ext cx="84594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注：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先声明没有默认参数的形参，再声明有默认参数的形参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240462" y="3363912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349250" y="2662966"/>
            <a:ext cx="116466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2" y="4114800"/>
            <a:ext cx="2598738" cy="57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76612"/>
            <a:ext cx="4489517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71600" y="2743200"/>
            <a:ext cx="2353310" cy="398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chapter7_2_1.py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49250" y="1264920"/>
            <a:ext cx="764286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形参和实参 定义</a:t>
            </a:r>
            <a:endParaRPr lang="zh-CN" altLang="en-US" sz="2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默认参数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26463" y="4491335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运行结果：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228600" y="2205335"/>
            <a:ext cx="116466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74" y="2814935"/>
            <a:ext cx="8267226" cy="144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63" y="4567535"/>
            <a:ext cx="990600" cy="61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09600" y="5405735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函数调用时，实参默认是按位置顺序传递形参。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" y="1371600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默认参数一定要用不可变对象，如果是可变对象，程序运行会有逻辑错误。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0664" y="4743571"/>
            <a:ext cx="2353310" cy="398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chapter7_2_2.py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0</TotalTime>
  <Words>2694</Words>
  <Application>WPS 演示</Application>
  <PresentationFormat>全屏显示(4:3)</PresentationFormat>
  <Paragraphs>250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Verdana</vt:lpstr>
      <vt:lpstr>Times New Roman</vt:lpstr>
      <vt:lpstr>Tahoma</vt:lpstr>
      <vt:lpstr>黑体</vt:lpstr>
      <vt:lpstr>华文新魏</vt:lpstr>
      <vt:lpstr>楷体_GB2312</vt:lpstr>
      <vt:lpstr>华文仿宋</vt:lpstr>
      <vt:lpstr>Cabin</vt:lpstr>
      <vt:lpstr>楷体_GB2312</vt:lpstr>
      <vt:lpstr>微软雅黑</vt:lpstr>
      <vt:lpstr>新宋体</vt:lpstr>
      <vt:lpstr>Segoe Print</vt:lpstr>
      <vt:lpstr>Blends</vt:lpstr>
      <vt:lpstr>第7讲  函数与函数编程</vt:lpstr>
      <vt:lpstr>PowerPoint 演示文稿</vt:lpstr>
      <vt:lpstr>PowerPoint 演示文稿</vt:lpstr>
      <vt:lpstr>第7讲（1）函数的声明与调用</vt:lpstr>
      <vt:lpstr>PowerPoint 演示文稿</vt:lpstr>
      <vt:lpstr>PowerPoint 演示文稿</vt:lpstr>
      <vt:lpstr>第7讲（2）函数的参数传递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第7讲（3）函数的返回值</vt:lpstr>
      <vt:lpstr>PowerPoint 演示文稿</vt:lpstr>
      <vt:lpstr>第7讲（4）变量的作用域</vt:lpstr>
      <vt:lpstr>PowerPoint 演示文稿</vt:lpstr>
      <vt:lpstr>PowerPoint 演示文稿</vt:lpstr>
      <vt:lpstr>PowerPoint 演示文稿</vt:lpstr>
      <vt:lpstr>第7讲（5）递归函数</vt:lpstr>
      <vt:lpstr>PowerPoint 演示文稿</vt:lpstr>
      <vt:lpstr>PowerPoint 演示文稿</vt:lpstr>
      <vt:lpstr>PowerPoint 演示文稿</vt:lpstr>
      <vt:lpstr>第7讲（6）eval,exec和compile函数</vt:lpstr>
      <vt:lpstr>PowerPoint 演示文稿</vt:lpstr>
      <vt:lpstr>PowerPoint 演示文稿</vt:lpstr>
      <vt:lpstr>PowerPoint 演示文稿</vt:lpstr>
      <vt:lpstr>The End</vt:lpstr>
    </vt:vector>
  </TitlesOfParts>
  <Company>University of Washington, CS 4 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DELL</cp:lastModifiedBy>
  <cp:revision>2589</cp:revision>
  <cp:lastPrinted>2009-04-22T19:24:00Z</cp:lastPrinted>
  <dcterms:created xsi:type="dcterms:W3CDTF">2009-04-22T19:24:00Z</dcterms:created>
  <dcterms:modified xsi:type="dcterms:W3CDTF">2017-02-21T05:40:28Z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