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6" r:id="rId3"/>
    <p:sldId id="980" r:id="rId5"/>
    <p:sldId id="1019" r:id="rId6"/>
    <p:sldId id="1184" r:id="rId7"/>
    <p:sldId id="1185" r:id="rId8"/>
    <p:sldId id="981" r:id="rId9"/>
    <p:sldId id="1157" r:id="rId10"/>
    <p:sldId id="1175" r:id="rId11"/>
    <p:sldId id="1180" r:id="rId12"/>
    <p:sldId id="1162" r:id="rId13"/>
    <p:sldId id="1163" r:id="rId14"/>
    <p:sldId id="1164" r:id="rId15"/>
    <p:sldId id="1165" r:id="rId16"/>
    <p:sldId id="1181" r:id="rId17"/>
    <p:sldId id="1167" r:id="rId18"/>
    <p:sldId id="1168" r:id="rId19"/>
    <p:sldId id="1169" r:id="rId20"/>
    <p:sldId id="1173" r:id="rId21"/>
    <p:sldId id="1174" r:id="rId22"/>
    <p:sldId id="1182" r:id="rId23"/>
    <p:sldId id="1176" r:id="rId24"/>
    <p:sldId id="1177" r:id="rId25"/>
    <p:sldId id="1178" r:id="rId26"/>
    <p:sldId id="1187" r:id="rId27"/>
    <p:sldId id="1183" r:id="rId28"/>
    <p:sldId id="1188" r:id="rId29"/>
    <p:sldId id="1189" r:id="rId30"/>
    <p:sldId id="1083" r:id="rId3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99"/>
    <a:srgbClr val="008080"/>
    <a:srgbClr val="006600"/>
    <a:srgbClr val="800000"/>
    <a:srgbClr val="808080"/>
    <a:srgbClr val="404040"/>
    <a:srgbClr val="003399"/>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586" autoAdjust="0"/>
  </p:normalViewPr>
  <p:slideViewPr>
    <p:cSldViewPr>
      <p:cViewPr>
        <p:scale>
          <a:sx n="66" d="100"/>
          <a:sy n="66" d="100"/>
        </p:scale>
        <p:origin x="-1930" y="-163"/>
      </p:cViewPr>
      <p:guideLst>
        <p:guide orient="horz" pos="2006"/>
        <p:guide pos="28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48"/>
    </p:cViewPr>
  </p:sorterViewPr>
  <p:notesViewPr>
    <p:cSldViewPr>
      <p:cViewPr varScale="1">
        <p:scale>
          <a:sx n="63" d="100"/>
          <a:sy n="63" d="100"/>
        </p:scale>
        <p:origin x="-1915" y="-77"/>
      </p:cViewPr>
      <p:guideLst>
        <p:guide orient="horz" pos="2674"/>
        <p:guide pos="216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endParaRPr lang="en-US" altLang="zh-CN"/>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endParaRPr lang="en-US" altLang="zh-CN"/>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BB02C78E-0274-4A0C-A294-91A0C535B0F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hi</a:t>
            </a:r>
            <a:endParaRPr lang="en-US" altLang="zh-CN"/>
          </a:p>
        </p:txBody>
      </p:sp>
      <p:sp>
        <p:nvSpPr>
          <p:cNvPr id="153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153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r>
              <a:rPr lang="en-US" altLang="zh-CN"/>
              <a:t>bye</a:t>
            </a: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spcBef>
                <a:spcPct val="0"/>
              </a:spcBef>
              <a:buClrTx/>
              <a:buSzTx/>
              <a:buFontTx/>
              <a:buNone/>
              <a:defRPr sz="1200">
                <a:latin typeface="Times New Roman" panose="02020603050405020304" pitchFamily="18" charset="0"/>
                <a:ea typeface="+mn-ea"/>
                <a:cs typeface="Times New Roman" panose="02020603050405020304" pitchFamily="18" charset="0"/>
              </a:defRPr>
            </a:lvl1pPr>
          </a:lstStyle>
          <a:p>
            <a:pPr>
              <a:defRPr/>
            </a:pPr>
            <a:fld id="{58330039-C041-4DDA-AFD0-1C663E1F2AA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1pPr>
            <a:lvl2pPr marL="742950" indent="-28575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3pPr>
            <a:lvl4pPr marL="16002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4pPr>
            <a:lvl5pPr marL="2057400" indent="-228600" eaLnBrk="0" hangingPunct="0">
              <a:spcBef>
                <a:spcPts val="5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ts val="500"/>
              </a:spcBef>
              <a:spcAft>
                <a:spcPct val="0"/>
              </a:spcAft>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defRPr/>
            </a:pPr>
            <a:fld id="{40413C7B-0EAF-487B-A984-5F7338AC4C83}" type="slidenum">
              <a:rPr lang="en-US" altLang="zh-CN" sz="1200" smtClean="0">
                <a:latin typeface="Times New Roman" panose="02020603050405020304" pitchFamily="18" charset="0"/>
              </a:rPr>
            </a:fld>
            <a:endParaRPr lang="en-US" altLang="zh-CN" sz="1200"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50000"/>
              </a:spcBef>
            </a:pPr>
            <a:endParaRPr lang="en-US" altLang="zh-CN" dirty="0" smtClean="0">
              <a:latin typeface="楷体_GB2312"/>
            </a:endParaRPr>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E6451F2-604B-40C9-A6D8-39778E4D07A3}" type="slidenum">
              <a:rPr lang="en-US" altLang="zh-CN"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50000"/>
              </a:spcBef>
            </a:pPr>
            <a:r>
              <a:rPr lang="zh-CN" altLang="en-US" dirty="0" smtClean="0">
                <a:latin typeface="楷体_GB2312"/>
              </a:rPr>
              <a:t>对象的外部只需要它做什么，而不必知道它如何做</a:t>
            </a:r>
            <a:endParaRPr lang="en-US" altLang="zh-CN" dirty="0" smtClean="0">
              <a:latin typeface="楷体_GB2312"/>
            </a:endParaRPr>
          </a:p>
          <a:p>
            <a:pPr algn="l" eaLnBrk="1" hangingPunct="1">
              <a:spcBef>
                <a:spcPct val="50000"/>
              </a:spcBef>
            </a:pPr>
            <a:endParaRPr lang="en-US" altLang="zh-CN" dirty="0" smtClean="0">
              <a:latin typeface="楷体_GB2312"/>
            </a:endParaRPr>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9E6451F2-604B-40C9-A6D8-39778E4D07A3}" type="slidenum">
              <a:rPr lang="en-US" altLang="zh-CN"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类是抽象的，要使用类定义的功能，就必须实例化，及创建类的对象。</a:t>
            </a:r>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类就是一种对象类型，和前面学过的字符串，列表等类型一样。</a:t>
            </a:r>
            <a:r>
              <a:rPr kumimoji="1" lang="zh-CN" altLang="en-US" sz="1200" b="0" i="0" kern="1200" dirty="0" smtClean="0">
                <a:solidFill>
                  <a:schemeClr val="tx1"/>
                </a:solidFill>
                <a:effectLst/>
                <a:latin typeface="Arial" panose="020B0604020202020204" pitchFamily="34" charset="0"/>
                <a:ea typeface="+mn-ea"/>
                <a:cs typeface="+mn-cs"/>
              </a:rPr>
              <a:t>这里定义个类的名字是</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那么我们就试图建立一种对象类型，这种对象类型称之为</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，就如同有一种对象类型是</a:t>
            </a:r>
            <a:r>
              <a:rPr kumimoji="1" lang="en-US" altLang="zh-CN" sz="1200" b="0" i="0" kern="1200" dirty="0" smtClean="0">
                <a:solidFill>
                  <a:schemeClr val="tx1"/>
                </a:solidFill>
                <a:effectLst/>
                <a:latin typeface="Arial" panose="020B0604020202020204" pitchFamily="34" charset="0"/>
                <a:ea typeface="+mn-ea"/>
                <a:cs typeface="+mn-cs"/>
              </a:rPr>
              <a:t>List</a:t>
            </a:r>
            <a:r>
              <a:rPr kumimoji="1" lang="zh-CN" altLang="en-US" sz="1200" b="0" i="0" kern="1200" dirty="0" smtClean="0">
                <a:solidFill>
                  <a:schemeClr val="tx1"/>
                </a:solidFill>
                <a:effectLst/>
                <a:latin typeface="Arial" panose="020B0604020202020204" pitchFamily="34" charset="0"/>
                <a:ea typeface="+mn-ea"/>
                <a:cs typeface="+mn-cs"/>
              </a:rPr>
              <a:t>一样。</a:t>
            </a:r>
            <a:endParaRPr kumimoji="1" lang="en-US" altLang="zh-CN" sz="1200" b="0" i="0" kern="1200" dirty="0" smtClean="0">
              <a:solidFill>
                <a:schemeClr val="tx1"/>
              </a:solidFill>
              <a:effectLst/>
              <a:latin typeface="Arial" panose="020B0604020202020204" pitchFamily="34" charset="0"/>
              <a:ea typeface="+mn-ea"/>
              <a:cs typeface="+mn-cs"/>
            </a:endParaRPr>
          </a:p>
          <a:p>
            <a:r>
              <a:rPr kumimoji="1" lang="zh-CN" altLang="en-US" sz="1200" b="0" i="0" kern="1200" dirty="0" smtClean="0">
                <a:solidFill>
                  <a:schemeClr val="tx1"/>
                </a:solidFill>
                <a:effectLst/>
                <a:latin typeface="Arial" panose="020B0604020202020204" pitchFamily="34" charset="0"/>
                <a:ea typeface="+mn-ea"/>
                <a:cs typeface="+mn-cs"/>
              </a:rPr>
              <a:t>构建对象类型，首先要对这种类型进行初始化，也就是说明这类型的基本结构。一旦这个类型的对象被调用，第一件事就是要运行这个类型的基本结构，也就是类</a:t>
            </a:r>
            <a:r>
              <a:rPr kumimoji="1" lang="en-US" altLang="zh-CN" sz="1200" b="0" i="0" kern="1200" dirty="0" smtClean="0">
                <a:solidFill>
                  <a:schemeClr val="tx1"/>
                </a:solidFill>
                <a:effectLst/>
                <a:latin typeface="Arial" panose="020B0604020202020204" pitchFamily="34" charset="0"/>
                <a:ea typeface="+mn-ea"/>
                <a:cs typeface="+mn-cs"/>
              </a:rPr>
              <a:t>Person2</a:t>
            </a:r>
            <a:r>
              <a:rPr kumimoji="1" lang="zh-CN" altLang="en-US" sz="1200" b="0" i="0" kern="1200" dirty="0" smtClean="0">
                <a:solidFill>
                  <a:schemeClr val="tx1"/>
                </a:solidFill>
                <a:effectLst/>
                <a:latin typeface="Arial" panose="020B0604020202020204" pitchFamily="34" charset="0"/>
                <a:ea typeface="+mn-ea"/>
                <a:cs typeface="+mn-cs"/>
              </a:rPr>
              <a:t>的基本结构。</a:t>
            </a:r>
            <a:endParaRPr kumimoji="1" lang="en-US" altLang="zh-CN" sz="1200" b="0" i="0" kern="1200" dirty="0" smtClean="0">
              <a:solidFill>
                <a:schemeClr val="tx1"/>
              </a:solidFill>
              <a:effectLst/>
              <a:latin typeface="Arial" panose="020B0604020202020204" pitchFamily="34" charset="0"/>
              <a:ea typeface="+mn-ea"/>
              <a:cs typeface="+mn-cs"/>
            </a:endParaRPr>
          </a:p>
          <a:p>
            <a:r>
              <a:rPr kumimoji="1" lang="zh-CN" altLang="en-US" sz="1200" b="0" i="0" kern="1200" dirty="0" smtClean="0">
                <a:solidFill>
                  <a:schemeClr val="tx1"/>
                </a:solidFill>
                <a:effectLst/>
                <a:latin typeface="Arial" panose="020B0604020202020204" pitchFamily="34" charset="0"/>
                <a:ea typeface="+mn-ea"/>
                <a:cs typeface="+mn-cs"/>
              </a:rPr>
              <a:t>由于类是我们自己构造的，那么基本结构也是我们手动构造的。在类中，基本机构是写在</a:t>
            </a:r>
            <a:r>
              <a:rPr kumimoji="1" lang="en-US" altLang="zh-CN" sz="1200" b="0" i="0" kern="1200" dirty="0" smtClean="0">
                <a:solidFill>
                  <a:schemeClr val="tx1"/>
                </a:solidFill>
                <a:effectLst/>
                <a:latin typeface="Arial" panose="020B0604020202020204" pitchFamily="34" charset="0"/>
                <a:ea typeface="+mn-ea"/>
                <a:cs typeface="+mn-cs"/>
              </a:rPr>
              <a:t>__</a:t>
            </a:r>
            <a:r>
              <a:rPr kumimoji="1" lang="en-US" altLang="zh-CN" sz="1200" b="0" i="0" kern="1200" dirty="0" err="1" smtClean="0">
                <a:solidFill>
                  <a:schemeClr val="tx1"/>
                </a:solidFill>
                <a:effectLst/>
                <a:latin typeface="Arial" panose="020B0604020202020204" pitchFamily="34" charset="0"/>
                <a:ea typeface="+mn-ea"/>
                <a:cs typeface="+mn-cs"/>
              </a:rPr>
              <a:t>init</a:t>
            </a:r>
            <a:r>
              <a:rPr kumimoji="1" lang="en-US" altLang="zh-CN" sz="1200" b="0" i="0" kern="1200" dirty="0" smtClean="0">
                <a:solidFill>
                  <a:schemeClr val="tx1"/>
                </a:solidFill>
                <a:effectLst/>
                <a:latin typeface="Arial" panose="020B0604020202020204" pitchFamily="34" charset="0"/>
                <a:ea typeface="+mn-ea"/>
                <a:cs typeface="+mn-cs"/>
              </a:rPr>
              <a:t>__</a:t>
            </a:r>
            <a:r>
              <a:rPr kumimoji="1" lang="zh-CN" altLang="en-US" sz="1200" b="0" i="0" kern="1200" dirty="0" smtClean="0">
                <a:solidFill>
                  <a:schemeClr val="tx1"/>
                </a:solidFill>
                <a:effectLst/>
                <a:latin typeface="Arial" panose="020B0604020202020204" pitchFamily="34" charset="0"/>
                <a:ea typeface="+mn-ea"/>
                <a:cs typeface="+mn-cs"/>
              </a:rPr>
              <a:t>这个函数里，因而这个函数被称为构造函数，担负着对类进行初始化任务。</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kumimoji="1" lang="en-US" altLang="zh-CN" sz="1200" b="0" i="0" kern="1200" dirty="0" smtClean="0">
                <a:solidFill>
                  <a:schemeClr val="tx1"/>
                </a:solidFill>
                <a:effectLst/>
                <a:latin typeface="Arial" panose="020B0604020202020204" pitchFamily="34" charset="0"/>
                <a:ea typeface="+mn-ea"/>
                <a:cs typeface="+mn-cs"/>
              </a:rPr>
              <a:t>__</a:t>
            </a:r>
            <a:r>
              <a:rPr kumimoji="1" lang="en-US" altLang="zh-CN" sz="1200" b="0" i="0" kern="1200" dirty="0" err="1" smtClean="0">
                <a:solidFill>
                  <a:schemeClr val="tx1"/>
                </a:solidFill>
                <a:effectLst/>
                <a:latin typeface="Arial" panose="020B0604020202020204" pitchFamily="34" charset="0"/>
                <a:ea typeface="+mn-ea"/>
                <a:cs typeface="+mn-cs"/>
              </a:rPr>
              <a:t>init</a:t>
            </a:r>
            <a:r>
              <a:rPr kumimoji="1" lang="en-US" altLang="zh-CN" sz="1200" b="0" i="0" kern="1200" dirty="0" smtClean="0">
                <a:solidFill>
                  <a:schemeClr val="tx1"/>
                </a:solidFill>
                <a:effectLst/>
                <a:latin typeface="Arial" panose="020B0604020202020204" pitchFamily="34" charset="0"/>
                <a:ea typeface="+mn-ea"/>
                <a:cs typeface="+mn-cs"/>
              </a:rPr>
              <a:t>__()</a:t>
            </a:r>
            <a:r>
              <a:rPr kumimoji="1" lang="zh-CN" altLang="en-US" sz="1200" b="0" i="0" kern="1200" dirty="0" smtClean="0">
                <a:solidFill>
                  <a:schemeClr val="tx1"/>
                </a:solidFill>
                <a:effectLst/>
                <a:latin typeface="Arial" panose="020B0604020202020204" pitchFamily="34" charset="0"/>
                <a:ea typeface="+mn-ea"/>
                <a:cs typeface="+mn-cs"/>
              </a:rPr>
              <a:t>方法意义重大的原因有两个。第一个原因是在对象生命周期中初始化是最重要的一步；每个对象必须正确初始化后才能正常工作。第二个原因是</a:t>
            </a:r>
            <a:r>
              <a:rPr kumimoji="1" lang="en-US" altLang="zh-CN" sz="1200" b="0" i="0" kern="1200" dirty="0" smtClean="0">
                <a:solidFill>
                  <a:schemeClr val="tx1"/>
                </a:solidFill>
                <a:effectLst/>
                <a:latin typeface="Arial" panose="020B0604020202020204" pitchFamily="34" charset="0"/>
                <a:ea typeface="+mn-ea"/>
                <a:cs typeface="+mn-cs"/>
              </a:rPr>
              <a:t>__</a:t>
            </a:r>
            <a:r>
              <a:rPr kumimoji="1" lang="en-US" altLang="zh-CN" sz="1200" b="0" i="0" kern="1200" dirty="0" err="1" smtClean="0">
                <a:solidFill>
                  <a:schemeClr val="tx1"/>
                </a:solidFill>
                <a:effectLst/>
                <a:latin typeface="Arial" panose="020B0604020202020204" pitchFamily="34" charset="0"/>
                <a:ea typeface="+mn-ea"/>
                <a:cs typeface="+mn-cs"/>
              </a:rPr>
              <a:t>init</a:t>
            </a:r>
            <a:r>
              <a:rPr kumimoji="1" lang="en-US" altLang="zh-CN" sz="1200" b="0" i="0" kern="1200" dirty="0" smtClean="0">
                <a:solidFill>
                  <a:schemeClr val="tx1"/>
                </a:solidFill>
                <a:effectLst/>
                <a:latin typeface="Arial" panose="020B0604020202020204" pitchFamily="34" charset="0"/>
                <a:ea typeface="+mn-ea"/>
                <a:cs typeface="+mn-cs"/>
              </a:rPr>
              <a:t>__()</a:t>
            </a:r>
            <a:r>
              <a:rPr kumimoji="1" lang="zh-CN" altLang="en-US" sz="1200" b="0" i="0" kern="1200" dirty="0" smtClean="0">
                <a:solidFill>
                  <a:schemeClr val="tx1"/>
                </a:solidFill>
                <a:effectLst/>
                <a:latin typeface="Arial" panose="020B0604020202020204" pitchFamily="34" charset="0"/>
                <a:ea typeface="+mn-ea"/>
                <a:cs typeface="+mn-cs"/>
              </a:rPr>
              <a:t>参数值可以有多种形式。</a:t>
            </a:r>
            <a:endParaRPr kumimoji="1" lang="en-US" altLang="zh-CN" sz="1200" b="0" i="0" kern="1200" dirty="0" smtClean="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回到</a:t>
            </a:r>
            <a:r>
              <a:rPr lang="en-US" altLang="zh-CN" dirty="0" smtClean="0"/>
              <a:t>Person2</a:t>
            </a:r>
            <a:r>
              <a:rPr lang="zh-CN" altLang="en-US" dirty="0" smtClean="0"/>
              <a:t>类，如果按照上面的代码，写好了，是不是</a:t>
            </a:r>
            <a:r>
              <a:rPr lang="en-US" altLang="zh-CN" dirty="0" smtClean="0"/>
              <a:t>_</a:t>
            </a:r>
            <a:r>
              <a:rPr lang="en-US" altLang="zh-CN" dirty="0" err="1" smtClean="0"/>
              <a:t>init</a:t>
            </a:r>
            <a:r>
              <a:rPr lang="en-US" altLang="zh-CN" dirty="0" smtClean="0"/>
              <a:t>_</a:t>
            </a:r>
            <a:r>
              <a:rPr lang="zh-CN" altLang="en-US" dirty="0" smtClean="0"/>
              <a:t>就运行起来了呢？不是！这时候还没看到</a:t>
            </a:r>
            <a:r>
              <a:rPr lang="en-US" altLang="zh-CN" dirty="0" smtClean="0"/>
              <a:t>Jack</a:t>
            </a:r>
            <a:r>
              <a:rPr lang="zh-CN" altLang="en-US" dirty="0" smtClean="0"/>
              <a:t>呢，必须看到</a:t>
            </a:r>
            <a:r>
              <a:rPr lang="en-US" altLang="zh-CN" dirty="0" smtClean="0"/>
              <a:t>Jack</a:t>
            </a:r>
            <a:r>
              <a:rPr lang="zh-CN" altLang="en-US" dirty="0" smtClean="0"/>
              <a:t>才能运行。所以看到</a:t>
            </a:r>
            <a:r>
              <a:rPr lang="en-US" altLang="zh-CN" dirty="0" smtClean="0"/>
              <a:t>Jack</a:t>
            </a:r>
            <a:r>
              <a:rPr lang="zh-CN" altLang="en-US" dirty="0" smtClean="0"/>
              <a:t>，就是看到</a:t>
            </a:r>
            <a:r>
              <a:rPr lang="en-US" altLang="zh-CN" dirty="0" smtClean="0"/>
              <a:t>Jack</a:t>
            </a:r>
            <a:r>
              <a:rPr lang="zh-CN" altLang="en-US" dirty="0" smtClean="0"/>
              <a:t>这样一个具体的实实在在的人，此动作，在</a:t>
            </a:r>
            <a:r>
              <a:rPr lang="en-US" altLang="zh-CN" dirty="0" smtClean="0"/>
              <a:t>Python</a:t>
            </a:r>
            <a:r>
              <a:rPr lang="zh-CN" altLang="en-US" dirty="0" smtClean="0"/>
              <a:t>中有个术语，叫做实例化。当类</a:t>
            </a:r>
            <a:r>
              <a:rPr lang="en-US" altLang="zh-CN" dirty="0" smtClean="0"/>
              <a:t>Person2</a:t>
            </a:r>
            <a:r>
              <a:rPr lang="zh-CN" altLang="en-US" dirty="0" smtClean="0"/>
              <a:t>实例化后立刻运行</a:t>
            </a:r>
            <a:r>
              <a:rPr lang="en-US" altLang="zh-CN" dirty="0" smtClean="0"/>
              <a:t>_</a:t>
            </a:r>
            <a:r>
              <a:rPr lang="en-US" altLang="zh-CN" dirty="0" err="1" smtClean="0"/>
              <a:t>init</a:t>
            </a:r>
            <a:r>
              <a:rPr lang="en-US" altLang="zh-CN" dirty="0" smtClean="0"/>
              <a:t>_</a:t>
            </a:r>
            <a:r>
              <a:rPr lang="zh-CN" altLang="en-US" dirty="0" smtClean="0"/>
              <a:t>函数</a:t>
            </a:r>
            <a:endParaRPr lang="zh-CN" altLang="en-US" dirty="0" smtClean="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类的内部，会写很多不同功能的函数，这些函数在类里面有另外一个名字，“方法”。那么，通过类的构造函数中的参数传入的这些数据也想在各个方法中被使用，就需要类中长期保存并随时调用这些数据。为了解决这个问题，在类中，所有传入的数据都赋给一个变量，通常这个变量的名字是</a:t>
            </a:r>
            <a:r>
              <a:rPr lang="en-US" altLang="zh-CN" dirty="0" smtClean="0"/>
              <a:t>self.</a:t>
            </a:r>
            <a:r>
              <a:rPr lang="zh-CN" altLang="en-US" dirty="0" smtClean="0"/>
              <a:t>这是共识。</a:t>
            </a:r>
            <a:endParaRPr lang="en-US" altLang="zh-CN" dirty="0" smtClean="0"/>
          </a:p>
          <a:p>
            <a:r>
              <a:rPr lang="zh-CN" altLang="en-US" dirty="0" smtClean="0"/>
              <a:t>在构造函数中的第一个参数</a:t>
            </a:r>
            <a:r>
              <a:rPr lang="en-US" altLang="zh-CN" dirty="0" smtClean="0"/>
              <a:t>self,</a:t>
            </a:r>
            <a:r>
              <a:rPr lang="zh-CN" altLang="en-US" dirty="0" smtClean="0"/>
              <a:t>就是起到了这个作用下接收实例化过程中传入的所有数据，这些数据通过构造函函数后面的参数导入。</a:t>
            </a:r>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8330039-C041-4DDA-AFD0-1C663E1F2AA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3" name="Picture 25" descr="snake-on-tre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3001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6" descr="2006-10-28_Python_in_60_Minutes"/>
          <p:cNvPicPr>
            <a:picLocks noChangeAspect="1" noChangeArrowheads="1"/>
          </p:cNvPicPr>
          <p:nvPr userDrawn="1"/>
        </p:nvPicPr>
        <p:blipFill>
          <a:blip r:embed="rId3">
            <a:extLst>
              <a:ext uri="{28A0092B-C50C-407E-A947-70E740481C1C}">
                <a14:useLocalDpi xmlns:a14="http://schemas.microsoft.com/office/drawing/2010/main" val="0"/>
              </a:ext>
            </a:extLst>
          </a:blip>
          <a:srcRect l="16304" t="68115" r="19565" b="1450"/>
          <a:stretch>
            <a:fillRect/>
          </a:stretch>
        </p:blipFill>
        <p:spPr bwMode="auto">
          <a:xfrm>
            <a:off x="1600200" y="741363"/>
            <a:ext cx="5410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
          <p:cNvSpPr>
            <a:spLocks noChangeArrowheads="1"/>
          </p:cNvSpPr>
          <p:nvPr userDrawn="1"/>
        </p:nvSpPr>
        <p:spPr bwMode="auto">
          <a:xfrm>
            <a:off x="1981200" y="4191000"/>
            <a:ext cx="5562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7655" indent="-287655">
              <a:lnSpc>
                <a:spcPct val="102000"/>
              </a:lnSpc>
              <a:spcBef>
                <a:spcPct val="20000"/>
              </a:spcBef>
              <a:buClr>
                <a:srgbClr val="808080"/>
              </a:buClr>
              <a:buSzPct val="60000"/>
              <a:buFont typeface="Wingdings" panose="05000000000000000000" pitchFamily="2" charset="2"/>
              <a:buChar char="n"/>
            </a:pPr>
            <a:endParaRPr lang="en-GB" altLang="zh-CN" sz="1600"/>
          </a:p>
        </p:txBody>
      </p:sp>
      <p:sp>
        <p:nvSpPr>
          <p:cNvPr id="19468" name="Rectangle 12"/>
          <p:cNvSpPr>
            <a:spLocks noGrp="1" noChangeArrowheads="1"/>
          </p:cNvSpPr>
          <p:nvPr>
            <p:ph type="ctrTitle"/>
          </p:nvPr>
        </p:nvSpPr>
        <p:spPr>
          <a:xfrm>
            <a:off x="0" y="2743200"/>
            <a:ext cx="9144000" cy="1600200"/>
          </a:xfrm>
        </p:spPr>
        <p:txBody>
          <a:bodyPr anchor="ctr"/>
          <a:lstStyle>
            <a:lvl1pPr>
              <a:defRPr sz="4400" b="0">
                <a:effectLst>
                  <a:outerShdw blurRad="38100" dist="38100" dir="2700000" algn="tl">
                    <a:srgbClr val="000000"/>
                  </a:outerShdw>
                </a:effectLst>
                <a:latin typeface="Tahoma" panose="020B0604030504040204" pitchFamily="34" charset="0"/>
              </a:defRPr>
            </a:lvl1pPr>
          </a:lstStyle>
          <a:p>
            <a:pPr lvl="0"/>
            <a:r>
              <a:rPr lang="en-US" altLang="zh-CN" noProof="0" smtClean="0"/>
              <a:t>Click to edit Master title style</a:t>
            </a:r>
            <a:endParaRPr lang="en-US" altLang="zh-CN" noProof="0" smtClean="0"/>
          </a:p>
        </p:txBody>
      </p:sp>
      <p:sp>
        <p:nvSpPr>
          <p:cNvPr id="6" name="Rectangle 16"/>
          <p:cNvSpPr>
            <a:spLocks noGrp="1" noChangeArrowheads="1"/>
          </p:cNvSpPr>
          <p:nvPr>
            <p:ph type="sldNum" sz="quarter" idx="10"/>
          </p:nvPr>
        </p:nvSpPr>
        <p:spPr>
          <a:xfrm>
            <a:off x="8686800" y="6486525"/>
            <a:ext cx="457200" cy="381000"/>
          </a:xfrm>
          <a:extLst>
            <a:ext uri="{909E8E84-426E-40DD-AFC4-6F175D3DCCD1}">
              <a14:hiddenFill xmlns:a14="http://schemas.microsoft.com/office/drawing/2010/main">
                <a:solidFill>
                  <a:schemeClr val="bg1"/>
                </a:solidFill>
              </a14:hiddenFill>
            </a:ext>
          </a:extLst>
        </p:spPr>
        <p:txBody>
          <a:bodyPr/>
          <a:lstStyle>
            <a:lvl1pPr>
              <a:defRPr>
                <a:solidFill>
                  <a:schemeClr val="bg1"/>
                </a:solidFill>
              </a:defRPr>
            </a:lvl1pPr>
          </a:lstStyle>
          <a:p>
            <a:pPr>
              <a:defRPr/>
            </a:pPr>
            <a:fld id="{83918BB4-D321-4424-A622-B27A36F7E38E}" type="slidenum">
              <a:rPr lang="en-US" altLang="zh-CN"/>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A04BE19C-1C45-4567-8A8A-9406161F96F9}" type="slidenum">
              <a:rPr lang="en-US" altLang="zh-CN"/>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52400"/>
            <a:ext cx="2286000"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52400"/>
            <a:ext cx="67056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462CA9B4-CDCB-4566-88E2-BDA381D85451}" type="slidenum">
              <a:rPr lang="en-US" altLang="zh-CN"/>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304800" y="304800"/>
            <a:ext cx="8305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381000" y="6400800"/>
            <a:ext cx="8229600" cy="0"/>
          </a:xfrm>
          <a:prstGeom prst="line">
            <a:avLst/>
          </a:prstGeom>
          <a:ln w="19050" cap="flat" cmpd="sng">
            <a:solidFill>
              <a:schemeClr val="accent1"/>
            </a:solidFill>
            <a:prstDash val="solid"/>
            <a:round/>
            <a:headEnd type="none" w="med" len="med"/>
            <a:tailEnd type="none" w="med" len="med"/>
          </a:ln>
        </p:spPr>
      </p:sp>
      <p:sp>
        <p:nvSpPr>
          <p:cNvPr id="147458" name="Rectangle 2"/>
          <p:cNvSpPr>
            <a:spLocks noGrp="1" noChangeArrowheads="1"/>
          </p:cNvSpPr>
          <p:nvPr>
            <p:ph type="ctrTitle"/>
          </p:nvPr>
        </p:nvSpPr>
        <p:spPr>
          <a:xfrm>
            <a:off x="914400" y="1524000"/>
            <a:ext cx="7623175" cy="1752600"/>
          </a:xfrm>
        </p:spPr>
        <p:txBody>
          <a:bodyPr/>
          <a:lstStyle>
            <a:lvl1pPr>
              <a:defRPr sz="5000"/>
            </a:lvl1pPr>
          </a:lstStyle>
          <a:p>
            <a:pPr fontAlgn="base"/>
            <a:r>
              <a:rPr lang="zh-CN" altLang="en-US" strike="noStrike" noProof="1"/>
              <a:t>单击此处编辑母版标题样式</a:t>
            </a:r>
            <a:endParaRPr lang="zh-CN" altLang="en-US" strike="noStrike" noProof="1"/>
          </a:p>
        </p:txBody>
      </p:sp>
      <p:sp>
        <p:nvSpPr>
          <p:cNvPr id="147459"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endParaRPr lang="zh-CN" altLang="en-US" strike="noStrike" noProof="1"/>
          </a:p>
        </p:txBody>
      </p:sp>
      <p:sp>
        <p:nvSpPr>
          <p:cNvPr id="9"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0"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mj-lt"/>
              <a:ea typeface="宋体" panose="02010600030101010101" pitchFamily="2" charset="-122"/>
              <a:cs typeface="+mn-cs"/>
            </a:endParaRPr>
          </a:p>
        </p:txBody>
      </p:sp>
      <p:sp>
        <p:nvSpPr>
          <p:cNvPr id="14"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fontAlgn="base" hangingPunct="1"/>
            <a:fld id="{9A0DB2DC-4C9A-4742-B13C-FB6460FD3503}" type="slidenum">
              <a:rPr lang="en-US" altLang="zh-CN" sz="1200" noProof="1" dirty="0">
                <a:latin typeface="Arial" panose="020B0604020202020204" pitchFamily="34" charset="0"/>
                <a:ea typeface="宋体" panose="02010600030101010101" pitchFamily="2" charset="-122"/>
                <a:cs typeface="+mn-ea"/>
              </a:rPr>
            </a:fld>
            <a:endParaRPr lang="en-US" altLang="zh-CN" sz="1200"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3"/>
          <p:cNvSpPr>
            <a:spLocks noGrp="1" noChangeArrowheads="1"/>
          </p:cNvSpPr>
          <p:nvPr>
            <p:ph type="sldNum" sz="quarter" idx="10"/>
          </p:nvPr>
        </p:nvSpPr>
        <p:spPr/>
        <p:txBody>
          <a:bodyPr/>
          <a:lstStyle>
            <a:lvl1pPr>
              <a:defRPr/>
            </a:lvl1pPr>
          </a:lstStyle>
          <a:p>
            <a:pPr>
              <a:defRPr/>
            </a:pPr>
            <a:fld id="{729309F6-2AF1-4E63-8445-75C2F9CD3C08}" type="slidenum">
              <a:rPr lang="en-US" altLang="zh-CN"/>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3"/>
          <p:cNvSpPr>
            <a:spLocks noGrp="1" noChangeArrowheads="1"/>
          </p:cNvSpPr>
          <p:nvPr>
            <p:ph type="sldNum" sz="quarter" idx="10"/>
          </p:nvPr>
        </p:nvSpPr>
        <p:spPr/>
        <p:txBody>
          <a:bodyPr/>
          <a:lstStyle>
            <a:lvl1pPr>
              <a:defRPr/>
            </a:lvl1pPr>
          </a:lstStyle>
          <a:p>
            <a:pPr>
              <a:defRPr/>
            </a:pPr>
            <a:fld id="{99C6C91B-8A2E-4DF2-9C18-E127D8444E7D}" type="slidenum">
              <a:rPr lang="en-US" altLang="zh-CN"/>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66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3"/>
          <p:cNvSpPr>
            <a:spLocks noGrp="1" noChangeArrowheads="1"/>
          </p:cNvSpPr>
          <p:nvPr>
            <p:ph type="sldNum" sz="quarter" idx="10"/>
          </p:nvPr>
        </p:nvSpPr>
        <p:spPr/>
        <p:txBody>
          <a:bodyPr/>
          <a:lstStyle>
            <a:lvl1pPr>
              <a:defRPr/>
            </a:lvl1pPr>
          </a:lstStyle>
          <a:p>
            <a:pPr>
              <a:defRPr/>
            </a:pPr>
            <a:fld id="{EF33F9A0-70B0-4791-B467-8E47A7F47708}" type="slidenum">
              <a:rPr lang="en-US" altLang="zh-CN"/>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A0940661-D891-4990-A192-6FDE239059C6}" type="slidenum">
              <a:rPr lang="en-US" altLang="zh-CN"/>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p:txBody>
          <a:bodyPr/>
          <a:lstStyle>
            <a:lvl1pPr>
              <a:defRPr/>
            </a:lvl1pPr>
          </a:lstStyle>
          <a:p>
            <a:pPr>
              <a:defRPr/>
            </a:pPr>
            <a:fld id="{83D34018-9196-49BC-87BF-0FCEC58AA8FB}" type="slidenum">
              <a:rPr lang="en-US" altLang="zh-CN"/>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fld id="{83950D51-26C4-4C76-A245-B6BDADD0CFE9}" type="slidenum">
              <a:rPr lang="en-US" altLang="zh-CN"/>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3"/>
          <p:cNvSpPr>
            <a:spLocks noGrp="1" noChangeArrowheads="1"/>
          </p:cNvSpPr>
          <p:nvPr>
            <p:ph type="sldNum" sz="quarter" idx="10"/>
          </p:nvPr>
        </p:nvSpPr>
        <p:spPr/>
        <p:txBody>
          <a:bodyPr/>
          <a:lstStyle>
            <a:lvl1pPr>
              <a:defRPr/>
            </a:lvl1pPr>
          </a:lstStyle>
          <a:p>
            <a:pPr>
              <a:defRPr/>
            </a:pPr>
            <a:fld id="{A9E2DB58-0D7F-4789-941E-576CF38E3057}" type="slidenum">
              <a:rPr lang="en-US" altLang="zh-CN"/>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3"/>
          <p:cNvSpPr>
            <a:spLocks noGrp="1" noChangeArrowheads="1"/>
          </p:cNvSpPr>
          <p:nvPr>
            <p:ph type="sldNum" sz="quarter" idx="10"/>
          </p:nvPr>
        </p:nvSpPr>
        <p:spPr/>
        <p:txBody>
          <a:bodyPr/>
          <a:lstStyle>
            <a:lvl1pPr>
              <a:defRPr/>
            </a:lvl1pPr>
          </a:lstStyle>
          <a:p>
            <a:pPr>
              <a:defRPr/>
            </a:pPr>
            <a:fld id="{9491C427-30A2-45F2-8A1C-C067F59A1041}" type="slidenum">
              <a:rPr lang="en-US" altLang="zh-CN"/>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3"/>
          <p:cNvPicPr>
            <a:picLocks noChangeAspect="1" noChangeArrowheads="1"/>
          </p:cNvPicPr>
          <p:nvPr/>
        </p:nvPicPr>
        <p:blipFill>
          <a:blip r:embed="rId13" cstate="print">
            <a:extLst>
              <a:ext uri="{28A0092B-C50C-407E-A947-70E740481C1C}">
                <a14:useLocalDpi xmlns:a14="http://schemas.microsoft.com/office/drawing/2010/main" val="0"/>
              </a:ext>
            </a:extLst>
          </a:blip>
          <a:srcRect l="22728" b="36090"/>
          <a:stretch>
            <a:fillRect/>
          </a:stretch>
        </p:blipFill>
        <p:spPr bwMode="auto">
          <a:xfrm>
            <a:off x="0" y="6048375"/>
            <a:ext cx="12954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9"/>
          <p:cNvSpPr>
            <a:spLocks noGrp="1" noChangeArrowheads="1"/>
          </p:cNvSpPr>
          <p:nvPr>
            <p:ph type="title"/>
          </p:nvPr>
        </p:nvSpPr>
        <p:spPr bwMode="auto">
          <a:xfrm>
            <a:off x="152400" y="152400"/>
            <a:ext cx="8853488" cy="838200"/>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altLang="zh-CN" smtClean="0"/>
              <a:t>Click to edit Master title style</a:t>
            </a:r>
            <a:endParaRPr lang="en-US" altLang="zh-CN" smtClean="0"/>
          </a:p>
        </p:txBody>
      </p:sp>
      <p:sp>
        <p:nvSpPr>
          <p:cNvPr id="1028" name="Rectangle 10"/>
          <p:cNvSpPr>
            <a:spLocks noGrp="1" noChangeArrowheads="1"/>
          </p:cNvSpPr>
          <p:nvPr>
            <p:ph type="body" idx="1"/>
          </p:nvPr>
        </p:nvSpPr>
        <p:spPr bwMode="auto">
          <a:xfrm>
            <a:off x="0" y="1066800"/>
            <a:ext cx="9144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p:txBody>
      </p:sp>
      <p:sp>
        <p:nvSpPr>
          <p:cNvPr id="18445" name="Rectangle 13"/>
          <p:cNvSpPr>
            <a:spLocks noGrp="1" noChangeArrowheads="1"/>
          </p:cNvSpPr>
          <p:nvPr>
            <p:ph type="sldNum" sz="quarter" idx="4"/>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ClrTx/>
              <a:buSzTx/>
              <a:buFontTx/>
              <a:buNone/>
              <a:defRPr sz="1400">
                <a:latin typeface="Tahoma" panose="020B0604030504040204" pitchFamily="34" charset="0"/>
                <a:ea typeface="宋体" panose="02010600030101010101" pitchFamily="2" charset="-122"/>
              </a:defRPr>
            </a:lvl1pPr>
          </a:lstStyle>
          <a:p>
            <a:pPr>
              <a:defRPr/>
            </a:pPr>
            <a:fld id="{4F134754-8255-4B59-BF87-5324199B066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p:titleStyle>
    <p:body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sldNum" sz="quarter" idx="10"/>
          </p:nvPr>
        </p:nvSpPr>
        <p:spPr>
          <a:noFill/>
        </p:spPr>
        <p:txBody>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fld id="{E327C3F4-D18D-4ABD-9DAD-5682F3DA4882}" type="slidenum">
              <a:rPr lang="en-US" altLang="zh-CN" sz="1400" smtClean="0">
                <a:solidFill>
                  <a:schemeClr val="bg1"/>
                </a:solidFill>
                <a:latin typeface="Tahoma" panose="020B0604030504040204" pitchFamily="34" charset="0"/>
              </a:rPr>
            </a:fld>
            <a:endParaRPr lang="en-US" altLang="zh-CN" sz="1400" smtClean="0">
              <a:solidFill>
                <a:schemeClr val="bg1"/>
              </a:solidFill>
              <a:latin typeface="Tahoma" panose="020B0604030504040204" pitchFamily="34" charset="0"/>
            </a:endParaRPr>
          </a:p>
        </p:txBody>
      </p:sp>
      <p:sp>
        <p:nvSpPr>
          <p:cNvPr id="1227783" name="Rectangle 7"/>
          <p:cNvSpPr>
            <a:spLocks noGrp="1" noChangeArrowheads="1"/>
          </p:cNvSpPr>
          <p:nvPr>
            <p:ph type="title"/>
          </p:nvPr>
        </p:nvSpPr>
        <p:spPr/>
        <p:txBody>
          <a:bodyPr/>
          <a:lstStyle/>
          <a:p>
            <a:pPr eaLnBrk="1" hangingPunct="1">
              <a:defRPr/>
            </a:pPr>
            <a:r>
              <a:rPr lang="en-US" altLang="zh-CN" dirty="0" smtClean="0">
                <a:ea typeface="宋体" panose="02010600030101010101" pitchFamily="2" charset="-122"/>
                <a:sym typeface="+mn-ea"/>
              </a:rPr>
              <a:t>第8</a:t>
            </a:r>
            <a:r>
              <a:rPr lang="zh-CN" altLang="en-US" dirty="0" smtClean="0">
                <a:ea typeface="宋体" panose="02010600030101010101" pitchFamily="2" charset="-122"/>
                <a:sym typeface="+mn-ea"/>
              </a:rPr>
              <a:t>讲</a:t>
            </a:r>
            <a:r>
              <a:rPr lang="en-US" altLang="zh-CN" dirty="0" smtClean="0">
                <a:ea typeface="宋体" panose="02010600030101010101" pitchFamily="2" charset="-122"/>
                <a:sym typeface="+mn-ea"/>
              </a:rPr>
              <a:t>  </a:t>
            </a:r>
            <a:r>
              <a:rPr lang="zh-CN" altLang="en-US" dirty="0" smtClean="0">
                <a:ea typeface="宋体" panose="02010600030101010101" pitchFamily="2" charset="-122"/>
                <a:sym typeface="+mn-ea"/>
              </a:rPr>
              <a:t>类和对象</a:t>
            </a:r>
            <a:endParaRPr lang="en-US" altLang="zh-CN" dirty="0">
              <a:ea typeface="宋体" panose="02010600030101010101" pitchFamily="2" charset="-122"/>
            </a:endParaRPr>
          </a:p>
        </p:txBody>
      </p:sp>
      <p:sp>
        <p:nvSpPr>
          <p:cNvPr id="3076" name="Text Box 10"/>
          <p:cNvSpPr txBox="1">
            <a:spLocks noChangeArrowheads="1"/>
          </p:cNvSpPr>
          <p:nvPr/>
        </p:nvSpPr>
        <p:spPr bwMode="auto">
          <a:xfrm>
            <a:off x="1297305" y="4724400"/>
            <a:ext cx="6017895" cy="106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ts val="500"/>
              </a:spcBef>
              <a:buClr>
                <a:srgbClr val="800080"/>
              </a:buClr>
              <a:buSzPct val="55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信息科学与技术学院 </a:t>
            </a:r>
            <a:r>
              <a:rPr lang="zh-CN" altLang="en-US" dirty="0" smtClean="0">
                <a:latin typeface="黑体" panose="02010609060101010101" pitchFamily="49" charset="-122"/>
                <a:ea typeface="黑体" panose="02010609060101010101" pitchFamily="49" charset="-122"/>
              </a:rPr>
              <a:t> </a:t>
            </a:r>
            <a:endParaRPr lang="zh-CN" altLang="en-US" dirty="0" smtClean="0">
              <a:latin typeface="黑体" panose="02010609060101010101" pitchFamily="49" charset="-122"/>
              <a:ea typeface="黑体" panose="02010609060101010101" pitchFamily="49" charset="-122"/>
            </a:endParaRPr>
          </a:p>
          <a:p>
            <a:pPr algn="ctr" eaLnBrk="1" hangingPunct="1">
              <a:lnSpc>
                <a:spcPct val="150000"/>
              </a:lnSpc>
              <a:spcBef>
                <a:spcPts val="500"/>
              </a:spcBef>
              <a:buClr>
                <a:srgbClr val="800080"/>
              </a:buClr>
              <a:buSzPct val="55000"/>
              <a:buNone/>
            </a:pPr>
            <a:r>
              <a:rPr lang="zh-CN" altLang="en-US" dirty="0" smtClean="0">
                <a:latin typeface="黑体" panose="02010609060101010101" pitchFamily="49" charset="-122"/>
                <a:ea typeface="黑体" panose="02010609060101010101" pitchFamily="49" charset="-122"/>
                <a:sym typeface="+mn-ea"/>
              </a:rPr>
              <a:t>北京师范大学 </a:t>
            </a:r>
            <a:r>
              <a:rPr lang="en-US" altLang="zh-CN" dirty="0">
                <a:latin typeface="黑体" panose="02010609060101010101" pitchFamily="49" charset="-122"/>
                <a:ea typeface="黑体" panose="02010609060101010101" pitchFamily="49" charset="-122"/>
              </a:rPr>
              <a:t>2016</a:t>
            </a:r>
            <a:r>
              <a:rPr lang="zh-CN" altLang="en-US" dirty="0">
                <a:latin typeface="黑体" panose="02010609060101010101" pitchFamily="49" charset="-122"/>
                <a:ea typeface="黑体" panose="02010609060101010101" pitchFamily="49" charset="-122"/>
              </a:rPr>
              <a:t>年秋季</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endParaRPr lang="zh-CN" altLang="en-US" dirty="0"/>
          </a:p>
        </p:txBody>
      </p:sp>
      <p:sp>
        <p:nvSpPr>
          <p:cNvPr id="3" name="内容占位符 2"/>
          <p:cNvSpPr>
            <a:spLocks noGrp="1"/>
          </p:cNvSpPr>
          <p:nvPr>
            <p:ph idx="1"/>
          </p:nvPr>
        </p:nvSpPr>
        <p:spPr>
          <a:xfrm>
            <a:off x="152400" y="1066800"/>
            <a:ext cx="8839200" cy="2971800"/>
          </a:xfrm>
        </p:spPr>
        <p:txBody>
          <a:bodyPr/>
          <a:lstStyle/>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实例属性：</a:t>
            </a:r>
            <a:r>
              <a:rPr lang="zh-CN" altLang="en-US" sz="2200" dirty="0" smtClean="0">
                <a:latin typeface="宋体" panose="02010600030101010101" pitchFamily="2" charset="-122"/>
                <a:ea typeface="宋体" panose="02010600030101010101" pitchFamily="2" charset="-122"/>
              </a:rPr>
              <a:t>可通过</a:t>
            </a:r>
            <a:r>
              <a:rPr lang="en-US" altLang="zh-CN" sz="2200" dirty="0" smtClean="0">
                <a:solidFill>
                  <a:schemeClr val="tx2">
                    <a:lumMod val="60000"/>
                    <a:lumOff val="40000"/>
                  </a:schemeClr>
                </a:solidFill>
                <a:latin typeface="宋体" panose="02010600030101010101" pitchFamily="2" charset="-122"/>
                <a:ea typeface="宋体" panose="02010600030101010101" pitchFamily="2" charset="-122"/>
              </a:rPr>
              <a:t>self.</a:t>
            </a:r>
            <a:r>
              <a:rPr lang="zh-CN" altLang="en-US" sz="2200" dirty="0" smtClean="0">
                <a:solidFill>
                  <a:schemeClr val="tx2">
                    <a:lumMod val="60000"/>
                    <a:lumOff val="40000"/>
                  </a:schemeClr>
                </a:solidFill>
                <a:latin typeface="宋体" panose="02010600030101010101" pitchFamily="2" charset="-122"/>
                <a:ea typeface="宋体" panose="02010600030101010101" pitchFamily="2" charset="-122"/>
              </a:rPr>
              <a:t>变量名</a:t>
            </a:r>
            <a:r>
              <a:rPr lang="zh-CN" altLang="en-US" sz="2200" dirty="0" smtClean="0">
                <a:latin typeface="宋体" panose="02010600030101010101" pitchFamily="2" charset="-122"/>
                <a:ea typeface="宋体" panose="02010600030101010101" pitchFamily="2" charset="-122"/>
              </a:rPr>
              <a:t>定义，初始化一般在</a:t>
            </a:r>
            <a:r>
              <a:rPr lang="en-US" altLang="zh-CN" sz="2200" dirty="0" smtClean="0">
                <a:latin typeface="宋体" panose="02010600030101010101" pitchFamily="2" charset="-122"/>
                <a:ea typeface="宋体" panose="02010600030101010101" pitchFamily="2" charset="-122"/>
              </a:rPr>
              <a:t>__</a:t>
            </a:r>
            <a:r>
              <a:rPr lang="en-US" altLang="zh-CN" sz="2200" dirty="0" err="1" smtClean="0">
                <a:latin typeface="宋体" panose="02010600030101010101" pitchFamily="2" charset="-122"/>
                <a:ea typeface="宋体" panose="02010600030101010101" pitchFamily="2" charset="-122"/>
              </a:rPr>
              <a:t>init</a:t>
            </a:r>
            <a:r>
              <a:rPr lang="en-US" altLang="zh-CN" sz="2200" dirty="0" smtClean="0">
                <a:latin typeface="宋体" panose="02010600030101010101" pitchFamily="2" charset="-122"/>
                <a:ea typeface="宋体" panose="02010600030101010101" pitchFamily="2" charset="-122"/>
              </a:rPr>
              <a:t>__</a:t>
            </a:r>
            <a:r>
              <a:rPr lang="zh-CN" altLang="en-US" sz="2200" dirty="0" smtClean="0">
                <a:latin typeface="宋体" panose="02010600030101010101" pitchFamily="2" charset="-122"/>
                <a:ea typeface="宋体" panose="02010600030101010101" pitchFamily="2" charset="-122"/>
              </a:rPr>
              <a:t>方法中进行</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en-US" altLang="zh-CN" sz="22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格式：</a:t>
            </a:r>
            <a:r>
              <a:rPr lang="en-US" altLang="zh-CN" sz="2200" dirty="0">
                <a:solidFill>
                  <a:srgbClr val="0000FF"/>
                </a:solidFill>
                <a:latin typeface="宋体" panose="02010600030101010101" pitchFamily="2" charset="-122"/>
                <a:ea typeface="宋体" panose="02010600030101010101" pitchFamily="2" charset="-122"/>
              </a:rPr>
              <a:t>self.</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初始值</a:t>
            </a:r>
            <a:endParaRPr lang="en-US" altLang="zh-CN" sz="2200" dirty="0" smtClean="0">
              <a:solidFill>
                <a:srgbClr val="0000FF"/>
              </a:solidFill>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在</a:t>
            </a:r>
            <a:r>
              <a:rPr lang="zh-CN" altLang="en-US" sz="2200" dirty="0">
                <a:latin typeface="宋体" panose="02010600030101010101" pitchFamily="2" charset="-122"/>
                <a:ea typeface="宋体" panose="02010600030101010101" pitchFamily="2" charset="-122"/>
              </a:rPr>
              <a:t>类</a:t>
            </a:r>
            <a:r>
              <a:rPr lang="zh-CN" altLang="en-US" sz="2200" dirty="0" smtClean="0">
                <a:latin typeface="宋体" panose="02010600030101010101" pitchFamily="2" charset="-122"/>
                <a:ea typeface="宋体" panose="02010600030101010101" pitchFamily="2" charset="-122"/>
              </a:rPr>
              <a:t>的内部通过</a:t>
            </a:r>
            <a:r>
              <a:rPr lang="en-US" altLang="zh-CN" sz="2200" dirty="0">
                <a:solidFill>
                  <a:schemeClr val="tx2">
                    <a:lumMod val="60000"/>
                    <a:lumOff val="40000"/>
                  </a:schemeClr>
                </a:solidFill>
                <a:latin typeface="宋体" panose="02010600030101010101" pitchFamily="2" charset="-122"/>
                <a:ea typeface="宋体" panose="02010600030101010101" pitchFamily="2" charset="-122"/>
              </a:rPr>
              <a:t>self</a:t>
            </a:r>
            <a:r>
              <a:rPr lang="zh-CN" altLang="en-US" sz="2200" dirty="0" smtClean="0">
                <a:latin typeface="宋体" panose="02010600030101010101" pitchFamily="2" charset="-122"/>
                <a:ea typeface="宋体" panose="02010600030101010101" pitchFamily="2" charset="-122"/>
              </a:rPr>
              <a:t>访问</a:t>
            </a:r>
            <a:r>
              <a:rPr lang="en-US" altLang="zh-CN" sz="2200" dirty="0" smtClean="0">
                <a:latin typeface="宋体" panose="02010600030101010101" pitchFamily="2" charset="-122"/>
                <a:ea typeface="宋体" panose="02010600030101010101" pitchFamily="2" charset="-122"/>
              </a:rPr>
              <a:t>:</a:t>
            </a:r>
            <a:r>
              <a:rPr lang="en-US" altLang="zh-CN" sz="2200" dirty="0" smtClean="0">
                <a:solidFill>
                  <a:srgbClr val="0000FF"/>
                </a:solidFill>
                <a:latin typeface="宋体" panose="02010600030101010101" pitchFamily="2" charset="-122"/>
                <a:ea typeface="宋体" panose="02010600030101010101" pitchFamily="2" charset="-122"/>
              </a:rPr>
              <a:t>self</a:t>
            </a:r>
            <a:r>
              <a:rPr lang="en-US" altLang="zh-CN" sz="2200" dirty="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a:t>
            </a:r>
            <a:r>
              <a:rPr lang="zh-CN" altLang="en-US" sz="2200" dirty="0" smtClean="0">
                <a:solidFill>
                  <a:srgbClr val="0000FF"/>
                </a:solidFill>
                <a:latin typeface="宋体" panose="02010600030101010101" pitchFamily="2" charset="-122"/>
                <a:ea typeface="宋体" panose="02010600030101010101" pitchFamily="2" charset="-122"/>
              </a:rPr>
              <a:t>变量名   </a:t>
            </a:r>
            <a:endParaRPr lang="en-US" altLang="zh-CN" sz="2200" dirty="0" smtClean="0">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在类的外部通过实例访问</a:t>
            </a:r>
            <a:endParaRPr lang="en-US" altLang="zh-CN" sz="2200" dirty="0" smtClean="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zh-CN" altLang="en-US" sz="2200" dirty="0" smtClean="0">
                <a:latin typeface="宋体" panose="02010600030101010101" pitchFamily="2" charset="-122"/>
                <a:ea typeface="宋体" panose="02010600030101010101" pitchFamily="2" charset="-122"/>
              </a:rPr>
              <a:t>     格式：</a:t>
            </a:r>
            <a:r>
              <a:rPr lang="en-US" altLang="zh-CN" sz="2200" dirty="0" smtClean="0">
                <a:solidFill>
                  <a:srgbClr val="0000FF"/>
                </a:solidFill>
                <a:latin typeface="宋体" panose="02010600030101010101" pitchFamily="2" charset="-122"/>
                <a:ea typeface="宋体" panose="02010600030101010101" pitchFamily="2" charset="-122"/>
              </a:rPr>
              <a:t>obj1 = </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参数</a:t>
            </a:r>
            <a:r>
              <a:rPr lang="en-US" altLang="zh-CN" sz="2200" dirty="0" smtClean="0">
                <a:solidFill>
                  <a:srgbClr val="0000FF"/>
                </a:solidFill>
                <a:latin typeface="宋体" panose="02010600030101010101" pitchFamily="2" charset="-122"/>
                <a:ea typeface="宋体" panose="02010600030101010101" pitchFamily="2" charset="-122"/>
              </a:rPr>
              <a:t>)</a:t>
            </a:r>
            <a:endParaRPr lang="en-US" altLang="zh-CN" sz="2200" dirty="0">
              <a:solidFill>
                <a:srgbClr val="0000FF"/>
              </a:solidFill>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solidFill>
                  <a:srgbClr val="0000FF"/>
                </a:solidFill>
                <a:latin typeface="宋体" panose="02010600030101010101" pitchFamily="2" charset="-122"/>
                <a:ea typeface="宋体" panose="02010600030101010101" pitchFamily="2" charset="-122"/>
              </a:rPr>
              <a:t> </a:t>
            </a:r>
            <a:r>
              <a:rPr lang="en-US" altLang="zh-CN" sz="2200" dirty="0" smtClean="0">
                <a:solidFill>
                  <a:srgbClr val="0000FF"/>
                </a:solidFill>
                <a:latin typeface="宋体" panose="02010600030101010101" pitchFamily="2" charset="-122"/>
                <a:ea typeface="宋体" panose="02010600030101010101" pitchFamily="2" charset="-122"/>
              </a:rPr>
              <a:t>          obj1.</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读取</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endParaRPr lang="en-US" altLang="zh-CN" sz="2200" dirty="0">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实例属性初始化和引用示例</a:t>
            </a:r>
            <a:endParaRPr lang="zh-CN" altLang="en-US" dirty="0"/>
          </a:p>
        </p:txBody>
      </p:sp>
      <p:sp>
        <p:nvSpPr>
          <p:cNvPr id="3" name="内容占位符 2"/>
          <p:cNvSpPr>
            <a:spLocks noGrp="1"/>
          </p:cNvSpPr>
          <p:nvPr>
            <p:ph idx="1"/>
          </p:nvPr>
        </p:nvSpPr>
        <p:spPr>
          <a:xfrm>
            <a:off x="381000" y="1066800"/>
            <a:ext cx="8534400" cy="3810000"/>
          </a:xfrm>
        </p:spPr>
        <p:txBody>
          <a:bodyPr/>
          <a:lstStyle/>
          <a:p>
            <a:pPr marL="0" indent="0">
              <a:spcBef>
                <a:spcPts val="500"/>
              </a:spcBef>
              <a:buClr>
                <a:srgbClr val="800080"/>
              </a:buClr>
              <a:buSzPct val="55000"/>
              <a:buNone/>
            </a:pPr>
            <a:r>
              <a:rPr lang="en-US" altLang="zh-CN" dirty="0">
                <a:solidFill>
                  <a:srgbClr val="3333FF"/>
                </a:solidFill>
              </a:rPr>
              <a:t>class </a:t>
            </a:r>
            <a:r>
              <a:rPr lang="en-US" altLang="zh-CN" dirty="0" smtClean="0">
                <a:solidFill>
                  <a:srgbClr val="3333FF"/>
                </a:solidFill>
              </a:rPr>
              <a:t>Person2:</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age):   </a:t>
            </a:r>
            <a:r>
              <a:rPr lang="en-US" altLang="zh-CN" dirty="0" smtClean="0"/>
              <a:t>#</a:t>
            </a:r>
            <a:r>
              <a:rPr lang="zh-CN" altLang="en-US" dirty="0" smtClean="0"/>
              <a:t>初始化</a:t>
            </a:r>
            <a:r>
              <a:rPr lang="en-US" altLang="zh-CN" dirty="0" smtClean="0"/>
              <a:t>__</a:t>
            </a:r>
            <a:r>
              <a:rPr lang="en-US" altLang="zh-CN" dirty="0" err="1" smtClean="0"/>
              <a:t>init</a:t>
            </a:r>
            <a:r>
              <a:rPr lang="en-US" altLang="zh-CN" dirty="0" smtClean="0"/>
              <a:t>__</a:t>
            </a:r>
            <a:r>
              <a:rPr lang="zh-CN" altLang="en-US" dirty="0" smtClean="0"/>
              <a:t>方法</a:t>
            </a:r>
            <a:endParaRPr lang="en-US" altLang="zh-CN" dirty="0" smtClean="0"/>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a:t>
            </a:r>
            <a:r>
              <a:rPr lang="en-US" altLang="zh-CN" b="1" dirty="0" smtClean="0">
                <a:solidFill>
                  <a:srgbClr val="FF0000"/>
                </a:solidFill>
              </a:rPr>
              <a:t>self.name</a:t>
            </a:r>
            <a:r>
              <a:rPr lang="en-US" altLang="zh-CN" dirty="0" smtClean="0">
                <a:solidFill>
                  <a:srgbClr val="3333FF"/>
                </a:solidFill>
              </a:rPr>
              <a:t> = name              </a:t>
            </a:r>
            <a:r>
              <a:rPr lang="en-US" altLang="zh-CN" dirty="0" smtClean="0"/>
              <a:t>#</a:t>
            </a:r>
            <a:r>
              <a:rPr lang="zh-CN" altLang="en-US" dirty="0"/>
              <a:t>定义和初始化属性</a:t>
            </a:r>
            <a:r>
              <a:rPr lang="en-US" altLang="zh-CN" dirty="0"/>
              <a:t>name</a:t>
            </a:r>
            <a:endParaRPr lang="en-US" altLang="zh-CN" dirty="0"/>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a:t>
            </a:r>
            <a:r>
              <a:rPr lang="en-US" altLang="zh-CN" b="1" dirty="0" err="1" smtClean="0">
                <a:solidFill>
                  <a:srgbClr val="FF0000"/>
                </a:solidFill>
              </a:rPr>
              <a:t>self.age</a:t>
            </a:r>
            <a:r>
              <a:rPr lang="en-US" altLang="zh-CN" dirty="0" smtClean="0">
                <a:solidFill>
                  <a:srgbClr val="3333FF"/>
                </a:solidFill>
              </a:rPr>
              <a:t> = age                    </a:t>
            </a:r>
            <a:r>
              <a:rPr lang="en-US" altLang="zh-CN" dirty="0"/>
              <a:t>#</a:t>
            </a:r>
            <a:r>
              <a:rPr lang="zh-CN" altLang="en-US" dirty="0"/>
              <a:t>定义和初始化属性</a:t>
            </a:r>
            <a:r>
              <a:rPr lang="en-US" altLang="zh-CN" dirty="0"/>
              <a:t>age </a:t>
            </a:r>
            <a:endParaRPr lang="en-US" altLang="zh-CN" dirty="0"/>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endParaRPr lang="en-US" altLang="zh-CN" dirty="0" smtClean="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print(“Hello, my name ”, </a:t>
            </a:r>
            <a:r>
              <a:rPr lang="en-US" altLang="zh-CN" b="1" dirty="0" smtClean="0">
                <a:solidFill>
                  <a:srgbClr val="FF0000"/>
                </a:solidFill>
              </a:rPr>
              <a:t>self.name</a:t>
            </a:r>
            <a:r>
              <a:rPr lang="en-US" altLang="zh-CN" dirty="0" smtClean="0">
                <a:solidFill>
                  <a:srgbClr val="3333FF"/>
                </a:solidFill>
              </a:rPr>
              <a:t>)    </a:t>
            </a:r>
            <a:r>
              <a:rPr lang="en-US" altLang="zh-CN" dirty="0"/>
              <a:t>#</a:t>
            </a:r>
            <a:r>
              <a:rPr lang="zh-CN" altLang="en-US" dirty="0" smtClean="0"/>
              <a:t>通过</a:t>
            </a:r>
            <a:r>
              <a:rPr lang="en-US" altLang="zh-CN" dirty="0"/>
              <a:t>self.name</a:t>
            </a:r>
            <a:r>
              <a:rPr lang="zh-CN" altLang="en-US" dirty="0"/>
              <a:t>访问</a:t>
            </a:r>
            <a:endParaRPr lang="en-US" altLang="zh-CN" dirty="0"/>
          </a:p>
          <a:p>
            <a:pPr marL="0" indent="0">
              <a:spcBef>
                <a:spcPts val="500"/>
              </a:spcBef>
              <a:buClr>
                <a:srgbClr val="800080"/>
              </a:buClr>
              <a:buSzPct val="55000"/>
              <a:buNone/>
            </a:pPr>
            <a:endParaRPr lang="en-US" altLang="zh-CN" dirty="0">
              <a:solidFill>
                <a:srgbClr val="3333FF"/>
              </a:solidFill>
            </a:endParaRPr>
          </a:p>
          <a:p>
            <a:pPr marL="0" indent="0">
              <a:spcBef>
                <a:spcPts val="500"/>
              </a:spcBef>
              <a:buClr>
                <a:srgbClr val="800080"/>
              </a:buClr>
              <a:buSzPct val="55000"/>
              <a:buNone/>
            </a:pPr>
            <a:r>
              <a:rPr lang="en-US" altLang="zh-CN" dirty="0">
                <a:solidFill>
                  <a:schemeClr val="tx2">
                    <a:lumMod val="60000"/>
                    <a:lumOff val="40000"/>
                  </a:schemeClr>
                </a:solidFill>
              </a:rPr>
              <a:t>p</a:t>
            </a:r>
            <a:r>
              <a:rPr lang="en-US" altLang="zh-CN" dirty="0" smtClean="0">
                <a:solidFill>
                  <a:schemeClr val="tx2">
                    <a:lumMod val="60000"/>
                    <a:lumOff val="40000"/>
                  </a:schemeClr>
                </a:solidFill>
              </a:rPr>
              <a:t>1=</a:t>
            </a:r>
            <a:r>
              <a:rPr lang="en-US" altLang="zh-CN" dirty="0">
                <a:solidFill>
                  <a:schemeClr val="tx2">
                    <a:lumMod val="60000"/>
                    <a:lumOff val="40000"/>
                  </a:schemeClr>
                </a:solidFill>
              </a:rPr>
              <a:t> </a:t>
            </a:r>
            <a:r>
              <a:rPr lang="en-US" altLang="zh-CN" dirty="0" smtClean="0">
                <a:solidFill>
                  <a:schemeClr val="tx2">
                    <a:lumMod val="60000"/>
                    <a:lumOff val="40000"/>
                  </a:schemeClr>
                </a:solidFill>
              </a:rPr>
              <a:t>Person2(“</a:t>
            </a:r>
            <a:r>
              <a:rPr lang="en-US" altLang="zh-CN" dirty="0">
                <a:solidFill>
                  <a:schemeClr val="tx2">
                    <a:lumMod val="60000"/>
                    <a:lumOff val="40000"/>
                  </a:schemeClr>
                </a:solidFill>
              </a:rPr>
              <a:t>Jack</a:t>
            </a:r>
            <a:r>
              <a:rPr lang="en-US" altLang="zh-CN" dirty="0" smtClean="0">
                <a:solidFill>
                  <a:schemeClr val="tx2">
                    <a:lumMod val="60000"/>
                    <a:lumOff val="40000"/>
                  </a:schemeClr>
                </a:solidFill>
              </a:rPr>
              <a:t>”, 25)  #</a:t>
            </a:r>
            <a:r>
              <a:rPr lang="zh-CN" altLang="en-US" dirty="0" smtClean="0">
                <a:solidFill>
                  <a:schemeClr val="tx2">
                    <a:lumMod val="60000"/>
                    <a:lumOff val="40000"/>
                  </a:schemeClr>
                </a:solidFill>
              </a:rPr>
              <a:t>将类</a:t>
            </a:r>
            <a:r>
              <a:rPr lang="en-US" altLang="zh-CN" dirty="0" smtClean="0">
                <a:solidFill>
                  <a:schemeClr val="tx2">
                    <a:lumMod val="60000"/>
                    <a:lumOff val="40000"/>
                  </a:schemeClr>
                </a:solidFill>
              </a:rPr>
              <a:t>Person2</a:t>
            </a:r>
            <a:r>
              <a:rPr lang="zh-CN" altLang="en-US" dirty="0" smtClean="0">
                <a:solidFill>
                  <a:schemeClr val="tx2">
                    <a:lumMod val="60000"/>
                    <a:lumOff val="40000"/>
                  </a:schemeClr>
                </a:solidFill>
              </a:rPr>
              <a:t>实例化</a:t>
            </a:r>
            <a:endParaRPr lang="en-US" altLang="zh-CN" dirty="0" smtClean="0">
              <a:solidFill>
                <a:schemeClr val="tx2">
                  <a:lumMod val="60000"/>
                  <a:lumOff val="40000"/>
                </a:schemeClr>
              </a:solidFill>
            </a:endParaRPr>
          </a:p>
          <a:p>
            <a:pPr marL="0" indent="0">
              <a:spcBef>
                <a:spcPts val="500"/>
              </a:spcBef>
              <a:buClr>
                <a:srgbClr val="800080"/>
              </a:buClr>
              <a:buSzPct val="55000"/>
              <a:buNone/>
            </a:pPr>
            <a:r>
              <a:rPr lang="en-US" altLang="zh-CN" dirty="0">
                <a:solidFill>
                  <a:srgbClr val="3333FF"/>
                </a:solidFill>
              </a:rPr>
              <a:t>p</a:t>
            </a:r>
            <a:r>
              <a:rPr lang="en-US" altLang="zh-CN" dirty="0" smtClean="0">
                <a:solidFill>
                  <a:srgbClr val="3333FF"/>
                </a:solidFill>
              </a:rPr>
              <a:t>1.say_hi() </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print(</a:t>
            </a:r>
            <a:r>
              <a:rPr lang="en-US" altLang="zh-CN" b="1" dirty="0" smtClean="0">
                <a:solidFill>
                  <a:srgbClr val="FF0000"/>
                </a:solidFill>
              </a:rPr>
              <a:t>p1.age</a:t>
            </a:r>
            <a:r>
              <a:rPr lang="en-US" altLang="zh-CN" dirty="0" smtClean="0">
                <a:solidFill>
                  <a:srgbClr val="3333FF"/>
                </a:solidFill>
              </a:rPr>
              <a:t>)          </a:t>
            </a:r>
            <a:r>
              <a:rPr lang="en-US" altLang="zh-CN" dirty="0" smtClean="0"/>
              <a:t>#</a:t>
            </a:r>
            <a:r>
              <a:rPr lang="zh-CN" altLang="en-US" dirty="0"/>
              <a:t>通</a:t>
            </a:r>
            <a:r>
              <a:rPr lang="en-US" altLang="zh-CN" dirty="0"/>
              <a:t>p1.age</a:t>
            </a:r>
            <a:r>
              <a:rPr lang="zh-CN" altLang="en-US" dirty="0"/>
              <a:t>访问属性</a:t>
            </a:r>
            <a:r>
              <a:rPr lang="en-US" altLang="zh-CN" dirty="0" smtClean="0"/>
              <a:t>age</a:t>
            </a:r>
            <a:endParaRPr lang="en-US" altLang="zh-CN" dirty="0" smtClean="0"/>
          </a:p>
        </p:txBody>
      </p:sp>
      <p:sp>
        <p:nvSpPr>
          <p:cNvPr id="5" name="Rectangle 25"/>
          <p:cNvSpPr>
            <a:spLocks noChangeArrowheads="1"/>
          </p:cNvSpPr>
          <p:nvPr/>
        </p:nvSpPr>
        <p:spPr bwMode="auto">
          <a:xfrm>
            <a:off x="609600" y="51816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运行结果：</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5257800"/>
            <a:ext cx="407061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838200" y="6096000"/>
            <a:ext cx="5404043" cy="430887"/>
          </a:xfrm>
          <a:prstGeom prst="rect">
            <a:avLst/>
          </a:prstGeom>
        </p:spPr>
        <p:txBody>
          <a:bodyPr wrap="none">
            <a:spAutoFit/>
          </a:bodyPr>
          <a:lstStyle/>
          <a:p>
            <a:pPr marL="0" lvl="1" indent="0" eaLnBrk="1" hangingPunct="1">
              <a:spcBef>
                <a:spcPts val="0"/>
              </a:spcBef>
              <a:spcAft>
                <a:spcPts val="0"/>
              </a:spcAft>
              <a:buClr>
                <a:srgbClr val="808080"/>
              </a:buClr>
              <a:buSzPct val="60000"/>
              <a:buNone/>
              <a:defRPr/>
            </a:pPr>
            <a:r>
              <a:rPr lang="zh-CN" altLang="en-US" sz="2200" dirty="0" smtClean="0">
                <a:solidFill>
                  <a:schemeClr val="tx2">
                    <a:lumMod val="60000"/>
                    <a:lumOff val="40000"/>
                  </a:schemeClr>
                </a:solidFill>
                <a:latin typeface="宋体" panose="02010600030101010101" pitchFamily="2" charset="-122"/>
              </a:rPr>
              <a:t>在内存中创建了一个对象，类型是</a:t>
            </a:r>
            <a:r>
              <a:rPr lang="en-US" altLang="zh-CN" sz="2200" dirty="0" smtClean="0">
                <a:solidFill>
                  <a:schemeClr val="tx2">
                    <a:lumMod val="60000"/>
                    <a:lumOff val="40000"/>
                  </a:schemeClr>
                </a:solidFill>
                <a:latin typeface="宋体" panose="02010600030101010101" pitchFamily="2" charset="-122"/>
              </a:rPr>
              <a:t>Person2</a:t>
            </a:r>
            <a:endParaRPr lang="en-US" altLang="zh-CN" sz="2200" dirty="0">
              <a:solidFill>
                <a:schemeClr val="tx2">
                  <a:lumMod val="60000"/>
                  <a:lumOff val="40000"/>
                </a:schemeClr>
              </a:solidFill>
              <a:latin typeface="宋体" panose="02010600030101010101" pitchFamily="2" charset="-122"/>
            </a:endParaRPr>
          </a:p>
        </p:txBody>
      </p:sp>
      <p:sp>
        <p:nvSpPr>
          <p:cNvPr id="4" name="矩形 3"/>
          <p:cNvSpPr/>
          <p:nvPr/>
        </p:nvSpPr>
        <p:spPr>
          <a:xfrm>
            <a:off x="6629400" y="6172200"/>
            <a:ext cx="2353310" cy="398145"/>
          </a:xfrm>
          <a:prstGeom prst="rect">
            <a:avLst/>
          </a:prstGeom>
        </p:spPr>
        <p:txBody>
          <a:bodyPr wrap="none">
            <a:spAutoFit/>
          </a:bodyPr>
          <a:lstStyle/>
          <a:p>
            <a:r>
              <a:rPr lang="en-US" altLang="zh-CN" dirty="0"/>
              <a:t>chapter8_3_1.py</a:t>
            </a:r>
            <a:endParaRPr lang="zh-CN" altLang="en-US"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类属性</a:t>
            </a:r>
            <a:endParaRPr lang="zh-CN" altLang="en-US" dirty="0"/>
          </a:p>
        </p:txBody>
      </p:sp>
      <p:sp>
        <p:nvSpPr>
          <p:cNvPr id="3" name="内容占位符 2"/>
          <p:cNvSpPr>
            <a:spLocks noGrp="1"/>
          </p:cNvSpPr>
          <p:nvPr>
            <p:ph idx="1"/>
          </p:nvPr>
        </p:nvSpPr>
        <p:spPr>
          <a:xfrm>
            <a:off x="76200" y="1066800"/>
            <a:ext cx="8991600" cy="3200400"/>
          </a:xfrm>
        </p:spPr>
        <p:txBody>
          <a:bodyPr/>
          <a:lstStyle/>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类属性：属于类本身的变量，所有实例共享，也称类变量、静态属性。属于整个类，非特定实例，所有实例共享</a:t>
            </a:r>
            <a:endParaRPr lang="en-US" altLang="zh-CN" sz="2400" dirty="0">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smtClean="0">
                <a:latin typeface="宋体" panose="02010600030101010101" pitchFamily="2" charset="-122"/>
                <a:ea typeface="宋体" panose="02010600030101010101" pitchFamily="2" charset="-122"/>
              </a:rPr>
              <a:t>初始化一般类体中进行：</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格式</a:t>
            </a:r>
            <a:r>
              <a:rPr lang="zh-CN" altLang="en-US" sz="2200" dirty="0" smtClean="0">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类</a:t>
            </a:r>
            <a:r>
              <a:rPr lang="zh-CN" altLang="en-US" sz="2200" dirty="0" smtClean="0">
                <a:solidFill>
                  <a:srgbClr val="0000FF"/>
                </a:solidFill>
                <a:latin typeface="宋体" panose="02010600030101010101" pitchFamily="2" charset="-122"/>
                <a:ea typeface="宋体" panose="02010600030101010101" pitchFamily="2" charset="-122"/>
              </a:rPr>
              <a:t>变量</a:t>
            </a:r>
            <a:r>
              <a:rPr lang="zh-CN" altLang="en-US" sz="2200" dirty="0">
                <a:solidFill>
                  <a:srgbClr val="0000FF"/>
                </a:solidFill>
                <a:latin typeface="宋体" panose="02010600030101010101" pitchFamily="2" charset="-122"/>
                <a:ea typeface="宋体" panose="02010600030101010101" pitchFamily="2" charset="-122"/>
              </a:rPr>
              <a:t>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初始值</a:t>
            </a:r>
            <a:endParaRPr lang="en-US" altLang="zh-CN" sz="2200" dirty="0">
              <a:solidFill>
                <a:srgbClr val="0000FF"/>
              </a:solidFill>
              <a:latin typeface="宋体" panose="02010600030101010101" pitchFamily="2" charset="-122"/>
              <a:ea typeface="宋体" panose="02010600030101010101" pitchFamily="2" charset="-122"/>
            </a:endParaRPr>
          </a:p>
          <a:p>
            <a:pPr lvl="1" eaLnBrk="1" hangingPunct="1">
              <a:spcBef>
                <a:spcPts val="600"/>
              </a:spcBef>
              <a:spcAft>
                <a:spcPts val="600"/>
              </a:spcAft>
              <a:defRPr/>
            </a:pPr>
            <a:r>
              <a:rPr lang="zh-CN" altLang="en-US" sz="2200" dirty="0">
                <a:latin typeface="宋体" panose="02010600030101010101" pitchFamily="2" charset="-122"/>
                <a:ea typeface="宋体" panose="02010600030101010101" pitchFamily="2" charset="-122"/>
              </a:rPr>
              <a:t>在类的其他</a:t>
            </a:r>
            <a:r>
              <a:rPr lang="zh-CN" altLang="en-US" sz="2200" dirty="0" smtClean="0">
                <a:latin typeface="宋体" panose="02010600030101010101" pitchFamily="2" charset="-122"/>
                <a:ea typeface="宋体" panose="02010600030101010101" pitchFamily="2" charset="-122"/>
              </a:rPr>
              <a:t>方法或外部代码中</a:t>
            </a:r>
            <a:r>
              <a:rPr lang="zh-CN" altLang="en-US" sz="2200" dirty="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通过类名访问：</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zh-CN" altLang="en-US" sz="2200" dirty="0">
                <a:latin typeface="宋体" panose="02010600030101010101" pitchFamily="2" charset="-122"/>
                <a:ea typeface="宋体" panose="02010600030101010101" pitchFamily="2" charset="-122"/>
              </a:rPr>
              <a:t>     格式</a:t>
            </a:r>
            <a:r>
              <a:rPr lang="zh-CN" altLang="en-US" sz="2200" dirty="0" smtClean="0">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值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写入</a:t>
            </a:r>
            <a:endParaRPr lang="en-US" altLang="zh-CN" sz="2200" dirty="0">
              <a:latin typeface="宋体" panose="02010600030101010101" pitchFamily="2" charset="-122"/>
              <a:ea typeface="宋体" panose="02010600030101010101" pitchFamily="2" charset="-122"/>
            </a:endParaRPr>
          </a:p>
          <a:p>
            <a:pPr marL="0" lvl="1" indent="0" eaLnBrk="1" hangingPunct="1">
              <a:spcBef>
                <a:spcPts val="0"/>
              </a:spcBef>
              <a:spcAft>
                <a:spcPts val="0"/>
              </a:spcAft>
              <a:buClr>
                <a:srgbClr val="808080"/>
              </a:buClr>
              <a:buSzPct val="60000"/>
              <a:buNone/>
              <a:defRPr/>
            </a:pPr>
            <a:r>
              <a:rPr lang="en-US" altLang="zh-CN" sz="2200" dirty="0">
                <a:latin typeface="宋体" panose="02010600030101010101" pitchFamily="2" charset="-122"/>
                <a:ea typeface="宋体" panose="02010600030101010101" pitchFamily="2" charset="-122"/>
              </a:rPr>
              <a:t>           </a:t>
            </a:r>
            <a:r>
              <a:rPr lang="zh-CN" altLang="en-US" sz="2200" dirty="0" smtClean="0">
                <a:solidFill>
                  <a:srgbClr val="0000FF"/>
                </a:solidFill>
                <a:latin typeface="宋体" panose="02010600030101010101" pitchFamily="2" charset="-122"/>
                <a:ea typeface="宋体" panose="02010600030101010101" pitchFamily="2" charset="-122"/>
              </a:rPr>
              <a:t>类名</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a:solidFill>
                  <a:srgbClr val="0000FF"/>
                </a:solidFill>
                <a:latin typeface="宋体" panose="02010600030101010101" pitchFamily="2" charset="-122"/>
                <a:ea typeface="宋体" panose="02010600030101010101" pitchFamily="2" charset="-122"/>
              </a:rPr>
              <a:t>实例变量名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读取</a:t>
            </a:r>
            <a:endParaRPr lang="en-US" altLang="zh-CN" sz="2200"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类属性示例</a:t>
            </a:r>
            <a:endParaRPr lang="zh-CN" altLang="en-US" dirty="0"/>
          </a:p>
        </p:txBody>
      </p:sp>
      <p:sp>
        <p:nvSpPr>
          <p:cNvPr id="3" name="内容占位符 2"/>
          <p:cNvSpPr>
            <a:spLocks noGrp="1"/>
          </p:cNvSpPr>
          <p:nvPr>
            <p:ph idx="1"/>
          </p:nvPr>
        </p:nvSpPr>
        <p:spPr>
          <a:xfrm>
            <a:off x="0" y="1066800"/>
            <a:ext cx="9144000" cy="4800600"/>
          </a:xfrm>
        </p:spPr>
        <p:txBody>
          <a:bodyPr/>
          <a:lstStyle/>
          <a:p>
            <a:pPr marL="0" indent="0">
              <a:spcBef>
                <a:spcPts val="500"/>
              </a:spcBef>
              <a:buClr>
                <a:srgbClr val="800080"/>
              </a:buClr>
              <a:buSzPct val="55000"/>
              <a:buNone/>
            </a:pPr>
            <a:r>
              <a:rPr lang="en-US" altLang="zh-CN" sz="1800" dirty="0">
                <a:solidFill>
                  <a:srgbClr val="3333FF"/>
                </a:solidFill>
              </a:rPr>
              <a:t>class </a:t>
            </a:r>
            <a:r>
              <a:rPr lang="en-US" altLang="zh-CN" sz="1800" dirty="0" smtClean="0">
                <a:solidFill>
                  <a:srgbClr val="3333FF"/>
                </a:solidFill>
              </a:rPr>
              <a:t>Person3:</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smtClean="0">
                <a:solidFill>
                  <a:srgbClr val="FF0000"/>
                </a:solidFill>
              </a:rPr>
              <a:t>count</a:t>
            </a:r>
            <a:r>
              <a:rPr lang="en-US" altLang="zh-CN" sz="1800" dirty="0" smtClean="0">
                <a:solidFill>
                  <a:srgbClr val="3333FF"/>
                </a:solidFill>
              </a:rPr>
              <a:t> = 0 </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a:t>
            </a:r>
            <a:r>
              <a:rPr lang="en-US" altLang="zh-CN" sz="1800" dirty="0">
                <a:solidFill>
                  <a:srgbClr val="3333FF"/>
                </a:solidFill>
              </a:rPr>
              <a:t>__</a:t>
            </a:r>
            <a:r>
              <a:rPr lang="en-US" altLang="zh-CN" sz="1800" dirty="0" err="1">
                <a:solidFill>
                  <a:srgbClr val="3333FF"/>
                </a:solidFill>
              </a:rPr>
              <a:t>init</a:t>
            </a:r>
            <a:r>
              <a:rPr lang="en-US" altLang="zh-CN" sz="1800" dirty="0">
                <a:solidFill>
                  <a:srgbClr val="3333FF"/>
                </a:solidFill>
              </a:rPr>
              <a:t>__(self, name, age): </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self.name </a:t>
            </a:r>
            <a:r>
              <a:rPr lang="en-US" altLang="zh-CN" sz="1800" dirty="0">
                <a:solidFill>
                  <a:srgbClr val="3333FF"/>
                </a:solidFill>
              </a:rPr>
              <a:t>= name            </a:t>
            </a:r>
            <a:endParaRPr lang="en-US" altLang="zh-CN" sz="1800" dirty="0"/>
          </a:p>
          <a:p>
            <a:pPr marL="0" indent="0">
              <a:spcBef>
                <a:spcPts val="500"/>
              </a:spcBef>
              <a:buClr>
                <a:srgbClr val="800080"/>
              </a:buClr>
              <a:buSzPct val="55000"/>
              <a:buNone/>
            </a:pPr>
            <a:r>
              <a:rPr lang="en-US" altLang="zh-CN" sz="1800" dirty="0">
                <a:solidFill>
                  <a:srgbClr val="3333FF"/>
                </a:solidFill>
              </a:rPr>
              <a:t>        </a:t>
            </a:r>
            <a:r>
              <a:rPr lang="en-US" altLang="zh-CN" sz="1800" dirty="0" err="1">
                <a:solidFill>
                  <a:srgbClr val="3333FF"/>
                </a:solidFill>
              </a:rPr>
              <a:t>self.age</a:t>
            </a:r>
            <a:r>
              <a:rPr lang="en-US" altLang="zh-CN" sz="1800" dirty="0">
                <a:solidFill>
                  <a:srgbClr val="3333FF"/>
                </a:solidFill>
              </a:rPr>
              <a:t> = </a:t>
            </a:r>
            <a:r>
              <a:rPr lang="en-US" altLang="zh-CN" sz="1800" dirty="0" smtClean="0">
                <a:solidFill>
                  <a:srgbClr val="3333FF"/>
                </a:solidFill>
              </a:rPr>
              <a:t>age</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smtClean="0">
                <a:solidFill>
                  <a:srgbClr val="FF0000"/>
                </a:solidFill>
              </a:rPr>
              <a:t>Person3.count</a:t>
            </a:r>
            <a:r>
              <a:rPr lang="en-US" altLang="zh-CN" sz="1800" dirty="0" smtClean="0">
                <a:solidFill>
                  <a:srgbClr val="3333FF"/>
                </a:solidFill>
              </a:rPr>
              <a:t> += 1  </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__del__(self):</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b="1" dirty="0">
                <a:solidFill>
                  <a:srgbClr val="FF0000"/>
                </a:solidFill>
              </a:rPr>
              <a:t>Person3.count </a:t>
            </a:r>
            <a:r>
              <a:rPr lang="en-US" altLang="zh-CN" sz="1800" dirty="0" smtClean="0">
                <a:solidFill>
                  <a:srgbClr val="3333FF"/>
                </a:solidFill>
              </a:rPr>
              <a:t>-= 1                  </a:t>
            </a:r>
            <a:endParaRPr lang="en-US" altLang="zh-CN" sz="1800" dirty="0"/>
          </a:p>
          <a:p>
            <a:pPr marL="0" indent="0">
              <a:spcBef>
                <a:spcPts val="500"/>
              </a:spcBef>
              <a:buClr>
                <a:srgbClr val="800080"/>
              </a:buClr>
              <a:buSzPct val="55000"/>
              <a:buNone/>
            </a:pPr>
            <a:r>
              <a:rPr lang="en-US" altLang="zh-CN" sz="1800" dirty="0">
                <a:solidFill>
                  <a:srgbClr val="3333FF"/>
                </a:solidFill>
              </a:rPr>
              <a:t>    </a:t>
            </a:r>
            <a:r>
              <a:rPr lang="en-US" altLang="zh-CN" sz="1800" dirty="0" err="1">
                <a:solidFill>
                  <a:srgbClr val="3333FF"/>
                </a:solidFill>
              </a:rPr>
              <a:t>def</a:t>
            </a:r>
            <a:r>
              <a:rPr lang="en-US" altLang="zh-CN" sz="1800" dirty="0">
                <a:solidFill>
                  <a:srgbClr val="3333FF"/>
                </a:solidFill>
              </a:rPr>
              <a:t> </a:t>
            </a:r>
            <a:r>
              <a:rPr lang="en-US" altLang="zh-CN" sz="1800" dirty="0" err="1">
                <a:solidFill>
                  <a:srgbClr val="3333FF"/>
                </a:solidFill>
              </a:rPr>
              <a:t>say_hi</a:t>
            </a:r>
            <a:r>
              <a:rPr lang="en-US" altLang="zh-CN" sz="1800" dirty="0">
                <a:solidFill>
                  <a:srgbClr val="3333FF"/>
                </a:solidFill>
              </a:rPr>
              <a:t>(self):                  </a:t>
            </a:r>
            <a:endParaRPr lang="en-US" altLang="zh-CN" sz="1800" dirty="0"/>
          </a:p>
          <a:p>
            <a:pPr marL="0" indent="0">
              <a:spcBef>
                <a:spcPts val="500"/>
              </a:spcBef>
              <a:buClr>
                <a:srgbClr val="800080"/>
              </a:buClr>
              <a:buSzPct val="55000"/>
              <a:buNone/>
            </a:pPr>
            <a:r>
              <a:rPr lang="en-US" altLang="zh-CN" sz="1800" dirty="0" smtClean="0">
                <a:solidFill>
                  <a:srgbClr val="3333FF"/>
                </a:solidFill>
              </a:rPr>
              <a:t>        </a:t>
            </a:r>
            <a:r>
              <a:rPr lang="en-US" altLang="zh-CN" sz="1800" dirty="0">
                <a:solidFill>
                  <a:srgbClr val="3333FF"/>
                </a:solidFill>
              </a:rPr>
              <a:t>print</a:t>
            </a:r>
            <a:r>
              <a:rPr lang="en-US" altLang="zh-CN" sz="1800" dirty="0" smtClean="0">
                <a:solidFill>
                  <a:srgbClr val="3333FF"/>
                </a:solidFill>
              </a:rPr>
              <a:t>(“Hello, I’m ”, </a:t>
            </a:r>
            <a:r>
              <a:rPr lang="en-US" altLang="zh-CN" sz="1800" dirty="0">
                <a:solidFill>
                  <a:srgbClr val="3333FF"/>
                </a:solidFill>
              </a:rPr>
              <a:t>self.name</a:t>
            </a:r>
            <a:r>
              <a:rPr lang="en-US" altLang="zh-CN" sz="1800" dirty="0" smtClean="0">
                <a:solidFill>
                  <a:srgbClr val="3333FF"/>
                </a:solidFill>
              </a:rPr>
              <a:t>)</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a:t>
            </a:r>
            <a:r>
              <a:rPr lang="en-US" altLang="zh-CN" sz="1800" dirty="0" err="1" smtClean="0">
                <a:solidFill>
                  <a:srgbClr val="3333FF"/>
                </a:solidFill>
              </a:rPr>
              <a:t>def</a:t>
            </a:r>
            <a:r>
              <a:rPr lang="en-US" altLang="zh-CN" sz="1800" dirty="0" smtClean="0">
                <a:solidFill>
                  <a:srgbClr val="3333FF"/>
                </a:solidFill>
              </a:rPr>
              <a:t> </a:t>
            </a:r>
            <a:r>
              <a:rPr lang="en-US" altLang="zh-CN" sz="1800" dirty="0" err="1" smtClean="0">
                <a:solidFill>
                  <a:srgbClr val="3333FF"/>
                </a:solidFill>
              </a:rPr>
              <a:t>get_count</a:t>
            </a:r>
            <a:r>
              <a:rPr lang="en-US" altLang="zh-CN" sz="1800" dirty="0" smtClean="0">
                <a:solidFill>
                  <a:srgbClr val="3333FF"/>
                </a:solidFill>
              </a:rPr>
              <a:t>():</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 </a:t>
            </a:r>
            <a:r>
              <a:rPr lang="en-US" altLang="zh-CN" sz="1800" dirty="0" smtClean="0">
                <a:solidFill>
                  <a:srgbClr val="3333FF"/>
                </a:solidFill>
              </a:rPr>
              <a:t>       print(“Total</a:t>
            </a:r>
            <a:r>
              <a:rPr lang="zh-CN" altLang="en-US" sz="1800" dirty="0" smtClean="0">
                <a:solidFill>
                  <a:srgbClr val="3333FF"/>
                </a:solidFill>
              </a:rPr>
              <a:t>：</a:t>
            </a:r>
            <a:r>
              <a:rPr lang="en-US" altLang="zh-CN" sz="1800" dirty="0" smtClean="0">
                <a:solidFill>
                  <a:srgbClr val="3333FF"/>
                </a:solidFill>
              </a:rPr>
              <a:t>”, </a:t>
            </a:r>
            <a:r>
              <a:rPr lang="en-US" altLang="zh-CN" sz="1800" b="1" dirty="0">
                <a:solidFill>
                  <a:srgbClr val="FF0000"/>
                </a:solidFill>
              </a:rPr>
              <a:t>Person3.count</a:t>
            </a:r>
            <a:r>
              <a:rPr lang="en-US" altLang="zh-CN" sz="1800" dirty="0" smtClean="0">
                <a:solidFill>
                  <a:srgbClr val="3333FF"/>
                </a:solidFill>
              </a:rPr>
              <a:t>)</a:t>
            </a:r>
            <a:endParaRPr lang="en-US" altLang="zh-CN" sz="1800" dirty="0" smtClean="0">
              <a:solidFill>
                <a:srgbClr val="3333FF"/>
              </a:solidFill>
            </a:endParaRPr>
          </a:p>
          <a:p>
            <a:pPr marL="0" indent="0">
              <a:spcBef>
                <a:spcPts val="500"/>
              </a:spcBef>
              <a:buClr>
                <a:srgbClr val="800080"/>
              </a:buClr>
              <a:buSzPct val="55000"/>
              <a:buNone/>
            </a:pPr>
            <a:r>
              <a:rPr lang="en-US" altLang="zh-CN" sz="1800" dirty="0">
                <a:solidFill>
                  <a:srgbClr val="3333FF"/>
                </a:solidFill>
              </a:rPr>
              <a:t>print(“Count is</a:t>
            </a:r>
            <a:r>
              <a:rPr lang="zh-CN" altLang="en-US" sz="1800" dirty="0">
                <a:solidFill>
                  <a:srgbClr val="3333FF"/>
                </a:solidFill>
              </a:rPr>
              <a:t>：</a:t>
            </a:r>
            <a:r>
              <a:rPr lang="en-US" altLang="zh-CN" sz="1800" dirty="0">
                <a:solidFill>
                  <a:srgbClr val="3333FF"/>
                </a:solidFill>
              </a:rPr>
              <a:t>”, </a:t>
            </a:r>
            <a:r>
              <a:rPr lang="en-US" altLang="zh-CN" sz="1800" b="1" dirty="0">
                <a:solidFill>
                  <a:srgbClr val="FF0000"/>
                </a:solidFill>
              </a:rPr>
              <a:t>Person3.count</a:t>
            </a:r>
            <a:r>
              <a:rPr lang="en-US" altLang="zh-CN" sz="1800" dirty="0">
                <a:solidFill>
                  <a:srgbClr val="3333FF"/>
                </a:solidFill>
              </a:rPr>
              <a:t>)</a:t>
            </a:r>
            <a:endParaRPr lang="en-US" altLang="zh-CN" sz="1800" dirty="0">
              <a:solidFill>
                <a:srgbClr val="3333FF"/>
              </a:solidFill>
            </a:endParaRPr>
          </a:p>
          <a:p>
            <a:pPr marL="0" indent="0">
              <a:spcBef>
                <a:spcPts val="500"/>
              </a:spcBef>
              <a:buClr>
                <a:srgbClr val="800080"/>
              </a:buClr>
              <a:buSzPct val="55000"/>
              <a:buNone/>
            </a:pPr>
            <a:r>
              <a:rPr lang="en-US" altLang="zh-CN" sz="1800" dirty="0" smtClean="0">
                <a:solidFill>
                  <a:srgbClr val="3333FF"/>
                </a:solidFill>
              </a:rPr>
              <a:t>    </a:t>
            </a:r>
            <a:endParaRPr lang="en-US" altLang="zh-CN" sz="1800" dirty="0"/>
          </a:p>
        </p:txBody>
      </p:sp>
      <p:sp>
        <p:nvSpPr>
          <p:cNvPr id="5" name="TextBox 4"/>
          <p:cNvSpPr txBox="1"/>
          <p:nvPr/>
        </p:nvSpPr>
        <p:spPr>
          <a:xfrm>
            <a:off x="4876800" y="1066800"/>
            <a:ext cx="4114800" cy="3398366"/>
          </a:xfrm>
          <a:prstGeom prst="rect">
            <a:avLst/>
          </a:prstGeom>
          <a:noFill/>
        </p:spPr>
        <p:txBody>
          <a:bodyPr wrap="square" lIns="0" rIns="0" rtlCol="0">
            <a:spAutoFit/>
          </a:bodyPr>
          <a:lstStyle/>
          <a:p>
            <a:pPr marL="0" indent="0">
              <a:spcBef>
                <a:spcPts val="500"/>
              </a:spcBef>
              <a:buClr>
                <a:srgbClr val="800080"/>
              </a:buClr>
              <a:buSzPct val="55000"/>
              <a:buNone/>
            </a:pPr>
            <a:r>
              <a:rPr lang="en-US" altLang="zh-CN" sz="1800" dirty="0" smtClean="0">
                <a:solidFill>
                  <a:srgbClr val="3333FF"/>
                </a:solidFill>
              </a:rPr>
              <a:t>p31</a:t>
            </a:r>
            <a:r>
              <a:rPr lang="en-US" altLang="zh-CN" sz="1800" dirty="0">
                <a:solidFill>
                  <a:srgbClr val="3333FF"/>
                </a:solidFill>
              </a:rPr>
              <a:t>= Person3(“</a:t>
            </a:r>
            <a:r>
              <a:rPr lang="en-US" altLang="zh-CN" sz="1800" dirty="0" smtClean="0">
                <a:solidFill>
                  <a:srgbClr val="3333FF"/>
                </a:solidFill>
              </a:rPr>
              <a:t>Jack”, </a:t>
            </a:r>
            <a:r>
              <a:rPr lang="en-US" altLang="zh-CN" sz="1800" dirty="0">
                <a:solidFill>
                  <a:srgbClr val="3333FF"/>
                </a:solidFill>
              </a:rPr>
              <a:t>25)</a:t>
            </a:r>
            <a:endParaRPr lang="en-US" altLang="zh-CN" sz="1800" dirty="0">
              <a:solidFill>
                <a:srgbClr val="3333FF"/>
              </a:solidFill>
            </a:endParaRPr>
          </a:p>
          <a:p>
            <a:pPr marL="0" indent="0">
              <a:spcBef>
                <a:spcPts val="500"/>
              </a:spcBef>
              <a:buClr>
                <a:srgbClr val="800080"/>
              </a:buClr>
              <a:buSzPct val="55000"/>
              <a:buNone/>
            </a:pPr>
            <a:r>
              <a:rPr lang="en-US" altLang="zh-CN" sz="1800" dirty="0" smtClean="0">
                <a:solidFill>
                  <a:srgbClr val="3333FF"/>
                </a:solidFill>
              </a:rPr>
              <a:t>p31.say_hi</a:t>
            </a:r>
            <a:r>
              <a:rPr lang="en-US" altLang="zh-CN" sz="1800" dirty="0">
                <a:solidFill>
                  <a:srgbClr val="3333FF"/>
                </a:solidFill>
              </a:rPr>
              <a:t>() </a:t>
            </a:r>
            <a:endParaRPr lang="en-US" altLang="zh-CN" sz="1800" dirty="0">
              <a:solidFill>
                <a:srgbClr val="3333FF"/>
              </a:solidFill>
            </a:endParaRPr>
          </a:p>
          <a:p>
            <a:pPr marL="0" indent="0">
              <a:spcBef>
                <a:spcPts val="500"/>
              </a:spcBef>
              <a:buClr>
                <a:srgbClr val="800080"/>
              </a:buClr>
              <a:buSzPct val="55000"/>
              <a:buNone/>
            </a:pPr>
            <a:r>
              <a:rPr lang="en-US" altLang="zh-CN" sz="1800" dirty="0">
                <a:solidFill>
                  <a:srgbClr val="3333FF"/>
                </a:solidFill>
              </a:rPr>
              <a:t>Person3.get_count</a:t>
            </a:r>
            <a:r>
              <a:rPr lang="en-US" altLang="zh-CN" sz="1800" dirty="0" smtClean="0">
                <a:solidFill>
                  <a:srgbClr val="3333FF"/>
                </a:solidFill>
              </a:rPr>
              <a:t>()</a:t>
            </a:r>
            <a:endParaRPr lang="en-US" altLang="zh-CN" sz="1800" dirty="0" smtClean="0">
              <a:solidFill>
                <a:srgbClr val="3333FF"/>
              </a:solidFill>
            </a:endParaRPr>
          </a:p>
          <a:p>
            <a:pPr>
              <a:spcBef>
                <a:spcPts val="500"/>
              </a:spcBef>
              <a:buClr>
                <a:srgbClr val="800080"/>
              </a:buClr>
              <a:buSzPct val="55000"/>
            </a:pPr>
            <a:r>
              <a:rPr lang="en-US" altLang="zh-CN" sz="1800" dirty="0" smtClean="0">
                <a:solidFill>
                  <a:srgbClr val="3333FF"/>
                </a:solidFill>
              </a:rPr>
              <a:t>p32</a:t>
            </a:r>
            <a:r>
              <a:rPr lang="en-US" altLang="zh-CN" dirty="0">
                <a:solidFill>
                  <a:srgbClr val="3333FF"/>
                </a:solidFill>
              </a:rPr>
              <a:t>= Person3(“</a:t>
            </a:r>
            <a:r>
              <a:rPr lang="en-US" altLang="zh-CN" dirty="0" smtClean="0">
                <a:solidFill>
                  <a:srgbClr val="3333FF"/>
                </a:solidFill>
              </a:rPr>
              <a:t>John”, 28)</a:t>
            </a:r>
            <a:endParaRPr lang="en-US" altLang="zh-CN" dirty="0">
              <a:solidFill>
                <a:srgbClr val="3333FF"/>
              </a:solidFill>
            </a:endParaRPr>
          </a:p>
          <a:p>
            <a:pPr marL="0" indent="0">
              <a:spcBef>
                <a:spcPts val="500"/>
              </a:spcBef>
              <a:buClr>
                <a:srgbClr val="800080"/>
              </a:buClr>
              <a:buSzPct val="55000"/>
              <a:buNone/>
            </a:pPr>
            <a:r>
              <a:rPr lang="en-US" altLang="zh-CN" dirty="0" smtClean="0">
                <a:solidFill>
                  <a:srgbClr val="3333FF"/>
                </a:solidFill>
              </a:rPr>
              <a:t>p32.say_hi</a:t>
            </a:r>
            <a:r>
              <a:rPr lang="en-US" altLang="zh-CN" dirty="0">
                <a:solidFill>
                  <a:srgbClr val="3333FF"/>
                </a:solidFill>
              </a:rPr>
              <a:t>() </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Person3.get_count()</a:t>
            </a:r>
            <a:endParaRPr lang="zh-CN" altLang="en-US" dirty="0"/>
          </a:p>
          <a:p>
            <a:r>
              <a:rPr lang="en-US" altLang="zh-CN" dirty="0">
                <a:solidFill>
                  <a:srgbClr val="3333FF"/>
                </a:solidFill>
              </a:rPr>
              <a:t>del </a:t>
            </a:r>
            <a:r>
              <a:rPr lang="en-US" altLang="zh-CN" dirty="0" smtClean="0">
                <a:solidFill>
                  <a:srgbClr val="3333FF"/>
                </a:solidFill>
              </a:rPr>
              <a:t>p31</a:t>
            </a:r>
            <a:endParaRPr lang="en-US" altLang="zh-CN" dirty="0">
              <a:solidFill>
                <a:srgbClr val="3333FF"/>
              </a:solidFill>
            </a:endParaRPr>
          </a:p>
          <a:p>
            <a:r>
              <a:rPr lang="en-US" altLang="zh-CN" dirty="0">
                <a:solidFill>
                  <a:srgbClr val="3333FF"/>
                </a:solidFill>
              </a:rPr>
              <a:t>Person3.get_count()</a:t>
            </a:r>
            <a:endParaRPr lang="zh-CN" altLang="en-US" dirty="0"/>
          </a:p>
          <a:p>
            <a:r>
              <a:rPr lang="en-US" altLang="zh-CN" dirty="0">
                <a:solidFill>
                  <a:srgbClr val="3333FF"/>
                </a:solidFill>
              </a:rPr>
              <a:t>del </a:t>
            </a:r>
            <a:r>
              <a:rPr lang="en-US" altLang="zh-CN" dirty="0" smtClean="0">
                <a:solidFill>
                  <a:srgbClr val="3333FF"/>
                </a:solidFill>
              </a:rPr>
              <a:t>p32</a:t>
            </a:r>
            <a:endParaRPr lang="en-US" altLang="zh-CN" dirty="0">
              <a:solidFill>
                <a:srgbClr val="3333FF"/>
              </a:solidFill>
            </a:endParaRPr>
          </a:p>
          <a:p>
            <a:r>
              <a:rPr lang="en-US" altLang="zh-CN" dirty="0">
                <a:solidFill>
                  <a:srgbClr val="3333FF"/>
                </a:solidFill>
              </a:rPr>
              <a:t>Person3.get_count</a:t>
            </a:r>
            <a:r>
              <a:rPr lang="en-US" altLang="zh-CN" dirty="0" smtClean="0">
                <a:solidFill>
                  <a:srgbClr val="3333FF"/>
                </a:solidFill>
              </a:rPr>
              <a:t>()</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1600" y="4922837"/>
            <a:ext cx="3673475" cy="1782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5"/>
          <p:cNvSpPr>
            <a:spLocks noChangeArrowheads="1"/>
          </p:cNvSpPr>
          <p:nvPr/>
        </p:nvSpPr>
        <p:spPr bwMode="auto">
          <a:xfrm>
            <a:off x="2743200" y="6184900"/>
            <a:ext cx="2133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tx2"/>
              </a:buClr>
              <a:defRPr/>
            </a:pPr>
            <a:r>
              <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rPr>
              <a:t>运行结果：</a:t>
            </a:r>
            <a:endParaRPr lang="zh-CN" altLang="en-US" sz="2600" b="1" dirty="0">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4" name="矩形 3"/>
          <p:cNvSpPr/>
          <p:nvPr/>
        </p:nvSpPr>
        <p:spPr>
          <a:xfrm>
            <a:off x="152400" y="5831972"/>
            <a:ext cx="2353310" cy="398145"/>
          </a:xfrm>
          <a:prstGeom prst="rect">
            <a:avLst/>
          </a:prstGeom>
        </p:spPr>
        <p:txBody>
          <a:bodyPr wrap="none">
            <a:spAutoFit/>
          </a:bodyPr>
          <a:lstStyle/>
          <a:p>
            <a:r>
              <a:rPr lang="en-US" altLang="zh-CN" dirty="0"/>
              <a:t>chapter8_3_2.py</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讲（</a:t>
            </a:r>
            <a:r>
              <a:rPr lang="en-US" altLang="zh-CN" dirty="0" smtClean="0"/>
              <a:t>4</a:t>
            </a:r>
            <a:r>
              <a:rPr lang="zh-CN" altLang="en-US" dirty="0" smtClean="0">
                <a:ea typeface="宋体" panose="02010600030101010101" pitchFamily="2" charset="-122"/>
              </a:rPr>
              <a:t>）方法</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方法的声明和调用</a:t>
            </a:r>
            <a:endParaRPr lang="zh-CN" altLang="en-US" dirty="0"/>
          </a:p>
        </p:txBody>
      </p:sp>
      <p:sp>
        <p:nvSpPr>
          <p:cNvPr id="3" name="内容占位符 2"/>
          <p:cNvSpPr>
            <a:spLocks noGrp="1"/>
          </p:cNvSpPr>
          <p:nvPr>
            <p:ph idx="1"/>
          </p:nvPr>
        </p:nvSpPr>
        <p:spPr>
          <a:xfrm>
            <a:off x="0" y="1066800"/>
            <a:ext cx="9144000" cy="3429000"/>
          </a:xfrm>
        </p:spPr>
        <p:txBody>
          <a:bodyPr/>
          <a:lstStyle/>
          <a:p>
            <a:r>
              <a:rPr lang="zh-CN" altLang="en-US" sz="2400" dirty="0">
                <a:latin typeface="宋体" panose="02010600030101010101" pitchFamily="2" charset="-122"/>
                <a:ea typeface="宋体" panose="02010600030101010101" pitchFamily="2" charset="-122"/>
              </a:rPr>
              <a:t>类方法的定义和普通函数一致，只是定义在类体中，且第一个形参通常为对象</a:t>
            </a:r>
            <a:r>
              <a:rPr lang="zh-CN" altLang="en-US" sz="2400" dirty="0" smtClean="0">
                <a:latin typeface="宋体" panose="02010600030101010101" pitchFamily="2" charset="-122"/>
                <a:ea typeface="宋体" panose="02010600030101010101" pitchFamily="2" charset="-122"/>
              </a:rPr>
              <a:t>本身（</a:t>
            </a:r>
            <a:r>
              <a:rPr lang="en-US" altLang="zh-CN" sz="2400" dirty="0">
                <a:latin typeface="宋体" panose="02010600030101010101" pitchFamily="2" charset="-122"/>
                <a:ea typeface="宋体" panose="02010600030101010101" pitchFamily="2" charset="-122"/>
              </a:rPr>
              <a:t>self</a:t>
            </a:r>
            <a:r>
              <a:rPr lang="zh-CN" altLang="en-US" sz="2400" dirty="0" smtClean="0">
                <a:latin typeface="宋体" panose="02010600030101010101" pitchFamily="2" charset="-122"/>
                <a:ea typeface="宋体" panose="02010600030101010101" pitchFamily="2" charset="-122"/>
              </a:rPr>
              <a:t>），如：</a:t>
            </a:r>
            <a:endParaRPr lang="en-US" altLang="zh-CN" sz="2400" dirty="0" smtClean="0">
              <a:latin typeface="宋体" panose="02010600030101010101" pitchFamily="2" charset="-122"/>
              <a:ea typeface="宋体" panose="02010600030101010101" pitchFamily="2" charset="-122"/>
            </a:endParaRPr>
          </a:p>
          <a:p>
            <a:pPr marL="457200" lvl="1" indent="0">
              <a:buNone/>
            </a:pPr>
            <a:r>
              <a:rPr lang="en-US" altLang="zh-CN" sz="2000" dirty="0" err="1" smtClean="0">
                <a:solidFill>
                  <a:srgbClr val="0000FF"/>
                </a:solidFill>
                <a:latin typeface="宋体" panose="02010600030101010101" pitchFamily="2" charset="-122"/>
                <a:ea typeface="宋体" panose="02010600030101010101" pitchFamily="2" charset="-122"/>
              </a:rPr>
              <a:t>def</a:t>
            </a:r>
            <a:r>
              <a:rPr lang="en-US" altLang="zh-CN" sz="2000" dirty="0" smtClean="0">
                <a:solidFill>
                  <a:srgbClr val="0000FF"/>
                </a:solidFill>
                <a:latin typeface="宋体" panose="02010600030101010101" pitchFamily="2" charset="-122"/>
                <a:ea typeface="宋体" panose="02010600030101010101" pitchFamily="2" charset="-122"/>
              </a:rPr>
              <a:t> </a:t>
            </a:r>
            <a:r>
              <a:rPr lang="zh-CN" altLang="en-US" sz="2000" dirty="0">
                <a:solidFill>
                  <a:srgbClr val="0000FF"/>
                </a:solidFill>
                <a:latin typeface="宋体" panose="02010600030101010101" pitchFamily="2" charset="-122"/>
                <a:ea typeface="宋体" panose="02010600030101010101" pitchFamily="2" charset="-122"/>
              </a:rPr>
              <a:t>方法名</a:t>
            </a:r>
            <a:r>
              <a:rPr lang="en-US" altLang="zh-CN" sz="2000" dirty="0" smtClean="0">
                <a:solidFill>
                  <a:srgbClr val="0000FF"/>
                </a:solidFill>
                <a:latin typeface="宋体" panose="02010600030101010101" pitchFamily="2" charset="-122"/>
                <a:ea typeface="宋体" panose="02010600030101010101" pitchFamily="2" charset="-122"/>
              </a:rPr>
              <a:t>(self</a:t>
            </a:r>
            <a:r>
              <a:rPr lang="zh-CN" altLang="en-US" sz="2000" dirty="0" smtClean="0">
                <a:solidFill>
                  <a:srgbClr val="0000FF"/>
                </a:solidFill>
                <a:latin typeface="宋体" panose="02010600030101010101" pitchFamily="2" charset="-122"/>
                <a:ea typeface="宋体" panose="02010600030101010101" pitchFamily="2" charset="-122"/>
              </a:rPr>
              <a:t>，形参列表</a:t>
            </a:r>
            <a:r>
              <a:rPr lang="en-US" altLang="zh-CN" sz="2000" dirty="0" smtClean="0">
                <a:solidFill>
                  <a:srgbClr val="0000FF"/>
                </a:solidFill>
                <a:latin typeface="宋体" panose="02010600030101010101" pitchFamily="2" charset="-122"/>
                <a:ea typeface="宋体" panose="02010600030101010101" pitchFamily="2" charset="-122"/>
              </a:rPr>
              <a:t>):</a:t>
            </a:r>
            <a:endParaRPr lang="en-US" altLang="zh-CN" sz="2000" dirty="0" smtClean="0">
              <a:solidFill>
                <a:srgbClr val="0000FF"/>
              </a:solidFill>
              <a:latin typeface="宋体" panose="02010600030101010101" pitchFamily="2" charset="-122"/>
              <a:ea typeface="宋体" panose="02010600030101010101" pitchFamily="2" charset="-122"/>
            </a:endParaRPr>
          </a:p>
          <a:p>
            <a:pPr marL="457200" lvl="1" indent="0">
              <a:buNone/>
            </a:pPr>
            <a:r>
              <a:rPr lang="en-US" altLang="zh-CN" sz="2000" dirty="0">
                <a:solidFill>
                  <a:srgbClr val="0000FF"/>
                </a:solidFill>
                <a:latin typeface="宋体" panose="02010600030101010101" pitchFamily="2" charset="-122"/>
                <a:ea typeface="宋体" panose="02010600030101010101" pitchFamily="2" charset="-122"/>
              </a:rPr>
              <a:t> </a:t>
            </a:r>
            <a:r>
              <a:rPr lang="en-US" altLang="zh-CN" sz="2000" dirty="0" smtClean="0">
                <a:solidFill>
                  <a:srgbClr val="0000FF"/>
                </a:solidFill>
                <a:latin typeface="宋体" panose="02010600030101010101" pitchFamily="2" charset="-122"/>
                <a:ea typeface="宋体" panose="02010600030101010101" pitchFamily="2" charset="-122"/>
              </a:rPr>
              <a:t>   </a:t>
            </a:r>
            <a:r>
              <a:rPr lang="zh-CN" altLang="en-US" sz="2000" dirty="0" smtClean="0">
                <a:solidFill>
                  <a:srgbClr val="0000FF"/>
                </a:solidFill>
                <a:latin typeface="宋体" panose="02010600030101010101" pitchFamily="2" charset="-122"/>
                <a:ea typeface="宋体" panose="02010600030101010101" pitchFamily="2" charset="-122"/>
              </a:rPr>
              <a:t>函数体</a:t>
            </a:r>
            <a:endParaRPr lang="en-US" altLang="zh-CN" sz="2000" dirty="0" smtClean="0">
              <a:solidFill>
                <a:srgbClr val="0000FF"/>
              </a:solidFill>
              <a:latin typeface="宋体" panose="02010600030101010101" pitchFamily="2" charset="-122"/>
              <a:ea typeface="宋体" panose="02010600030101010101" pitchFamily="2" charset="-122"/>
            </a:endParaRPr>
          </a:p>
          <a:p>
            <a:pPr marL="457200" lvl="1" indent="0">
              <a:buNone/>
            </a:pPr>
            <a:endParaRPr lang="en-US" altLang="zh-CN" sz="800" dirty="0">
              <a:solidFill>
                <a:srgbClr val="0000FF"/>
              </a:solidFill>
              <a:latin typeface="宋体" panose="02010600030101010101" pitchFamily="2" charset="-122"/>
              <a:ea typeface="宋体" panose="02010600030101010101" pitchFamily="2" charset="-122"/>
            </a:endParaRPr>
          </a:p>
          <a:p>
            <a:pPr marL="233680" lvl="1">
              <a:buClr>
                <a:srgbClr val="808080"/>
              </a:buClr>
              <a:buSzPct val="60000"/>
            </a:pPr>
            <a:r>
              <a:rPr lang="zh-CN" altLang="en-US" sz="2400" dirty="0">
                <a:latin typeface="宋体" panose="02010600030101010101" pitchFamily="2" charset="-122"/>
                <a:ea typeface="宋体" panose="02010600030101010101" pitchFamily="2" charset="-122"/>
              </a:rPr>
              <a:t>方法的调用格式：</a:t>
            </a:r>
            <a:endParaRPr lang="en-US" altLang="zh-CN" sz="2400" dirty="0">
              <a:latin typeface="宋体" panose="02010600030101010101" pitchFamily="2" charset="-122"/>
              <a:ea typeface="宋体" panose="02010600030101010101" pitchFamily="2" charset="-122"/>
            </a:endParaRPr>
          </a:p>
          <a:p>
            <a:pPr marL="457200" lvl="1" indent="0">
              <a:buNone/>
            </a:pPr>
            <a:r>
              <a:rPr lang="zh-CN" altLang="en-US" sz="2000" dirty="0" smtClean="0">
                <a:solidFill>
                  <a:srgbClr val="0000FF"/>
                </a:solidFill>
                <a:latin typeface="宋体" panose="02010600030101010101" pitchFamily="2" charset="-122"/>
                <a:ea typeface="宋体" panose="02010600030101010101" pitchFamily="2" charset="-122"/>
              </a:rPr>
              <a:t>对象</a:t>
            </a:r>
            <a:r>
              <a:rPr lang="en-US" altLang="zh-CN" sz="2000" dirty="0" smtClean="0">
                <a:solidFill>
                  <a:srgbClr val="0000FF"/>
                </a:solidFill>
                <a:latin typeface="宋体" panose="02010600030101010101" pitchFamily="2" charset="-122"/>
                <a:ea typeface="宋体" panose="02010600030101010101" pitchFamily="2" charset="-122"/>
              </a:rPr>
              <a:t>.</a:t>
            </a:r>
            <a:r>
              <a:rPr lang="zh-CN" altLang="en-US" sz="2000" dirty="0" smtClean="0">
                <a:solidFill>
                  <a:srgbClr val="0000FF"/>
                </a:solidFill>
                <a:latin typeface="宋体" panose="02010600030101010101" pitchFamily="2" charset="-122"/>
                <a:ea typeface="宋体" panose="02010600030101010101" pitchFamily="2" charset="-122"/>
              </a:rPr>
              <a:t>方法名（实参列表）</a:t>
            </a:r>
            <a:endParaRPr lang="en-US" altLang="zh-CN" sz="2000" dirty="0" smtClean="0">
              <a:solidFill>
                <a:srgbClr val="0000FF"/>
              </a:solidFill>
              <a:latin typeface="宋体" panose="02010600030101010101" pitchFamily="2" charset="-122"/>
              <a:ea typeface="宋体" panose="02010600030101010101" pitchFamily="2" charset="-122"/>
            </a:endParaRPr>
          </a:p>
          <a:p>
            <a:pPr marL="457200" lvl="1" indent="0">
              <a:buNone/>
            </a:pPr>
            <a:endParaRPr lang="en-US" altLang="zh-CN" sz="800" dirty="0">
              <a:solidFill>
                <a:srgbClr val="0000FF"/>
              </a:solidFill>
              <a:latin typeface="宋体" panose="02010600030101010101" pitchFamily="2" charset="-122"/>
              <a:ea typeface="宋体" panose="02010600030101010101" pitchFamily="2" charset="-122"/>
            </a:endParaRPr>
          </a:p>
          <a:p>
            <a:pPr marL="233680" lvl="1">
              <a:buClr>
                <a:srgbClr val="808080"/>
              </a:buClr>
              <a:buSzPct val="60000"/>
            </a:pPr>
            <a:r>
              <a:rPr lang="zh-CN" altLang="en-US" sz="2400" b="1" dirty="0">
                <a:solidFill>
                  <a:srgbClr val="FF0000"/>
                </a:solidFill>
                <a:latin typeface="宋体" panose="02010600030101010101" pitchFamily="2" charset="-122"/>
                <a:ea typeface="宋体" panose="02010600030101010101" pitchFamily="2" charset="-122"/>
              </a:rPr>
              <a:t>注意：</a:t>
            </a:r>
            <a:r>
              <a:rPr lang="zh-CN" altLang="en-US" sz="2400" dirty="0">
                <a:latin typeface="宋体" panose="02010600030101010101" pitchFamily="2" charset="-122"/>
                <a:ea typeface="宋体" panose="02010600030101010101" pitchFamily="2" charset="-122"/>
              </a:rPr>
              <a:t>虽然方法定义中第一个参数为</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，但调用时，用户不</a:t>
            </a:r>
            <a:r>
              <a:rPr lang="zh-CN" altLang="en-US" sz="2400" dirty="0" smtClean="0">
                <a:latin typeface="宋体" panose="02010600030101010101" pitchFamily="2" charset="-122"/>
                <a:ea typeface="宋体" panose="02010600030101010101" pitchFamily="2" charset="-122"/>
              </a:rPr>
              <a:t>需要给</a:t>
            </a:r>
            <a:r>
              <a:rPr lang="zh-CN" altLang="en-US" sz="2400" dirty="0">
                <a:latin typeface="宋体" panose="02010600030101010101" pitchFamily="2" charset="-122"/>
                <a:ea typeface="宋体" panose="02010600030101010101" pitchFamily="2" charset="-122"/>
              </a:rPr>
              <a:t>该参数传值，</a:t>
            </a:r>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自动把对象实例传给该</a:t>
            </a:r>
            <a:r>
              <a:rPr lang="zh-CN" altLang="en-US" sz="2400" dirty="0" smtClean="0">
                <a:latin typeface="宋体" panose="02010600030101010101" pitchFamily="2" charset="-122"/>
                <a:ea typeface="宋体" panose="02010600030101010101" pitchFamily="2" charset="-122"/>
              </a:rPr>
              <a:t>参数</a:t>
            </a:r>
            <a:endParaRPr lang="en-US" altLang="zh-CN" sz="2400" dirty="0" smtClean="0">
              <a:latin typeface="宋体" panose="02010600030101010101" pitchFamily="2" charset="-122"/>
              <a:ea typeface="宋体" panose="02010600030101010101" pitchFamily="2" charset="-122"/>
            </a:endParaRPr>
          </a:p>
          <a:p>
            <a:pPr marL="0" indent="0">
              <a:spcBef>
                <a:spcPts val="500"/>
              </a:spcBef>
              <a:buClr>
                <a:srgbClr val="800080"/>
              </a:buClr>
              <a:buSzPct val="5500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5" name="TextBox 4"/>
          <p:cNvSpPr txBox="1"/>
          <p:nvPr/>
        </p:nvSpPr>
        <p:spPr>
          <a:xfrm>
            <a:off x="1447800" y="5501630"/>
            <a:ext cx="4800600" cy="1051570"/>
          </a:xfrm>
          <a:prstGeom prst="rect">
            <a:avLst/>
          </a:prstGeom>
          <a:noFill/>
        </p:spPr>
        <p:txBody>
          <a:bodyPr wrap="square" lIns="0" tIns="0" rIns="0" bIns="0" rtlCol="0">
            <a:spAutoFit/>
          </a:bodyPr>
          <a:lstStyle/>
          <a:p>
            <a:pPr marL="0" indent="0">
              <a:spcBef>
                <a:spcPts val="500"/>
              </a:spcBef>
              <a:buClr>
                <a:srgbClr val="800080"/>
              </a:buClr>
              <a:buSzPct val="55000"/>
              <a:buNone/>
            </a:pPr>
            <a:r>
              <a:rPr lang="en-US" altLang="zh-CN" dirty="0">
                <a:solidFill>
                  <a:srgbClr val="3333FF"/>
                </a:solidFill>
              </a:rPr>
              <a:t>class </a:t>
            </a:r>
            <a:r>
              <a:rPr lang="en-US" altLang="zh-CN" dirty="0" err="1">
                <a:solidFill>
                  <a:srgbClr val="3333FF"/>
                </a:solidFill>
              </a:rPr>
              <a:t>Myclass</a:t>
            </a:r>
            <a:r>
              <a:rPr lang="en-US" altLang="zh-CN" dirty="0">
                <a:solidFill>
                  <a:srgbClr val="3333FF"/>
                </a:solidFill>
              </a:rPr>
              <a:t>:</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a:solidFill>
                  <a:srgbClr val="3333FF"/>
                </a:solidFill>
              </a:rPr>
              <a:t>my_func</a:t>
            </a:r>
            <a:r>
              <a:rPr lang="en-US" altLang="zh-CN" dirty="0">
                <a:solidFill>
                  <a:srgbClr val="3333FF"/>
                </a:solidFill>
              </a:rPr>
              <a:t>(self, value1, value2</a:t>
            </a:r>
            <a:r>
              <a:rPr lang="en-US" altLang="zh-CN" dirty="0" smtClean="0">
                <a:solidFill>
                  <a:srgbClr val="3333FF"/>
                </a:solidFill>
              </a:rPr>
              <a:t>):</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pass</a:t>
            </a:r>
            <a:endParaRPr lang="zh-CN" altLang="en-US" sz="2800" dirty="0">
              <a:latin typeface="宋体" panose="02010600030101010101" pitchFamily="2" charset="-122"/>
              <a:ea typeface="宋体" panose="02010600030101010101" pitchFamily="2" charset="-122"/>
            </a:endParaRPr>
          </a:p>
        </p:txBody>
      </p:sp>
      <p:sp>
        <p:nvSpPr>
          <p:cNvPr id="6" name="TextBox 5"/>
          <p:cNvSpPr txBox="1"/>
          <p:nvPr/>
        </p:nvSpPr>
        <p:spPr>
          <a:xfrm>
            <a:off x="4800600" y="4578127"/>
            <a:ext cx="2667000" cy="679673"/>
          </a:xfrm>
          <a:prstGeom prst="rect">
            <a:avLst/>
          </a:prstGeom>
          <a:noFill/>
        </p:spPr>
        <p:txBody>
          <a:bodyPr wrap="square" lIns="0" tIns="0" rIns="0" bIns="0" rtlCol="0">
            <a:spAutoFit/>
          </a:bodyPr>
          <a:lstStyle/>
          <a:p>
            <a:pPr marL="0" indent="0">
              <a:spcBef>
                <a:spcPts val="500"/>
              </a:spcBef>
              <a:buClr>
                <a:srgbClr val="800080"/>
              </a:buClr>
              <a:buSzPct val="55000"/>
              <a:buNone/>
            </a:pPr>
            <a:r>
              <a:rPr lang="en-US" altLang="zh-CN" dirty="0">
                <a:solidFill>
                  <a:srgbClr val="3333FF"/>
                </a:solidFill>
              </a:rPr>
              <a:t>o</a:t>
            </a:r>
            <a:r>
              <a:rPr lang="en-US" altLang="zh-CN" dirty="0" smtClean="0">
                <a:solidFill>
                  <a:srgbClr val="3333FF"/>
                </a:solidFill>
              </a:rPr>
              <a:t>bj1=</a:t>
            </a:r>
            <a:r>
              <a:rPr lang="en-US" altLang="zh-CN" dirty="0" err="1" smtClean="0">
                <a:solidFill>
                  <a:srgbClr val="3333FF"/>
                </a:solidFill>
              </a:rPr>
              <a:t>Myclass</a:t>
            </a:r>
            <a:r>
              <a:rPr lang="en-US" altLang="zh-CN" dirty="0" smtClean="0">
                <a:solidFill>
                  <a:srgbClr val="3333FF"/>
                </a:solidFill>
              </a:rPr>
              <a:t>()</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obj1.my_func(u,  v)</a:t>
            </a:r>
            <a:endParaRPr lang="en-US" altLang="zh-CN" dirty="0">
              <a:solidFill>
                <a:srgbClr val="3333FF"/>
              </a:solidFill>
            </a:endParaRPr>
          </a:p>
        </p:txBody>
      </p:sp>
      <p:sp>
        <p:nvSpPr>
          <p:cNvPr id="8" name="任意多边形 7"/>
          <p:cNvSpPr/>
          <p:nvPr/>
        </p:nvSpPr>
        <p:spPr bwMode="auto">
          <a:xfrm>
            <a:off x="3745523" y="5287107"/>
            <a:ext cx="1301261" cy="621322"/>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1301261" h="621322">
                <a:moveTo>
                  <a:pt x="1301261" y="0"/>
                </a:moveTo>
                <a:cubicBezTo>
                  <a:pt x="1222130" y="13677"/>
                  <a:pt x="1048239" y="17585"/>
                  <a:pt x="908539" y="58616"/>
                </a:cubicBezTo>
                <a:cubicBezTo>
                  <a:pt x="768839" y="99647"/>
                  <a:pt x="528516" y="211016"/>
                  <a:pt x="463062" y="246185"/>
                </a:cubicBezTo>
                <a:cubicBezTo>
                  <a:pt x="318477" y="295031"/>
                  <a:pt x="510930" y="195384"/>
                  <a:pt x="433753" y="257907"/>
                </a:cubicBezTo>
                <a:cubicBezTo>
                  <a:pt x="356576" y="320430"/>
                  <a:pt x="280376" y="331176"/>
                  <a:pt x="0" y="621322"/>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9" name="任意多边形 8"/>
          <p:cNvSpPr/>
          <p:nvPr/>
        </p:nvSpPr>
        <p:spPr bwMode="auto">
          <a:xfrm>
            <a:off x="4580792" y="5257800"/>
            <a:ext cx="2203938" cy="668215"/>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 name="connsiteX0-83" fmla="*/ 2203938 w 2203938"/>
              <a:gd name="connsiteY0-84" fmla="*/ 0 h 668215"/>
              <a:gd name="connsiteX1-85" fmla="*/ 1811216 w 2203938"/>
              <a:gd name="connsiteY1-86" fmla="*/ 58616 h 668215"/>
              <a:gd name="connsiteX2-87" fmla="*/ 1365739 w 2203938"/>
              <a:gd name="connsiteY2-88" fmla="*/ 246185 h 668215"/>
              <a:gd name="connsiteX3-89" fmla="*/ 1336430 w 2203938"/>
              <a:gd name="connsiteY3-90" fmla="*/ 257907 h 668215"/>
              <a:gd name="connsiteX4-91" fmla="*/ 0 w 2203938"/>
              <a:gd name="connsiteY4-92" fmla="*/ 668215 h 668215"/>
              <a:gd name="connsiteX0-93" fmla="*/ 2203938 w 2203938"/>
              <a:gd name="connsiteY0-94" fmla="*/ 0 h 668215"/>
              <a:gd name="connsiteX1-95" fmla="*/ 1811216 w 2203938"/>
              <a:gd name="connsiteY1-96" fmla="*/ 58616 h 668215"/>
              <a:gd name="connsiteX2-97" fmla="*/ 1365739 w 2203938"/>
              <a:gd name="connsiteY2-98" fmla="*/ 246185 h 668215"/>
              <a:gd name="connsiteX3-99" fmla="*/ 1043353 w 2203938"/>
              <a:gd name="connsiteY3-100" fmla="*/ 152399 h 668215"/>
              <a:gd name="connsiteX4-101" fmla="*/ 0 w 2203938"/>
              <a:gd name="connsiteY4-102" fmla="*/ 668215 h 668215"/>
              <a:gd name="connsiteX0-103" fmla="*/ 2203938 w 2203938"/>
              <a:gd name="connsiteY0-104" fmla="*/ 0 h 668215"/>
              <a:gd name="connsiteX1-105" fmla="*/ 1811216 w 2203938"/>
              <a:gd name="connsiteY1-106" fmla="*/ 58616 h 668215"/>
              <a:gd name="connsiteX2-107" fmla="*/ 1248508 w 2203938"/>
              <a:gd name="connsiteY2-108" fmla="*/ 105508 h 668215"/>
              <a:gd name="connsiteX3-109" fmla="*/ 1043353 w 2203938"/>
              <a:gd name="connsiteY3-110" fmla="*/ 152399 h 668215"/>
              <a:gd name="connsiteX4-111" fmla="*/ 0 w 2203938"/>
              <a:gd name="connsiteY4-112" fmla="*/ 668215 h 668215"/>
              <a:gd name="connsiteX0-113" fmla="*/ 2203938 w 2203938"/>
              <a:gd name="connsiteY0-114" fmla="*/ 0 h 668215"/>
              <a:gd name="connsiteX1-115" fmla="*/ 1776047 w 2203938"/>
              <a:gd name="connsiteY1-116" fmla="*/ 46893 h 668215"/>
              <a:gd name="connsiteX2-117" fmla="*/ 1248508 w 2203938"/>
              <a:gd name="connsiteY2-118" fmla="*/ 105508 h 668215"/>
              <a:gd name="connsiteX3-119" fmla="*/ 1043353 w 2203938"/>
              <a:gd name="connsiteY3-120" fmla="*/ 152399 h 668215"/>
              <a:gd name="connsiteX4-121" fmla="*/ 0 w 2203938"/>
              <a:gd name="connsiteY4-122" fmla="*/ 668215 h 668215"/>
              <a:gd name="connsiteX0-123" fmla="*/ 2203938 w 2203938"/>
              <a:gd name="connsiteY0-124" fmla="*/ 0 h 668215"/>
              <a:gd name="connsiteX1-125" fmla="*/ 1776047 w 2203938"/>
              <a:gd name="connsiteY1-126" fmla="*/ 46893 h 668215"/>
              <a:gd name="connsiteX2-127" fmla="*/ 1248508 w 2203938"/>
              <a:gd name="connsiteY2-128" fmla="*/ 105508 h 668215"/>
              <a:gd name="connsiteX3-129" fmla="*/ 1043353 w 2203938"/>
              <a:gd name="connsiteY3-130" fmla="*/ 152399 h 668215"/>
              <a:gd name="connsiteX4-131" fmla="*/ 0 w 2203938"/>
              <a:gd name="connsiteY4-132" fmla="*/ 668215 h 668215"/>
              <a:gd name="connsiteX0-133" fmla="*/ 2203938 w 2203938"/>
              <a:gd name="connsiteY0-134" fmla="*/ 0 h 668215"/>
              <a:gd name="connsiteX1-135" fmla="*/ 1776047 w 2203938"/>
              <a:gd name="connsiteY1-136" fmla="*/ 46893 h 668215"/>
              <a:gd name="connsiteX2-137" fmla="*/ 1248508 w 2203938"/>
              <a:gd name="connsiteY2-138" fmla="*/ 105508 h 668215"/>
              <a:gd name="connsiteX3-139" fmla="*/ 797168 w 2203938"/>
              <a:gd name="connsiteY3-140" fmla="*/ 257906 h 668215"/>
              <a:gd name="connsiteX4-141" fmla="*/ 0 w 2203938"/>
              <a:gd name="connsiteY4-142" fmla="*/ 668215 h 668215"/>
              <a:gd name="connsiteX0-143" fmla="*/ 2203938 w 2203938"/>
              <a:gd name="connsiteY0-144" fmla="*/ 0 h 668215"/>
              <a:gd name="connsiteX1-145" fmla="*/ 1776047 w 2203938"/>
              <a:gd name="connsiteY1-146" fmla="*/ 46893 h 668215"/>
              <a:gd name="connsiteX2-147" fmla="*/ 1295401 w 2203938"/>
              <a:gd name="connsiteY2-148" fmla="*/ 175847 h 668215"/>
              <a:gd name="connsiteX3-149" fmla="*/ 797168 w 2203938"/>
              <a:gd name="connsiteY3-150" fmla="*/ 257906 h 668215"/>
              <a:gd name="connsiteX4-151" fmla="*/ 0 w 2203938"/>
              <a:gd name="connsiteY4-152" fmla="*/ 668215 h 668215"/>
              <a:gd name="connsiteX0-153" fmla="*/ 2203938 w 2203938"/>
              <a:gd name="connsiteY0-154" fmla="*/ 0 h 668215"/>
              <a:gd name="connsiteX1-155" fmla="*/ 1776047 w 2203938"/>
              <a:gd name="connsiteY1-156" fmla="*/ 46893 h 668215"/>
              <a:gd name="connsiteX2-157" fmla="*/ 1295401 w 2203938"/>
              <a:gd name="connsiteY2-158" fmla="*/ 175847 h 668215"/>
              <a:gd name="connsiteX3-159" fmla="*/ 797168 w 2203938"/>
              <a:gd name="connsiteY3-160" fmla="*/ 316522 h 668215"/>
              <a:gd name="connsiteX4-161" fmla="*/ 0 w 2203938"/>
              <a:gd name="connsiteY4-162" fmla="*/ 668215 h 668215"/>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2203938" h="668215">
                <a:moveTo>
                  <a:pt x="2203938" y="0"/>
                </a:moveTo>
                <a:cubicBezTo>
                  <a:pt x="2124807" y="13677"/>
                  <a:pt x="1915747" y="5862"/>
                  <a:pt x="1776047" y="46893"/>
                </a:cubicBezTo>
                <a:cubicBezTo>
                  <a:pt x="1566008" y="29309"/>
                  <a:pt x="1360855" y="140678"/>
                  <a:pt x="1295401" y="175847"/>
                </a:cubicBezTo>
                <a:cubicBezTo>
                  <a:pt x="1150816" y="224693"/>
                  <a:pt x="1013068" y="234461"/>
                  <a:pt x="797168" y="316522"/>
                </a:cubicBezTo>
                <a:cubicBezTo>
                  <a:pt x="581268" y="398583"/>
                  <a:pt x="280376" y="378069"/>
                  <a:pt x="0" y="668215"/>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0" name="任意多边形 9"/>
          <p:cNvSpPr/>
          <p:nvPr/>
        </p:nvSpPr>
        <p:spPr bwMode="auto">
          <a:xfrm>
            <a:off x="5641731" y="5271277"/>
            <a:ext cx="1582614" cy="715107"/>
          </a:xfrm>
          <a:custGeom>
            <a:avLst/>
            <a:gdLst>
              <a:gd name="connsiteX0" fmla="*/ 2192215 w 2192215"/>
              <a:gd name="connsiteY0" fmla="*/ 37225 h 424086"/>
              <a:gd name="connsiteX1" fmla="*/ 1137138 w 2192215"/>
              <a:gd name="connsiteY1" fmla="*/ 37225 h 424086"/>
              <a:gd name="connsiteX2" fmla="*/ 0 w 2192215"/>
              <a:gd name="connsiteY2" fmla="*/ 424086 h 424086"/>
              <a:gd name="connsiteX0-1" fmla="*/ 2121877 w 2121877"/>
              <a:gd name="connsiteY0-2" fmla="*/ 4369 h 613969"/>
              <a:gd name="connsiteX1-3" fmla="*/ 1137138 w 2121877"/>
              <a:gd name="connsiteY1-4" fmla="*/ 227108 h 613969"/>
              <a:gd name="connsiteX2-5" fmla="*/ 0 w 2121877"/>
              <a:gd name="connsiteY2-6" fmla="*/ 613969 h 613969"/>
              <a:gd name="connsiteX0-7" fmla="*/ 2074984 w 2074984"/>
              <a:gd name="connsiteY0-8" fmla="*/ 9288 h 501657"/>
              <a:gd name="connsiteX1-9" fmla="*/ 1137138 w 2074984"/>
              <a:gd name="connsiteY1-10" fmla="*/ 114796 h 501657"/>
              <a:gd name="connsiteX2-11" fmla="*/ 0 w 2074984"/>
              <a:gd name="connsiteY2-12" fmla="*/ 501657 h 501657"/>
              <a:gd name="connsiteX0-13" fmla="*/ 2074984 w 2074984"/>
              <a:gd name="connsiteY0-14" fmla="*/ 5565 h 568272"/>
              <a:gd name="connsiteX1-15" fmla="*/ 1137138 w 2074984"/>
              <a:gd name="connsiteY1-16" fmla="*/ 181411 h 568272"/>
              <a:gd name="connsiteX2-17" fmla="*/ 0 w 2074984"/>
              <a:gd name="connsiteY2-18" fmla="*/ 568272 h 568272"/>
              <a:gd name="connsiteX0-19" fmla="*/ 2074984 w 2074984"/>
              <a:gd name="connsiteY0-20" fmla="*/ 0 h 562707"/>
              <a:gd name="connsiteX1-21" fmla="*/ 1137138 w 2074984"/>
              <a:gd name="connsiteY1-22" fmla="*/ 175846 h 562707"/>
              <a:gd name="connsiteX2-23" fmla="*/ 0 w 2074984"/>
              <a:gd name="connsiteY2-24" fmla="*/ 562707 h 562707"/>
              <a:gd name="connsiteX0-25" fmla="*/ 2074984 w 2074984"/>
              <a:gd name="connsiteY0-26" fmla="*/ 0 h 562707"/>
              <a:gd name="connsiteX1-27" fmla="*/ 1207476 w 2074984"/>
              <a:gd name="connsiteY1-28" fmla="*/ 293077 h 562707"/>
              <a:gd name="connsiteX2-29" fmla="*/ 0 w 2074984"/>
              <a:gd name="connsiteY2-30" fmla="*/ 562707 h 562707"/>
              <a:gd name="connsiteX0-31" fmla="*/ 1301261 w 1301261"/>
              <a:gd name="connsiteY0-32" fmla="*/ 0 h 621322"/>
              <a:gd name="connsiteX1-33" fmla="*/ 433753 w 1301261"/>
              <a:gd name="connsiteY1-34" fmla="*/ 293077 h 621322"/>
              <a:gd name="connsiteX2-35" fmla="*/ 0 w 1301261"/>
              <a:gd name="connsiteY2-36" fmla="*/ 621322 h 621322"/>
              <a:gd name="connsiteX0-37" fmla="*/ 1301261 w 1301261"/>
              <a:gd name="connsiteY0-38" fmla="*/ 0 h 621322"/>
              <a:gd name="connsiteX1-39" fmla="*/ 433753 w 1301261"/>
              <a:gd name="connsiteY1-40" fmla="*/ 293077 h 621322"/>
              <a:gd name="connsiteX2-41" fmla="*/ 0 w 1301261"/>
              <a:gd name="connsiteY2-42" fmla="*/ 621322 h 621322"/>
              <a:gd name="connsiteX0-43" fmla="*/ 1301261 w 1301261"/>
              <a:gd name="connsiteY0-44" fmla="*/ 0 h 621322"/>
              <a:gd name="connsiteX1-45" fmla="*/ 463062 w 1301261"/>
              <a:gd name="connsiteY1-46" fmla="*/ 246185 h 621322"/>
              <a:gd name="connsiteX2-47" fmla="*/ 433753 w 1301261"/>
              <a:gd name="connsiteY2-48" fmla="*/ 293077 h 621322"/>
              <a:gd name="connsiteX3" fmla="*/ 0 w 1301261"/>
              <a:gd name="connsiteY3" fmla="*/ 621322 h 621322"/>
              <a:gd name="connsiteX0-49" fmla="*/ 1301261 w 1301261"/>
              <a:gd name="connsiteY0-50" fmla="*/ 0 h 621322"/>
              <a:gd name="connsiteX1-51" fmla="*/ 463062 w 1301261"/>
              <a:gd name="connsiteY1-52" fmla="*/ 246185 h 621322"/>
              <a:gd name="connsiteX2-53" fmla="*/ 433753 w 1301261"/>
              <a:gd name="connsiteY2-54" fmla="*/ 293077 h 621322"/>
              <a:gd name="connsiteX3-55" fmla="*/ 0 w 1301261"/>
              <a:gd name="connsiteY3-56" fmla="*/ 621322 h 621322"/>
              <a:gd name="connsiteX0-57" fmla="*/ 1301261 w 1301261"/>
              <a:gd name="connsiteY0-58" fmla="*/ 0 h 621322"/>
              <a:gd name="connsiteX1-59" fmla="*/ 463062 w 1301261"/>
              <a:gd name="connsiteY1-60" fmla="*/ 246185 h 621322"/>
              <a:gd name="connsiteX2-61" fmla="*/ 433753 w 1301261"/>
              <a:gd name="connsiteY2-62" fmla="*/ 293077 h 621322"/>
              <a:gd name="connsiteX3-63" fmla="*/ 0 w 1301261"/>
              <a:gd name="connsiteY3-64" fmla="*/ 621322 h 621322"/>
              <a:gd name="connsiteX0-65" fmla="*/ 1301261 w 1301261"/>
              <a:gd name="connsiteY0-66" fmla="*/ 0 h 621322"/>
              <a:gd name="connsiteX1-67" fmla="*/ 908539 w 1301261"/>
              <a:gd name="connsiteY1-68" fmla="*/ 58616 h 621322"/>
              <a:gd name="connsiteX2-69" fmla="*/ 463062 w 1301261"/>
              <a:gd name="connsiteY2-70" fmla="*/ 246185 h 621322"/>
              <a:gd name="connsiteX3-71" fmla="*/ 433753 w 1301261"/>
              <a:gd name="connsiteY3-72" fmla="*/ 293077 h 621322"/>
              <a:gd name="connsiteX4" fmla="*/ 0 w 1301261"/>
              <a:gd name="connsiteY4" fmla="*/ 621322 h 621322"/>
              <a:gd name="connsiteX0-73" fmla="*/ 1301261 w 1301261"/>
              <a:gd name="connsiteY0-74" fmla="*/ 0 h 621322"/>
              <a:gd name="connsiteX1-75" fmla="*/ 908539 w 1301261"/>
              <a:gd name="connsiteY1-76" fmla="*/ 58616 h 621322"/>
              <a:gd name="connsiteX2-77" fmla="*/ 463062 w 1301261"/>
              <a:gd name="connsiteY2-78" fmla="*/ 246185 h 621322"/>
              <a:gd name="connsiteX3-79" fmla="*/ 433753 w 1301261"/>
              <a:gd name="connsiteY3-80" fmla="*/ 257907 h 621322"/>
              <a:gd name="connsiteX4-81" fmla="*/ 0 w 1301261"/>
              <a:gd name="connsiteY4-82" fmla="*/ 621322 h 621322"/>
              <a:gd name="connsiteX0-83" fmla="*/ 2203938 w 2203938"/>
              <a:gd name="connsiteY0-84" fmla="*/ 0 h 668215"/>
              <a:gd name="connsiteX1-85" fmla="*/ 1811216 w 2203938"/>
              <a:gd name="connsiteY1-86" fmla="*/ 58616 h 668215"/>
              <a:gd name="connsiteX2-87" fmla="*/ 1365739 w 2203938"/>
              <a:gd name="connsiteY2-88" fmla="*/ 246185 h 668215"/>
              <a:gd name="connsiteX3-89" fmla="*/ 1336430 w 2203938"/>
              <a:gd name="connsiteY3-90" fmla="*/ 257907 h 668215"/>
              <a:gd name="connsiteX4-91" fmla="*/ 0 w 2203938"/>
              <a:gd name="connsiteY4-92" fmla="*/ 668215 h 668215"/>
              <a:gd name="connsiteX0-93" fmla="*/ 2203938 w 2203938"/>
              <a:gd name="connsiteY0-94" fmla="*/ 0 h 668215"/>
              <a:gd name="connsiteX1-95" fmla="*/ 1811216 w 2203938"/>
              <a:gd name="connsiteY1-96" fmla="*/ 58616 h 668215"/>
              <a:gd name="connsiteX2-97" fmla="*/ 1365739 w 2203938"/>
              <a:gd name="connsiteY2-98" fmla="*/ 246185 h 668215"/>
              <a:gd name="connsiteX3-99" fmla="*/ 1043353 w 2203938"/>
              <a:gd name="connsiteY3-100" fmla="*/ 152399 h 668215"/>
              <a:gd name="connsiteX4-101" fmla="*/ 0 w 2203938"/>
              <a:gd name="connsiteY4-102" fmla="*/ 668215 h 668215"/>
              <a:gd name="connsiteX0-103" fmla="*/ 2203938 w 2203938"/>
              <a:gd name="connsiteY0-104" fmla="*/ 0 h 668215"/>
              <a:gd name="connsiteX1-105" fmla="*/ 1811216 w 2203938"/>
              <a:gd name="connsiteY1-106" fmla="*/ 58616 h 668215"/>
              <a:gd name="connsiteX2-107" fmla="*/ 1248508 w 2203938"/>
              <a:gd name="connsiteY2-108" fmla="*/ 105508 h 668215"/>
              <a:gd name="connsiteX3-109" fmla="*/ 1043353 w 2203938"/>
              <a:gd name="connsiteY3-110" fmla="*/ 152399 h 668215"/>
              <a:gd name="connsiteX4-111" fmla="*/ 0 w 2203938"/>
              <a:gd name="connsiteY4-112" fmla="*/ 668215 h 668215"/>
              <a:gd name="connsiteX0-113" fmla="*/ 2203938 w 2203938"/>
              <a:gd name="connsiteY0-114" fmla="*/ 0 h 668215"/>
              <a:gd name="connsiteX1-115" fmla="*/ 1776047 w 2203938"/>
              <a:gd name="connsiteY1-116" fmla="*/ 46893 h 668215"/>
              <a:gd name="connsiteX2-117" fmla="*/ 1248508 w 2203938"/>
              <a:gd name="connsiteY2-118" fmla="*/ 105508 h 668215"/>
              <a:gd name="connsiteX3-119" fmla="*/ 1043353 w 2203938"/>
              <a:gd name="connsiteY3-120" fmla="*/ 152399 h 668215"/>
              <a:gd name="connsiteX4-121" fmla="*/ 0 w 2203938"/>
              <a:gd name="connsiteY4-122" fmla="*/ 668215 h 668215"/>
              <a:gd name="connsiteX0-123" fmla="*/ 2203938 w 2203938"/>
              <a:gd name="connsiteY0-124" fmla="*/ 0 h 668215"/>
              <a:gd name="connsiteX1-125" fmla="*/ 1776047 w 2203938"/>
              <a:gd name="connsiteY1-126" fmla="*/ 46893 h 668215"/>
              <a:gd name="connsiteX2-127" fmla="*/ 1248508 w 2203938"/>
              <a:gd name="connsiteY2-128" fmla="*/ 105508 h 668215"/>
              <a:gd name="connsiteX3-129" fmla="*/ 1043353 w 2203938"/>
              <a:gd name="connsiteY3-130" fmla="*/ 152399 h 668215"/>
              <a:gd name="connsiteX4-131" fmla="*/ 0 w 2203938"/>
              <a:gd name="connsiteY4-132" fmla="*/ 668215 h 668215"/>
              <a:gd name="connsiteX0-133" fmla="*/ 2203938 w 2203938"/>
              <a:gd name="connsiteY0-134" fmla="*/ 0 h 668215"/>
              <a:gd name="connsiteX1-135" fmla="*/ 1776047 w 2203938"/>
              <a:gd name="connsiteY1-136" fmla="*/ 46893 h 668215"/>
              <a:gd name="connsiteX2-137" fmla="*/ 1248508 w 2203938"/>
              <a:gd name="connsiteY2-138" fmla="*/ 105508 h 668215"/>
              <a:gd name="connsiteX3-139" fmla="*/ 797168 w 2203938"/>
              <a:gd name="connsiteY3-140" fmla="*/ 257906 h 668215"/>
              <a:gd name="connsiteX4-141" fmla="*/ 0 w 2203938"/>
              <a:gd name="connsiteY4-142" fmla="*/ 668215 h 668215"/>
              <a:gd name="connsiteX0-143" fmla="*/ 2203938 w 2203938"/>
              <a:gd name="connsiteY0-144" fmla="*/ 0 h 668215"/>
              <a:gd name="connsiteX1-145" fmla="*/ 1776047 w 2203938"/>
              <a:gd name="connsiteY1-146" fmla="*/ 46893 h 668215"/>
              <a:gd name="connsiteX2-147" fmla="*/ 1295401 w 2203938"/>
              <a:gd name="connsiteY2-148" fmla="*/ 175847 h 668215"/>
              <a:gd name="connsiteX3-149" fmla="*/ 797168 w 2203938"/>
              <a:gd name="connsiteY3-150" fmla="*/ 257906 h 668215"/>
              <a:gd name="connsiteX4-151" fmla="*/ 0 w 2203938"/>
              <a:gd name="connsiteY4-152" fmla="*/ 668215 h 668215"/>
              <a:gd name="connsiteX0-153" fmla="*/ 2203938 w 2203938"/>
              <a:gd name="connsiteY0-154" fmla="*/ 0 h 668215"/>
              <a:gd name="connsiteX1-155" fmla="*/ 1776047 w 2203938"/>
              <a:gd name="connsiteY1-156" fmla="*/ 46893 h 668215"/>
              <a:gd name="connsiteX2-157" fmla="*/ 1295401 w 2203938"/>
              <a:gd name="connsiteY2-158" fmla="*/ 175847 h 668215"/>
              <a:gd name="connsiteX3-159" fmla="*/ 797168 w 2203938"/>
              <a:gd name="connsiteY3-160" fmla="*/ 316522 h 668215"/>
              <a:gd name="connsiteX4-161" fmla="*/ 0 w 2203938"/>
              <a:gd name="connsiteY4-162" fmla="*/ 668215 h 668215"/>
              <a:gd name="connsiteX0-163" fmla="*/ 2203938 w 2203938"/>
              <a:gd name="connsiteY0-164" fmla="*/ 0 h 668215"/>
              <a:gd name="connsiteX1-165" fmla="*/ 1776047 w 2203938"/>
              <a:gd name="connsiteY1-166" fmla="*/ 46893 h 668215"/>
              <a:gd name="connsiteX2-167" fmla="*/ 1541586 w 2203938"/>
              <a:gd name="connsiteY2-168" fmla="*/ 351693 h 668215"/>
              <a:gd name="connsiteX3-169" fmla="*/ 797168 w 2203938"/>
              <a:gd name="connsiteY3-170" fmla="*/ 316522 h 668215"/>
              <a:gd name="connsiteX4-171" fmla="*/ 0 w 2203938"/>
              <a:gd name="connsiteY4-172" fmla="*/ 668215 h 668215"/>
              <a:gd name="connsiteX0-173" fmla="*/ 2203938 w 2203938"/>
              <a:gd name="connsiteY0-174" fmla="*/ 0 h 668215"/>
              <a:gd name="connsiteX1-175" fmla="*/ 1776047 w 2203938"/>
              <a:gd name="connsiteY1-176" fmla="*/ 46893 h 668215"/>
              <a:gd name="connsiteX2-177" fmla="*/ 1541586 w 2203938"/>
              <a:gd name="connsiteY2-178" fmla="*/ 351693 h 668215"/>
              <a:gd name="connsiteX3-179" fmla="*/ 961291 w 2203938"/>
              <a:gd name="connsiteY3-180" fmla="*/ 539261 h 668215"/>
              <a:gd name="connsiteX4-181" fmla="*/ 0 w 2203938"/>
              <a:gd name="connsiteY4-182" fmla="*/ 668215 h 668215"/>
              <a:gd name="connsiteX0-183" fmla="*/ 1746738 w 1746738"/>
              <a:gd name="connsiteY0-184" fmla="*/ 0 h 621323"/>
              <a:gd name="connsiteX1-185" fmla="*/ 1318847 w 1746738"/>
              <a:gd name="connsiteY1-186" fmla="*/ 46893 h 621323"/>
              <a:gd name="connsiteX2-187" fmla="*/ 1084386 w 1746738"/>
              <a:gd name="connsiteY2-188" fmla="*/ 351693 h 621323"/>
              <a:gd name="connsiteX3-189" fmla="*/ 504091 w 1746738"/>
              <a:gd name="connsiteY3-190" fmla="*/ 539261 h 621323"/>
              <a:gd name="connsiteX4-191" fmla="*/ 0 w 1746738"/>
              <a:gd name="connsiteY4-192" fmla="*/ 621323 h 621323"/>
              <a:gd name="connsiteX0-193" fmla="*/ 1746738 w 1746738"/>
              <a:gd name="connsiteY0-194" fmla="*/ 0 h 621323"/>
              <a:gd name="connsiteX1-195" fmla="*/ 1318847 w 1746738"/>
              <a:gd name="connsiteY1-196" fmla="*/ 46893 h 621323"/>
              <a:gd name="connsiteX2-197" fmla="*/ 1084386 w 1746738"/>
              <a:gd name="connsiteY2-198" fmla="*/ 351693 h 621323"/>
              <a:gd name="connsiteX3-199" fmla="*/ 574430 w 1746738"/>
              <a:gd name="connsiteY3-200" fmla="*/ 363415 h 621323"/>
              <a:gd name="connsiteX4-201" fmla="*/ 0 w 1746738"/>
              <a:gd name="connsiteY4-202" fmla="*/ 621323 h 621323"/>
              <a:gd name="connsiteX0-203" fmla="*/ 1746738 w 1746738"/>
              <a:gd name="connsiteY0-204" fmla="*/ 0 h 621323"/>
              <a:gd name="connsiteX1-205" fmla="*/ 1318847 w 1746738"/>
              <a:gd name="connsiteY1-206" fmla="*/ 46893 h 621323"/>
              <a:gd name="connsiteX2-207" fmla="*/ 1236786 w 1746738"/>
              <a:gd name="connsiteY2-208" fmla="*/ 422032 h 621323"/>
              <a:gd name="connsiteX3-209" fmla="*/ 574430 w 1746738"/>
              <a:gd name="connsiteY3-210" fmla="*/ 363415 h 621323"/>
              <a:gd name="connsiteX4-211" fmla="*/ 0 w 1746738"/>
              <a:gd name="connsiteY4-212" fmla="*/ 621323 h 621323"/>
              <a:gd name="connsiteX0-213" fmla="*/ 1746738 w 1746738"/>
              <a:gd name="connsiteY0-214" fmla="*/ 0 h 621323"/>
              <a:gd name="connsiteX1-215" fmla="*/ 1565031 w 1746738"/>
              <a:gd name="connsiteY1-216" fmla="*/ 187570 h 621323"/>
              <a:gd name="connsiteX2-217" fmla="*/ 1236786 w 1746738"/>
              <a:gd name="connsiteY2-218" fmla="*/ 422032 h 621323"/>
              <a:gd name="connsiteX3-219" fmla="*/ 574430 w 1746738"/>
              <a:gd name="connsiteY3-220" fmla="*/ 363415 h 621323"/>
              <a:gd name="connsiteX4-221" fmla="*/ 0 w 1746738"/>
              <a:gd name="connsiteY4-222" fmla="*/ 621323 h 621323"/>
              <a:gd name="connsiteX0-223" fmla="*/ 1746738 w 1746738"/>
              <a:gd name="connsiteY0-224" fmla="*/ 0 h 621323"/>
              <a:gd name="connsiteX1-225" fmla="*/ 1635370 w 1746738"/>
              <a:gd name="connsiteY1-226" fmla="*/ 269632 h 621323"/>
              <a:gd name="connsiteX2-227" fmla="*/ 1236786 w 1746738"/>
              <a:gd name="connsiteY2-228" fmla="*/ 422032 h 621323"/>
              <a:gd name="connsiteX3-229" fmla="*/ 574430 w 1746738"/>
              <a:gd name="connsiteY3-230" fmla="*/ 363415 h 621323"/>
              <a:gd name="connsiteX4-231" fmla="*/ 0 w 1746738"/>
              <a:gd name="connsiteY4-232" fmla="*/ 621323 h 621323"/>
              <a:gd name="connsiteX0-233" fmla="*/ 1746738 w 1746738"/>
              <a:gd name="connsiteY0-234" fmla="*/ 0 h 621323"/>
              <a:gd name="connsiteX1-235" fmla="*/ 1635370 w 1746738"/>
              <a:gd name="connsiteY1-236" fmla="*/ 269632 h 621323"/>
              <a:gd name="connsiteX2-237" fmla="*/ 1236786 w 1746738"/>
              <a:gd name="connsiteY2-238" fmla="*/ 422032 h 621323"/>
              <a:gd name="connsiteX3-239" fmla="*/ 574430 w 1746738"/>
              <a:gd name="connsiteY3-240" fmla="*/ 363415 h 621323"/>
              <a:gd name="connsiteX4-241" fmla="*/ 0 w 1746738"/>
              <a:gd name="connsiteY4-242" fmla="*/ 621323 h 621323"/>
              <a:gd name="connsiteX0-243" fmla="*/ 1735014 w 1735014"/>
              <a:gd name="connsiteY0-244" fmla="*/ 0 h 703384"/>
              <a:gd name="connsiteX1-245" fmla="*/ 1635370 w 1735014"/>
              <a:gd name="connsiteY1-246" fmla="*/ 351693 h 703384"/>
              <a:gd name="connsiteX2-247" fmla="*/ 1236786 w 1735014"/>
              <a:gd name="connsiteY2-248" fmla="*/ 504093 h 703384"/>
              <a:gd name="connsiteX3-249" fmla="*/ 574430 w 1735014"/>
              <a:gd name="connsiteY3-250" fmla="*/ 445476 h 703384"/>
              <a:gd name="connsiteX4-251" fmla="*/ 0 w 1735014"/>
              <a:gd name="connsiteY4-252" fmla="*/ 703384 h 703384"/>
              <a:gd name="connsiteX0-253" fmla="*/ 1735014 w 1735014"/>
              <a:gd name="connsiteY0-254" fmla="*/ 0 h 703384"/>
              <a:gd name="connsiteX1-255" fmla="*/ 1635370 w 1735014"/>
              <a:gd name="connsiteY1-256" fmla="*/ 351693 h 703384"/>
              <a:gd name="connsiteX2-257" fmla="*/ 1236786 w 1735014"/>
              <a:gd name="connsiteY2-258" fmla="*/ 363416 h 703384"/>
              <a:gd name="connsiteX3-259" fmla="*/ 574430 w 1735014"/>
              <a:gd name="connsiteY3-260" fmla="*/ 445476 h 703384"/>
              <a:gd name="connsiteX4-261" fmla="*/ 0 w 1735014"/>
              <a:gd name="connsiteY4-262" fmla="*/ 703384 h 703384"/>
              <a:gd name="connsiteX0-263" fmla="*/ 1735014 w 1735014"/>
              <a:gd name="connsiteY0-264" fmla="*/ 0 h 703384"/>
              <a:gd name="connsiteX1-265" fmla="*/ 1565031 w 1735014"/>
              <a:gd name="connsiteY1-266" fmla="*/ 257908 h 703384"/>
              <a:gd name="connsiteX2-267" fmla="*/ 1236786 w 1735014"/>
              <a:gd name="connsiteY2-268" fmla="*/ 363416 h 703384"/>
              <a:gd name="connsiteX3-269" fmla="*/ 574430 w 1735014"/>
              <a:gd name="connsiteY3-270" fmla="*/ 445476 h 703384"/>
              <a:gd name="connsiteX4-271" fmla="*/ 0 w 1735014"/>
              <a:gd name="connsiteY4-272" fmla="*/ 703384 h 703384"/>
              <a:gd name="connsiteX0-273" fmla="*/ 1735014 w 1735014"/>
              <a:gd name="connsiteY0-274" fmla="*/ 0 h 703384"/>
              <a:gd name="connsiteX1-275" fmla="*/ 1576755 w 1735014"/>
              <a:gd name="connsiteY1-276" fmla="*/ 175847 h 703384"/>
              <a:gd name="connsiteX2-277" fmla="*/ 1236786 w 1735014"/>
              <a:gd name="connsiteY2-278" fmla="*/ 363416 h 703384"/>
              <a:gd name="connsiteX3-279" fmla="*/ 574430 w 1735014"/>
              <a:gd name="connsiteY3-280" fmla="*/ 445476 h 703384"/>
              <a:gd name="connsiteX4-281" fmla="*/ 0 w 1735014"/>
              <a:gd name="connsiteY4-282" fmla="*/ 703384 h 703384"/>
              <a:gd name="connsiteX0-283" fmla="*/ 1582614 w 1582614"/>
              <a:gd name="connsiteY0-284" fmla="*/ 0 h 715107"/>
              <a:gd name="connsiteX1-285" fmla="*/ 1424355 w 1582614"/>
              <a:gd name="connsiteY1-286" fmla="*/ 175847 h 715107"/>
              <a:gd name="connsiteX2-287" fmla="*/ 1084386 w 1582614"/>
              <a:gd name="connsiteY2-288" fmla="*/ 363416 h 715107"/>
              <a:gd name="connsiteX3-289" fmla="*/ 422030 w 1582614"/>
              <a:gd name="connsiteY3-290" fmla="*/ 445476 h 715107"/>
              <a:gd name="connsiteX4-291" fmla="*/ 0 w 1582614"/>
              <a:gd name="connsiteY4-292" fmla="*/ 715107 h 715107"/>
              <a:gd name="connsiteX0-293" fmla="*/ 1582614 w 1582614"/>
              <a:gd name="connsiteY0-294" fmla="*/ 0 h 715107"/>
              <a:gd name="connsiteX1-295" fmla="*/ 1424355 w 1582614"/>
              <a:gd name="connsiteY1-296" fmla="*/ 175847 h 715107"/>
              <a:gd name="connsiteX2-297" fmla="*/ 1084386 w 1582614"/>
              <a:gd name="connsiteY2-298" fmla="*/ 363416 h 715107"/>
              <a:gd name="connsiteX3-299" fmla="*/ 422030 w 1582614"/>
              <a:gd name="connsiteY3-300" fmla="*/ 445476 h 715107"/>
              <a:gd name="connsiteX4-301" fmla="*/ 0 w 1582614"/>
              <a:gd name="connsiteY4-302" fmla="*/ 715107 h 715107"/>
              <a:gd name="connsiteX0-303" fmla="*/ 1582614 w 1582614"/>
              <a:gd name="connsiteY0-304" fmla="*/ 0 h 715107"/>
              <a:gd name="connsiteX1-305" fmla="*/ 1424355 w 1582614"/>
              <a:gd name="connsiteY1-306" fmla="*/ 175847 h 715107"/>
              <a:gd name="connsiteX2-307" fmla="*/ 1084386 w 1582614"/>
              <a:gd name="connsiteY2-308" fmla="*/ 363416 h 715107"/>
              <a:gd name="connsiteX3-309" fmla="*/ 468922 w 1582614"/>
              <a:gd name="connsiteY3-310" fmla="*/ 527538 h 715107"/>
              <a:gd name="connsiteX4-311" fmla="*/ 0 w 1582614"/>
              <a:gd name="connsiteY4-312" fmla="*/ 715107 h 715107"/>
            </a:gdLst>
            <a:ahLst/>
            <a:cxnLst>
              <a:cxn ang="0">
                <a:pos x="connsiteX0-1" y="connsiteY0-2"/>
              </a:cxn>
              <a:cxn ang="0">
                <a:pos x="connsiteX1-3" y="connsiteY1-4"/>
              </a:cxn>
              <a:cxn ang="0">
                <a:pos x="connsiteX2-5" y="connsiteY2-6"/>
              </a:cxn>
              <a:cxn ang="0">
                <a:pos x="connsiteX3-55" y="connsiteY3-56"/>
              </a:cxn>
              <a:cxn ang="0">
                <a:pos x="connsiteX4-81" y="connsiteY4-82"/>
              </a:cxn>
            </a:cxnLst>
            <a:rect l="l" t="t" r="r" b="b"/>
            <a:pathLst>
              <a:path w="1582614" h="715107">
                <a:moveTo>
                  <a:pt x="1582614" y="0"/>
                </a:moveTo>
                <a:cubicBezTo>
                  <a:pt x="1503483" y="13677"/>
                  <a:pt x="1564055" y="134816"/>
                  <a:pt x="1424355" y="175847"/>
                </a:cubicBezTo>
                <a:cubicBezTo>
                  <a:pt x="1226039" y="275494"/>
                  <a:pt x="1149840" y="328247"/>
                  <a:pt x="1084386" y="363416"/>
                </a:cubicBezTo>
                <a:cubicBezTo>
                  <a:pt x="939801" y="412262"/>
                  <a:pt x="649653" y="468923"/>
                  <a:pt x="468922" y="527538"/>
                </a:cubicBezTo>
                <a:cubicBezTo>
                  <a:pt x="288191" y="586153"/>
                  <a:pt x="479668" y="530469"/>
                  <a:pt x="0" y="715107"/>
                </a:cubicBezTo>
              </a:path>
            </a:pathLst>
          </a:cu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up)">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__</a:t>
            </a:r>
            <a:r>
              <a:rPr lang="en-US" altLang="zh-CN" dirty="0" err="1" smtClean="0"/>
              <a:t>init</a:t>
            </a:r>
            <a:r>
              <a:rPr lang="en-US" altLang="zh-CN" dirty="0" smtClean="0"/>
              <a:t>__</a:t>
            </a:r>
            <a:r>
              <a:rPr lang="zh-CN" altLang="en-US" dirty="0" smtClean="0"/>
              <a:t>方法和</a:t>
            </a:r>
            <a:r>
              <a:rPr lang="en-US" altLang="zh-CN" dirty="0"/>
              <a:t>__del__</a:t>
            </a:r>
            <a:r>
              <a:rPr lang="zh-CN" altLang="en-US" dirty="0"/>
              <a:t>方法</a:t>
            </a:r>
            <a:endParaRPr lang="zh-CN" altLang="en-US" dirty="0"/>
          </a:p>
        </p:txBody>
      </p:sp>
      <p:sp>
        <p:nvSpPr>
          <p:cNvPr id="3" name="内容占位符 2"/>
          <p:cNvSpPr>
            <a:spLocks noGrp="1"/>
          </p:cNvSpPr>
          <p:nvPr>
            <p:ph idx="1"/>
          </p:nvPr>
        </p:nvSpPr>
        <p:spPr>
          <a:xfrm>
            <a:off x="76200" y="1066800"/>
            <a:ext cx="8991600" cy="2895600"/>
          </a:xfrm>
        </p:spPr>
        <p:txBody>
          <a:bodyPr/>
          <a:lstStyle/>
          <a:p>
            <a:pPr>
              <a:spcAft>
                <a:spcPts val="1200"/>
              </a:spcAft>
            </a:pPr>
            <a:r>
              <a:rPr lang="en-US" altLang="zh-CN" sz="2400" dirty="0" smtClean="0">
                <a:latin typeface="宋体" panose="02010600030101010101" pitchFamily="2" charset="-122"/>
                <a:ea typeface="宋体" panose="02010600030101010101" pitchFamily="2" charset="-122"/>
              </a:rPr>
              <a:t>__</a:t>
            </a:r>
            <a:r>
              <a:rPr lang="en-US" altLang="zh-CN" sz="2400" dirty="0" err="1">
                <a:latin typeface="宋体" panose="02010600030101010101" pitchFamily="2" charset="-122"/>
                <a:ea typeface="宋体" panose="02010600030101010101" pitchFamily="2" charset="-122"/>
              </a:rPr>
              <a:t>init</a:t>
            </a:r>
            <a:r>
              <a:rPr lang="en-US" altLang="zh-CN" sz="2400" dirty="0">
                <a:latin typeface="宋体" panose="02010600030101010101" pitchFamily="2" charset="-122"/>
                <a:ea typeface="宋体" panose="02010600030101010101" pitchFamily="2" charset="-122"/>
              </a:rPr>
              <a:t>__</a:t>
            </a:r>
            <a:r>
              <a:rPr lang="zh-CN" altLang="en-US" sz="2400" dirty="0">
                <a:latin typeface="宋体" panose="02010600030101010101" pitchFamily="2" charset="-122"/>
                <a:ea typeface="宋体" panose="02010600030101010101" pitchFamily="2" charset="-122"/>
              </a:rPr>
              <a:t>方法：构建函数，用于实例的初始化，创建完对象后调用，无返回值</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50900" lvl="2" indent="0">
              <a:spcBef>
                <a:spcPts val="500"/>
              </a:spcBef>
              <a:buClr>
                <a:srgbClr val="800080"/>
              </a:buClr>
              <a:buNone/>
            </a:pPr>
            <a:r>
              <a:rPr lang="en-US" altLang="zh-CN" sz="2000" dirty="0">
                <a:solidFill>
                  <a:srgbClr val="3333FF"/>
                </a:solidFill>
              </a:rPr>
              <a:t>class </a:t>
            </a:r>
            <a:r>
              <a:rPr lang="en-US" altLang="zh-CN" sz="2000" dirty="0" smtClean="0">
                <a:solidFill>
                  <a:srgbClr val="3333FF"/>
                </a:solidFill>
              </a:rPr>
              <a:t>Person5:</a:t>
            </a:r>
            <a:endParaRPr lang="en-US" altLang="zh-CN" sz="2000" dirty="0">
              <a:solidFill>
                <a:srgbClr val="3333FF"/>
              </a:solidFill>
            </a:endParaRPr>
          </a:p>
          <a:p>
            <a:pPr marL="850900" lvl="2" indent="0">
              <a:spcBef>
                <a:spcPts val="500"/>
              </a:spcBef>
              <a:buClr>
                <a:srgbClr val="800080"/>
              </a:buClr>
              <a:buNone/>
            </a:pPr>
            <a:r>
              <a:rPr lang="en-US" altLang="zh-CN" sz="2000" dirty="0">
                <a:solidFill>
                  <a:srgbClr val="3333FF"/>
                </a:solidFill>
              </a:rPr>
              <a:t>    </a:t>
            </a:r>
            <a:r>
              <a:rPr lang="en-US" altLang="zh-CN" sz="2000" dirty="0" err="1">
                <a:solidFill>
                  <a:srgbClr val="3333FF"/>
                </a:solidFill>
              </a:rPr>
              <a:t>def</a:t>
            </a:r>
            <a:r>
              <a:rPr lang="en-US" altLang="zh-CN" sz="2000" dirty="0">
                <a:solidFill>
                  <a:srgbClr val="3333FF"/>
                </a:solidFill>
              </a:rPr>
              <a:t> __</a:t>
            </a:r>
            <a:r>
              <a:rPr lang="en-US" altLang="zh-CN" sz="2000" dirty="0" err="1">
                <a:solidFill>
                  <a:srgbClr val="3333FF"/>
                </a:solidFill>
              </a:rPr>
              <a:t>init</a:t>
            </a:r>
            <a:r>
              <a:rPr lang="en-US" altLang="zh-CN" sz="2000" dirty="0">
                <a:solidFill>
                  <a:srgbClr val="3333FF"/>
                </a:solidFill>
              </a:rPr>
              <a:t>__(self, name, age):</a:t>
            </a:r>
            <a:endParaRPr lang="en-US" altLang="zh-CN" sz="2000" dirty="0">
              <a:solidFill>
                <a:srgbClr val="3333FF"/>
              </a:solidFill>
            </a:endParaRPr>
          </a:p>
          <a:p>
            <a:pPr marL="850900" lvl="2" indent="0">
              <a:spcBef>
                <a:spcPts val="500"/>
              </a:spcBef>
              <a:buClr>
                <a:srgbClr val="800080"/>
              </a:buClr>
              <a:buNone/>
            </a:pPr>
            <a:r>
              <a:rPr lang="en-US" altLang="zh-CN" sz="2000" dirty="0">
                <a:solidFill>
                  <a:srgbClr val="3333FF"/>
                </a:solidFill>
              </a:rPr>
              <a:t>        self.name = name</a:t>
            </a:r>
            <a:endParaRPr lang="en-US" altLang="zh-CN" sz="2000" dirty="0">
              <a:solidFill>
                <a:srgbClr val="3333FF"/>
              </a:solidFill>
            </a:endParaRPr>
          </a:p>
          <a:p>
            <a:pPr marL="850900" lvl="2" indent="0">
              <a:spcBef>
                <a:spcPts val="500"/>
              </a:spcBef>
              <a:buClr>
                <a:srgbClr val="800080"/>
              </a:buClr>
              <a:buNone/>
            </a:pPr>
            <a:r>
              <a:rPr lang="en-US" altLang="zh-CN" sz="2000" dirty="0">
                <a:solidFill>
                  <a:srgbClr val="3333FF"/>
                </a:solidFill>
              </a:rPr>
              <a:t>        </a:t>
            </a:r>
            <a:r>
              <a:rPr lang="en-US" altLang="zh-CN" sz="2000" dirty="0" err="1">
                <a:solidFill>
                  <a:srgbClr val="3333FF"/>
                </a:solidFill>
              </a:rPr>
              <a:t>self.age</a:t>
            </a:r>
            <a:r>
              <a:rPr lang="en-US" altLang="zh-CN" sz="2000" dirty="0">
                <a:solidFill>
                  <a:srgbClr val="3333FF"/>
                </a:solidFill>
              </a:rPr>
              <a:t> = </a:t>
            </a:r>
            <a:r>
              <a:rPr lang="en-US" altLang="zh-CN" sz="2000" dirty="0" smtClean="0">
                <a:solidFill>
                  <a:srgbClr val="3333FF"/>
                </a:solidFill>
              </a:rPr>
              <a:t>age</a:t>
            </a:r>
            <a:endParaRPr lang="en-US" altLang="zh-CN" sz="2000" dirty="0" smtClean="0">
              <a:solidFill>
                <a:srgbClr val="3333FF"/>
              </a:solidFill>
            </a:endParaRPr>
          </a:p>
          <a:p>
            <a:pPr marL="850900" lvl="2" indent="0">
              <a:spcBef>
                <a:spcPts val="500"/>
              </a:spcBef>
              <a:buClr>
                <a:srgbClr val="800080"/>
              </a:buClr>
              <a:buNone/>
            </a:pPr>
            <a:r>
              <a:rPr lang="en-US" altLang="zh-CN" sz="2000" dirty="0" smtClean="0">
                <a:solidFill>
                  <a:srgbClr val="3333FF"/>
                </a:solidFill>
              </a:rPr>
              <a:t>p1=Person5(“Jack",</a:t>
            </a:r>
            <a:r>
              <a:rPr lang="en-US" altLang="zh-CN" sz="2000" dirty="0">
                <a:solidFill>
                  <a:srgbClr val="3333FF"/>
                </a:solidFill>
              </a:rPr>
              <a:t>25</a:t>
            </a:r>
            <a:r>
              <a:rPr lang="en-US" altLang="zh-CN" sz="2000" dirty="0" smtClean="0">
                <a:solidFill>
                  <a:srgbClr val="3333FF"/>
                </a:solidFill>
              </a:rPr>
              <a:t>)</a:t>
            </a:r>
            <a:endParaRPr lang="en-US" altLang="zh-CN" sz="2000" dirty="0">
              <a:solidFill>
                <a:srgbClr val="3333FF"/>
              </a:solidFill>
            </a:endParaRPr>
          </a:p>
        </p:txBody>
      </p:sp>
      <p:sp>
        <p:nvSpPr>
          <p:cNvPr id="5" name="内容占位符 2"/>
          <p:cNvSpPr txBox="1"/>
          <p:nvPr/>
        </p:nvSpPr>
        <p:spPr bwMode="auto">
          <a:xfrm>
            <a:off x="152400" y="41148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a:spcAft>
                <a:spcPts val="1200"/>
              </a:spcAft>
            </a:pPr>
            <a:r>
              <a:rPr lang="zh-CN" altLang="en-US" sz="2400" kern="0" dirty="0" smtClean="0">
                <a:latin typeface="宋体" panose="02010600030101010101" pitchFamily="2" charset="-122"/>
                <a:ea typeface="宋体" panose="02010600030101010101" pitchFamily="2" charset="-122"/>
              </a:rPr>
              <a:t>析构函数，用于实际销毁类的实例所做的操作，例如释放对象占用的非托管资源（打开的文件、网络连接等）。</a:t>
            </a:r>
            <a:endParaRPr lang="en-US" altLang="zh-CN" sz="2400" kern="0" dirty="0" smtClean="0">
              <a:latin typeface="宋体" panose="02010600030101010101" pitchFamily="2" charset="-122"/>
              <a:ea typeface="宋体" panose="02010600030101010101" pitchFamily="2" charset="-122"/>
            </a:endParaRPr>
          </a:p>
          <a:p>
            <a:pPr>
              <a:spcAft>
                <a:spcPts val="1200"/>
              </a:spcAft>
            </a:pPr>
            <a:r>
              <a:rPr lang="zh-CN" altLang="en-US" sz="2400" kern="0" dirty="0" smtClean="0">
                <a:latin typeface="宋体" panose="02010600030101010101" pitchFamily="2" charset="-122"/>
                <a:ea typeface="宋体" panose="02010600030101010101" pitchFamily="2" charset="-122"/>
              </a:rPr>
              <a:t>通过</a:t>
            </a:r>
            <a:r>
              <a:rPr lang="en-US" altLang="zh-CN" sz="2400" b="1" kern="0" dirty="0" smtClean="0">
                <a:solidFill>
                  <a:srgbClr val="FF0000"/>
                </a:solidFill>
                <a:latin typeface="宋体" panose="02010600030101010101" pitchFamily="2" charset="-122"/>
                <a:ea typeface="宋体" panose="02010600030101010101" pitchFamily="2" charset="-122"/>
              </a:rPr>
              <a:t>del</a:t>
            </a:r>
            <a:r>
              <a:rPr lang="zh-CN" altLang="en-US" sz="2400" kern="0" dirty="0" smtClean="0">
                <a:latin typeface="宋体" panose="02010600030101010101" pitchFamily="2" charset="-122"/>
                <a:ea typeface="宋体" panose="02010600030101010101" pitchFamily="2" charset="-122"/>
              </a:rPr>
              <a:t>语句，可强制销毁一个对象，从而保证实时调用</a:t>
            </a:r>
            <a:r>
              <a:rPr lang="en-US" altLang="zh-CN" sz="2400" kern="0" dirty="0" smtClean="0">
                <a:latin typeface="宋体" panose="02010600030101010101" pitchFamily="2" charset="-122"/>
                <a:ea typeface="宋体" panose="02010600030101010101" pitchFamily="2" charset="-122"/>
              </a:rPr>
              <a:t>__del__</a:t>
            </a:r>
            <a:r>
              <a:rPr lang="zh-CN" altLang="en-US" sz="2400" kern="0" dirty="0" smtClean="0">
                <a:latin typeface="宋体" panose="02010600030101010101" pitchFamily="2" charset="-122"/>
                <a:ea typeface="宋体" panose="02010600030101010101" pitchFamily="2" charset="-122"/>
              </a:rPr>
              <a:t>方法。</a:t>
            </a:r>
            <a:endParaRPr lang="zh-CN" altLang="en-US" sz="2400" kern="0" dirty="0">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实例创建和初始化过程</a:t>
            </a:r>
            <a:endParaRPr lang="zh-CN" altLang="en-US" dirty="0"/>
          </a:p>
        </p:txBody>
      </p:sp>
      <p:sp>
        <p:nvSpPr>
          <p:cNvPr id="5" name="TextBox 4"/>
          <p:cNvSpPr txBox="1"/>
          <p:nvPr/>
        </p:nvSpPr>
        <p:spPr>
          <a:xfrm>
            <a:off x="2971800" y="5459495"/>
            <a:ext cx="3124200" cy="400110"/>
          </a:xfrm>
          <a:prstGeom prst="rect">
            <a:avLst/>
          </a:prstGeom>
          <a:solidFill>
            <a:schemeClr val="accent1">
              <a:alpha val="27000"/>
            </a:schemeClr>
          </a:solidFill>
        </p:spPr>
        <p:txBody>
          <a:bodyPr wrap="square" rtlCol="0">
            <a:spAutoFit/>
          </a:bodyPr>
          <a:lstStyle/>
          <a:p>
            <a:r>
              <a:rPr lang="en-US" altLang="zh-CN" dirty="0">
                <a:solidFill>
                  <a:srgbClr val="3333FF"/>
                </a:solidFill>
              </a:rPr>
              <a:t>p1=Student</a:t>
            </a:r>
            <a:r>
              <a:rPr lang="en-US" altLang="zh-CN" dirty="0" smtClean="0">
                <a:solidFill>
                  <a:srgbClr val="3333FF"/>
                </a:solidFill>
              </a:rPr>
              <a:t>(“Jack",</a:t>
            </a:r>
            <a:r>
              <a:rPr lang="en-US" altLang="zh-CN" dirty="0">
                <a:solidFill>
                  <a:srgbClr val="3333FF"/>
                </a:solidFill>
              </a:rPr>
              <a:t>25</a:t>
            </a:r>
            <a:r>
              <a:rPr lang="en-US" altLang="zh-CN" dirty="0" smtClean="0">
                <a:solidFill>
                  <a:srgbClr val="3333FF"/>
                </a:solidFill>
              </a:rPr>
              <a:t>)</a:t>
            </a:r>
            <a:endParaRPr lang="en-US" altLang="zh-CN" dirty="0">
              <a:solidFill>
                <a:srgbClr val="3333FF"/>
              </a:solidFill>
            </a:endParaRPr>
          </a:p>
        </p:txBody>
      </p:sp>
      <p:sp>
        <p:nvSpPr>
          <p:cNvPr id="6" name="流程图: 可选过程 5"/>
          <p:cNvSpPr/>
          <p:nvPr/>
        </p:nvSpPr>
        <p:spPr bwMode="auto">
          <a:xfrm>
            <a:off x="762000" y="3554495"/>
            <a:ext cx="1676400" cy="1123712"/>
          </a:xfrm>
          <a:prstGeom prst="flowChartAlternateProcess">
            <a:avLst/>
          </a:prstGeom>
          <a:solidFill>
            <a:schemeClr val="accent1">
              <a:alpha val="24000"/>
            </a:schemeClr>
          </a:solidFill>
          <a:ln w="25400"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spAutoFit/>
          </a:bodyPr>
          <a:lstStyle/>
          <a:p>
            <a:pPr marR="0" algn="l" defTabSz="914400" rtl="0" eaLnBrk="1" fontAlgn="base" latinLnBrk="0" hangingPunct="1">
              <a:lnSpc>
                <a:spcPct val="100000"/>
              </a:lnSpc>
              <a:spcBef>
                <a:spcPts val="0"/>
              </a:spcBef>
              <a:spcAft>
                <a:spcPct val="0"/>
              </a:spcAft>
              <a:buClr>
                <a:srgbClr val="800080"/>
              </a:buClr>
              <a:buSzPct val="55000"/>
            </a:pP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Python</a:t>
            </a:r>
            <a:r>
              <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分配内存并创建一个默认的实例</a:t>
            </a:r>
            <a:endPar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endParaRPr>
          </a:p>
        </p:txBody>
      </p:sp>
      <p:sp>
        <p:nvSpPr>
          <p:cNvPr id="8" name="弧形 7"/>
          <p:cNvSpPr/>
          <p:nvPr/>
        </p:nvSpPr>
        <p:spPr bwMode="auto">
          <a:xfrm rot="9789002">
            <a:off x="1766812" y="4520394"/>
            <a:ext cx="1029100" cy="1302004"/>
          </a:xfrm>
          <a:custGeom>
            <a:avLst/>
            <a:gdLst>
              <a:gd name="connsiteX0" fmla="*/ 477715 w 955431"/>
              <a:gd name="connsiteY0" fmla="*/ 0 h 1209943"/>
              <a:gd name="connsiteX1" fmla="*/ 955431 w 955431"/>
              <a:gd name="connsiteY1" fmla="*/ 604972 h 1209943"/>
              <a:gd name="connsiteX2" fmla="*/ 477716 w 955431"/>
              <a:gd name="connsiteY2" fmla="*/ 604972 h 1209943"/>
              <a:gd name="connsiteX3" fmla="*/ 477715 w 955431"/>
              <a:gd name="connsiteY3" fmla="*/ 0 h 1209943"/>
              <a:gd name="connsiteX0-1" fmla="*/ 477715 w 955431"/>
              <a:gd name="connsiteY0-2" fmla="*/ 0 h 1209943"/>
              <a:gd name="connsiteX1-3" fmla="*/ 955431 w 955431"/>
              <a:gd name="connsiteY1-4" fmla="*/ 604972 h 1209943"/>
              <a:gd name="connsiteX0-5" fmla="*/ 602470 w 1080186"/>
              <a:gd name="connsiteY0-6" fmla="*/ 194719 h 799691"/>
              <a:gd name="connsiteX1-7" fmla="*/ 1080186 w 1080186"/>
              <a:gd name="connsiteY1-8" fmla="*/ 799691 h 799691"/>
              <a:gd name="connsiteX2-9" fmla="*/ 602471 w 1080186"/>
              <a:gd name="connsiteY2-10" fmla="*/ 799691 h 799691"/>
              <a:gd name="connsiteX3-11" fmla="*/ 602470 w 1080186"/>
              <a:gd name="connsiteY3-12" fmla="*/ 194719 h 799691"/>
              <a:gd name="connsiteX0-13" fmla="*/ 0 w 1080186"/>
              <a:gd name="connsiteY0-14" fmla="*/ 0 h 799691"/>
              <a:gd name="connsiteX1-15" fmla="*/ 1080186 w 1080186"/>
              <a:gd name="connsiteY1-16" fmla="*/ 799691 h 799691"/>
              <a:gd name="connsiteX0-17" fmla="*/ 602470 w 1080186"/>
              <a:gd name="connsiteY0-18" fmla="*/ 194719 h 1609184"/>
              <a:gd name="connsiteX1-19" fmla="*/ 1080186 w 1080186"/>
              <a:gd name="connsiteY1-20" fmla="*/ 799691 h 1609184"/>
              <a:gd name="connsiteX2-21" fmla="*/ 602471 w 1080186"/>
              <a:gd name="connsiteY2-22" fmla="*/ 799691 h 1609184"/>
              <a:gd name="connsiteX3-23" fmla="*/ 602470 w 1080186"/>
              <a:gd name="connsiteY3-24" fmla="*/ 194719 h 1609184"/>
              <a:gd name="connsiteX0-25" fmla="*/ 0 w 1080186"/>
              <a:gd name="connsiteY0-26" fmla="*/ 0 h 1609184"/>
              <a:gd name="connsiteX1-27" fmla="*/ 1043247 w 1080186"/>
              <a:gd name="connsiteY1-28" fmla="*/ 1609184 h 1609184"/>
              <a:gd name="connsiteX0-29" fmla="*/ 602470 w 1080186"/>
              <a:gd name="connsiteY0-30" fmla="*/ 194719 h 1609184"/>
              <a:gd name="connsiteX1-31" fmla="*/ 1080186 w 1080186"/>
              <a:gd name="connsiteY1-32" fmla="*/ 799691 h 1609184"/>
              <a:gd name="connsiteX2-33" fmla="*/ 602471 w 1080186"/>
              <a:gd name="connsiteY2-34" fmla="*/ 799691 h 1609184"/>
              <a:gd name="connsiteX3-35" fmla="*/ 602470 w 1080186"/>
              <a:gd name="connsiteY3-36" fmla="*/ 194719 h 1609184"/>
              <a:gd name="connsiteX0-37" fmla="*/ 0 w 1080186"/>
              <a:gd name="connsiteY0-38" fmla="*/ 0 h 1609184"/>
              <a:gd name="connsiteX1-39" fmla="*/ 1043247 w 1080186"/>
              <a:gd name="connsiteY1-40" fmla="*/ 1609184 h 1609184"/>
            </a:gdLst>
            <a:ahLst/>
            <a:cxnLst>
              <a:cxn ang="0">
                <a:pos x="connsiteX0-1" y="connsiteY0-2"/>
              </a:cxn>
              <a:cxn ang="0">
                <a:pos x="connsiteX1-3" y="connsiteY1-4"/>
              </a:cxn>
            </a:cxnLst>
            <a:rect l="l" t="t" r="r" b="b"/>
            <a:pathLst>
              <a:path w="1080186" h="1609184" stroke="0" extrusionOk="0">
                <a:moveTo>
                  <a:pt x="602470" y="194719"/>
                </a:moveTo>
                <a:cubicBezTo>
                  <a:pt x="866305" y="194719"/>
                  <a:pt x="1080186" y="465574"/>
                  <a:pt x="1080186" y="799691"/>
                </a:cubicBezTo>
                <a:lnTo>
                  <a:pt x="602471" y="799691"/>
                </a:lnTo>
                <a:cubicBezTo>
                  <a:pt x="602471" y="598034"/>
                  <a:pt x="602470" y="396376"/>
                  <a:pt x="602470" y="194719"/>
                </a:cubicBezTo>
                <a:close/>
              </a:path>
              <a:path w="1080186" h="1609184" fill="none">
                <a:moveTo>
                  <a:pt x="0" y="0"/>
                </a:moveTo>
                <a:cubicBezTo>
                  <a:pt x="263835" y="0"/>
                  <a:pt x="1238670" y="832048"/>
                  <a:pt x="1043247" y="1609184"/>
                </a:cubicBezTo>
              </a:path>
            </a:pathLst>
          </a:cu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0" name="TextBox 9"/>
          <p:cNvSpPr txBox="1"/>
          <p:nvPr/>
        </p:nvSpPr>
        <p:spPr>
          <a:xfrm>
            <a:off x="838200" y="2411495"/>
            <a:ext cx="1295400" cy="707886"/>
          </a:xfrm>
          <a:prstGeom prst="rect">
            <a:avLst/>
          </a:prstGeom>
          <a:noFill/>
        </p:spPr>
        <p:txBody>
          <a:bodyPr wrap="square" rtlCol="0">
            <a:spAutoFit/>
          </a:bodyPr>
          <a:lstStyle/>
          <a:p>
            <a:r>
              <a:rPr lang="zh-CN" altLang="en-US" dirty="0" smtClean="0"/>
              <a:t>传递默认实例</a:t>
            </a:r>
            <a:endParaRPr lang="zh-CN" altLang="en-US" dirty="0"/>
          </a:p>
        </p:txBody>
      </p:sp>
      <p:sp>
        <p:nvSpPr>
          <p:cNvPr id="11" name="弧形 7"/>
          <p:cNvSpPr/>
          <p:nvPr/>
        </p:nvSpPr>
        <p:spPr bwMode="auto">
          <a:xfrm rot="15580768">
            <a:off x="1711909" y="2251342"/>
            <a:ext cx="1029100" cy="1302004"/>
          </a:xfrm>
          <a:custGeom>
            <a:avLst/>
            <a:gdLst>
              <a:gd name="connsiteX0" fmla="*/ 477715 w 955431"/>
              <a:gd name="connsiteY0" fmla="*/ 0 h 1209943"/>
              <a:gd name="connsiteX1" fmla="*/ 955431 w 955431"/>
              <a:gd name="connsiteY1" fmla="*/ 604972 h 1209943"/>
              <a:gd name="connsiteX2" fmla="*/ 477716 w 955431"/>
              <a:gd name="connsiteY2" fmla="*/ 604972 h 1209943"/>
              <a:gd name="connsiteX3" fmla="*/ 477715 w 955431"/>
              <a:gd name="connsiteY3" fmla="*/ 0 h 1209943"/>
              <a:gd name="connsiteX0-1" fmla="*/ 477715 w 955431"/>
              <a:gd name="connsiteY0-2" fmla="*/ 0 h 1209943"/>
              <a:gd name="connsiteX1-3" fmla="*/ 955431 w 955431"/>
              <a:gd name="connsiteY1-4" fmla="*/ 604972 h 1209943"/>
              <a:gd name="connsiteX0-5" fmla="*/ 602470 w 1080186"/>
              <a:gd name="connsiteY0-6" fmla="*/ 194719 h 799691"/>
              <a:gd name="connsiteX1-7" fmla="*/ 1080186 w 1080186"/>
              <a:gd name="connsiteY1-8" fmla="*/ 799691 h 799691"/>
              <a:gd name="connsiteX2-9" fmla="*/ 602471 w 1080186"/>
              <a:gd name="connsiteY2-10" fmla="*/ 799691 h 799691"/>
              <a:gd name="connsiteX3-11" fmla="*/ 602470 w 1080186"/>
              <a:gd name="connsiteY3-12" fmla="*/ 194719 h 799691"/>
              <a:gd name="connsiteX0-13" fmla="*/ 0 w 1080186"/>
              <a:gd name="connsiteY0-14" fmla="*/ 0 h 799691"/>
              <a:gd name="connsiteX1-15" fmla="*/ 1080186 w 1080186"/>
              <a:gd name="connsiteY1-16" fmla="*/ 799691 h 799691"/>
              <a:gd name="connsiteX0-17" fmla="*/ 602470 w 1080186"/>
              <a:gd name="connsiteY0-18" fmla="*/ 194719 h 1609184"/>
              <a:gd name="connsiteX1-19" fmla="*/ 1080186 w 1080186"/>
              <a:gd name="connsiteY1-20" fmla="*/ 799691 h 1609184"/>
              <a:gd name="connsiteX2-21" fmla="*/ 602471 w 1080186"/>
              <a:gd name="connsiteY2-22" fmla="*/ 799691 h 1609184"/>
              <a:gd name="connsiteX3-23" fmla="*/ 602470 w 1080186"/>
              <a:gd name="connsiteY3-24" fmla="*/ 194719 h 1609184"/>
              <a:gd name="connsiteX0-25" fmla="*/ 0 w 1080186"/>
              <a:gd name="connsiteY0-26" fmla="*/ 0 h 1609184"/>
              <a:gd name="connsiteX1-27" fmla="*/ 1043247 w 1080186"/>
              <a:gd name="connsiteY1-28" fmla="*/ 1609184 h 1609184"/>
              <a:gd name="connsiteX0-29" fmla="*/ 602470 w 1080186"/>
              <a:gd name="connsiteY0-30" fmla="*/ 194719 h 1609184"/>
              <a:gd name="connsiteX1-31" fmla="*/ 1080186 w 1080186"/>
              <a:gd name="connsiteY1-32" fmla="*/ 799691 h 1609184"/>
              <a:gd name="connsiteX2-33" fmla="*/ 602471 w 1080186"/>
              <a:gd name="connsiteY2-34" fmla="*/ 799691 h 1609184"/>
              <a:gd name="connsiteX3-35" fmla="*/ 602470 w 1080186"/>
              <a:gd name="connsiteY3-36" fmla="*/ 194719 h 1609184"/>
              <a:gd name="connsiteX0-37" fmla="*/ 0 w 1080186"/>
              <a:gd name="connsiteY0-38" fmla="*/ 0 h 1609184"/>
              <a:gd name="connsiteX1-39" fmla="*/ 1043247 w 1080186"/>
              <a:gd name="connsiteY1-40" fmla="*/ 1609184 h 1609184"/>
            </a:gdLst>
            <a:ahLst/>
            <a:cxnLst>
              <a:cxn ang="0">
                <a:pos x="connsiteX0-1" y="connsiteY0-2"/>
              </a:cxn>
              <a:cxn ang="0">
                <a:pos x="connsiteX1-3" y="connsiteY1-4"/>
              </a:cxn>
            </a:cxnLst>
            <a:rect l="l" t="t" r="r" b="b"/>
            <a:pathLst>
              <a:path w="1080186" h="1609184" stroke="0" extrusionOk="0">
                <a:moveTo>
                  <a:pt x="602470" y="194719"/>
                </a:moveTo>
                <a:cubicBezTo>
                  <a:pt x="866305" y="194719"/>
                  <a:pt x="1080186" y="465574"/>
                  <a:pt x="1080186" y="799691"/>
                </a:cubicBezTo>
                <a:lnTo>
                  <a:pt x="602471" y="799691"/>
                </a:lnTo>
                <a:cubicBezTo>
                  <a:pt x="602471" y="598034"/>
                  <a:pt x="602470" y="396376"/>
                  <a:pt x="602470" y="194719"/>
                </a:cubicBezTo>
                <a:close/>
              </a:path>
              <a:path w="1080186" h="1609184" fill="none">
                <a:moveTo>
                  <a:pt x="0" y="0"/>
                </a:moveTo>
                <a:cubicBezTo>
                  <a:pt x="263835" y="0"/>
                  <a:pt x="1238670" y="832048"/>
                  <a:pt x="1043247" y="1609184"/>
                </a:cubicBezTo>
              </a:path>
            </a:pathLst>
          </a:cu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12" name="流程图: 可选过程 11"/>
          <p:cNvSpPr/>
          <p:nvPr/>
        </p:nvSpPr>
        <p:spPr bwMode="auto">
          <a:xfrm>
            <a:off x="2857500" y="1717632"/>
            <a:ext cx="3009900" cy="783193"/>
          </a:xfrm>
          <a:prstGeom prst="flowChartAlternateProcess">
            <a:avLst/>
          </a:prstGeom>
          <a:solidFill>
            <a:schemeClr val="accent1">
              <a:alpha val="24000"/>
            </a:schemeClr>
          </a:solidFill>
          <a:ln w="25400" cap="flat" cmpd="sng" algn="ctr">
            <a:solidFill>
              <a:schemeClr val="tx1"/>
            </a:solidFill>
            <a:prstDash val="solid"/>
            <a:round/>
            <a:headEnd type="none" w="med" len="med"/>
            <a:tailEnd type="none" w="med" len="med"/>
          </a:ln>
          <a:effectLst/>
        </p:spPr>
        <p:txBody>
          <a:bodyPr vert="horz" wrap="square" lIns="0" tIns="45720" rIns="0" bIns="45720" numCol="1" rtlCol="0" anchor="t" anchorCtr="0" compatLnSpc="1">
            <a:spAutoFit/>
          </a:bodyPr>
          <a:lstStyle/>
          <a:p>
            <a:pPr marR="0" algn="l" defTabSz="914400" rtl="0" eaLnBrk="1" fontAlgn="base" latinLnBrk="0" hangingPunct="1">
              <a:lnSpc>
                <a:spcPct val="100000"/>
              </a:lnSpc>
              <a:spcBef>
                <a:spcPts val="0"/>
              </a:spcBef>
              <a:spcAft>
                <a:spcPct val="0"/>
              </a:spcAft>
              <a:buClr>
                <a:srgbClr val="800080"/>
              </a:buClr>
              <a:buSzPct val="55000"/>
            </a:pP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Python</a:t>
            </a:r>
            <a:r>
              <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在实例所属类中查找</a:t>
            </a: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__</a:t>
            </a:r>
            <a:r>
              <a:rPr kumimoji="0" lang="en-US" altLang="zh-CN" sz="2000" b="0" i="0" u="none" strike="noStrike" cap="none" normalizeH="0" baseline="0" dirty="0" err="1" smtClean="0">
                <a:ln>
                  <a:noFill/>
                </a:ln>
                <a:solidFill>
                  <a:schemeClr val="tx1"/>
                </a:solidFill>
                <a:effectLst/>
                <a:latin typeface="Verdana" panose="020B0604030504040204" pitchFamily="34" charset="0"/>
                <a:cs typeface="Times New Roman" panose="02020603050405020304" pitchFamily="18" charset="0"/>
              </a:rPr>
              <a:t>init</a:t>
            </a:r>
            <a:r>
              <a:rPr kumimoji="0" lang="en-US" altLang="zh-CN"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rPr>
              <a:t>__</a:t>
            </a:r>
            <a:endParaRPr kumimoji="0" lang="zh-CN" altLang="en-US" sz="2000" b="0" i="0" u="none" strike="noStrike" cap="none" normalizeH="0" baseline="0" dirty="0" smtClean="0">
              <a:ln>
                <a:noFill/>
              </a:ln>
              <a:solidFill>
                <a:schemeClr val="tx1"/>
              </a:solidFill>
              <a:effectLst/>
              <a:latin typeface="Verdana" panose="020B0604030504040204" pitchFamily="34" charset="0"/>
              <a:cs typeface="Times New Roman" panose="02020603050405020304" pitchFamily="18" charset="0"/>
            </a:endParaRPr>
          </a:p>
        </p:txBody>
      </p:sp>
      <p:cxnSp>
        <p:nvCxnSpPr>
          <p:cNvPr id="14" name="直接箭头连接符 13"/>
          <p:cNvCxnSpPr>
            <a:stCxn id="12" idx="3"/>
          </p:cNvCxnSpPr>
          <p:nvPr/>
        </p:nvCxnSpPr>
        <p:spPr bwMode="auto">
          <a:xfrm flipV="1">
            <a:off x="5867400" y="2109228"/>
            <a:ext cx="1295400" cy="1"/>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6096000" y="1689731"/>
            <a:ext cx="838200" cy="307777"/>
          </a:xfrm>
          <a:prstGeom prst="rect">
            <a:avLst/>
          </a:prstGeom>
          <a:noFill/>
        </p:spPr>
        <p:txBody>
          <a:bodyPr wrap="square" lIns="0" tIns="0" rIns="0" bIns="0" rtlCol="0">
            <a:spAutoFit/>
          </a:bodyPr>
          <a:lstStyle/>
          <a:p>
            <a:r>
              <a:rPr lang="zh-CN" altLang="en-US" dirty="0" smtClean="0"/>
              <a:t>没找到</a:t>
            </a:r>
            <a:endParaRPr lang="zh-CN" altLang="en-US" dirty="0"/>
          </a:p>
        </p:txBody>
      </p:sp>
      <p:sp>
        <p:nvSpPr>
          <p:cNvPr id="16" name="TextBox 15"/>
          <p:cNvSpPr txBox="1"/>
          <p:nvPr/>
        </p:nvSpPr>
        <p:spPr>
          <a:xfrm>
            <a:off x="7162800" y="1951318"/>
            <a:ext cx="1676400" cy="307777"/>
          </a:xfrm>
          <a:prstGeom prst="rect">
            <a:avLst/>
          </a:prstGeom>
          <a:noFill/>
        </p:spPr>
        <p:txBody>
          <a:bodyPr wrap="square" lIns="0" tIns="0" rIns="0" bIns="0" rtlCol="0">
            <a:spAutoFit/>
          </a:bodyPr>
          <a:lstStyle/>
          <a:p>
            <a:r>
              <a:rPr lang="zh-CN" altLang="en-US" dirty="0" smtClean="0"/>
              <a:t>返回默认实例</a:t>
            </a:r>
            <a:endParaRPr lang="zh-CN" altLang="en-US" dirty="0"/>
          </a:p>
        </p:txBody>
      </p:sp>
      <p:cxnSp>
        <p:nvCxnSpPr>
          <p:cNvPr id="17" name="直接箭头连接符 16"/>
          <p:cNvCxnSpPr/>
          <p:nvPr/>
        </p:nvCxnSpPr>
        <p:spPr bwMode="auto">
          <a:xfrm>
            <a:off x="4362450" y="2563895"/>
            <a:ext cx="0" cy="914400"/>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20"/>
          <p:cNvSpPr/>
          <p:nvPr/>
        </p:nvSpPr>
        <p:spPr>
          <a:xfrm>
            <a:off x="2590800" y="3478295"/>
            <a:ext cx="4038600" cy="1143903"/>
          </a:xfrm>
          <a:prstGeom prst="rect">
            <a:avLst/>
          </a:prstGeom>
          <a:solidFill>
            <a:schemeClr val="accent1">
              <a:alpha val="25000"/>
            </a:schemeClr>
          </a:solidFill>
        </p:spPr>
        <p:txBody>
          <a:bodyPr wrap="square">
            <a:spAutoFit/>
          </a:bodyPr>
          <a:lstStyle/>
          <a:p>
            <a:pPr marL="0" indent="0">
              <a:spcBef>
                <a:spcPts val="500"/>
              </a:spcBef>
              <a:buClr>
                <a:srgbClr val="800080"/>
              </a:buClr>
              <a:buSzPct val="55000"/>
              <a:buNone/>
            </a:pPr>
            <a:r>
              <a:rPr lang="en-US" altLang="zh-CN" dirty="0" err="1">
                <a:solidFill>
                  <a:srgbClr val="3333FF"/>
                </a:solidFill>
              </a:rPr>
              <a:t>def</a:t>
            </a:r>
            <a:r>
              <a:rPr lang="en-US" altLang="zh-CN" dirty="0">
                <a:solidFill>
                  <a:srgbClr val="3333FF"/>
                </a:solidFill>
              </a:rPr>
              <a:t> __</a:t>
            </a:r>
            <a:r>
              <a:rPr lang="en-US" altLang="zh-CN" dirty="0" err="1">
                <a:solidFill>
                  <a:srgbClr val="3333FF"/>
                </a:solidFill>
              </a:rPr>
              <a:t>init</a:t>
            </a:r>
            <a:r>
              <a:rPr lang="en-US" altLang="zh-CN" dirty="0">
                <a:solidFill>
                  <a:srgbClr val="3333FF"/>
                </a:solidFill>
              </a:rPr>
              <a:t>__(self, name, age):</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self.name </a:t>
            </a:r>
            <a:r>
              <a:rPr lang="en-US" altLang="zh-CN" dirty="0">
                <a:solidFill>
                  <a:srgbClr val="3333FF"/>
                </a:solidFill>
              </a:rPr>
              <a:t>= name</a:t>
            </a:r>
            <a:endParaRPr lang="en-US" altLang="zh-CN" dirty="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self.age</a:t>
            </a:r>
            <a:r>
              <a:rPr lang="en-US" altLang="zh-CN" dirty="0" smtClean="0">
                <a:solidFill>
                  <a:srgbClr val="3333FF"/>
                </a:solidFill>
              </a:rPr>
              <a:t> </a:t>
            </a:r>
            <a:r>
              <a:rPr lang="en-US" altLang="zh-CN" dirty="0">
                <a:solidFill>
                  <a:srgbClr val="3333FF"/>
                </a:solidFill>
              </a:rPr>
              <a:t>= age</a:t>
            </a:r>
            <a:endParaRPr lang="en-US" altLang="zh-CN" dirty="0">
              <a:solidFill>
                <a:srgbClr val="3333FF"/>
              </a:solidFill>
            </a:endParaRPr>
          </a:p>
        </p:txBody>
      </p:sp>
      <p:sp>
        <p:nvSpPr>
          <p:cNvPr id="22" name="TextBox 21"/>
          <p:cNvSpPr txBox="1"/>
          <p:nvPr/>
        </p:nvSpPr>
        <p:spPr>
          <a:xfrm>
            <a:off x="3429000" y="2765438"/>
            <a:ext cx="838200" cy="307777"/>
          </a:xfrm>
          <a:prstGeom prst="rect">
            <a:avLst/>
          </a:prstGeom>
          <a:noFill/>
        </p:spPr>
        <p:txBody>
          <a:bodyPr wrap="square" lIns="0" tIns="0" rIns="0" bIns="0" rtlCol="0">
            <a:spAutoFit/>
          </a:bodyPr>
          <a:lstStyle/>
          <a:p>
            <a:r>
              <a:rPr lang="zh-CN" altLang="en-US" dirty="0" smtClean="0"/>
              <a:t>找到</a:t>
            </a:r>
            <a:r>
              <a:rPr lang="zh-CN" altLang="en-US" dirty="0"/>
              <a:t>了</a:t>
            </a:r>
            <a:endParaRPr lang="zh-CN" altLang="en-US" dirty="0"/>
          </a:p>
        </p:txBody>
      </p:sp>
      <p:sp>
        <p:nvSpPr>
          <p:cNvPr id="23" name="TextBox 22"/>
          <p:cNvSpPr txBox="1"/>
          <p:nvPr/>
        </p:nvSpPr>
        <p:spPr>
          <a:xfrm>
            <a:off x="4747846" y="2713318"/>
            <a:ext cx="1090246" cy="307777"/>
          </a:xfrm>
          <a:prstGeom prst="rect">
            <a:avLst/>
          </a:prstGeom>
          <a:noFill/>
        </p:spPr>
        <p:txBody>
          <a:bodyPr wrap="square" lIns="0" tIns="0" rIns="0" bIns="0" rtlCol="0">
            <a:spAutoFit/>
          </a:bodyPr>
          <a:lstStyle/>
          <a:p>
            <a:r>
              <a:rPr lang="zh-CN" altLang="en-US" dirty="0" smtClean="0"/>
              <a:t>默认实例</a:t>
            </a:r>
            <a:endParaRPr lang="zh-CN" altLang="en-US" dirty="0"/>
          </a:p>
        </p:txBody>
      </p:sp>
      <p:cxnSp>
        <p:nvCxnSpPr>
          <p:cNvPr id="24" name="直接箭头连接符 23"/>
          <p:cNvCxnSpPr/>
          <p:nvPr/>
        </p:nvCxnSpPr>
        <p:spPr bwMode="auto">
          <a:xfrm flipH="1">
            <a:off x="4610100" y="3073215"/>
            <a:ext cx="571502" cy="557480"/>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flipV="1">
            <a:off x="5181602" y="3859295"/>
            <a:ext cx="228598" cy="1676401"/>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V="1">
            <a:off x="5791202" y="3859295"/>
            <a:ext cx="228598" cy="1676400"/>
          </a:xfrm>
          <a:prstGeom prst="straightConnector1">
            <a:avLst/>
          </a:prstGeom>
          <a:noFill/>
          <a:ln w="25400" cap="flat" cmpd="sng" algn="ctr">
            <a:solidFill>
              <a:srgbClr val="FF0000"/>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flipV="1">
            <a:off x="6629400" y="4090429"/>
            <a:ext cx="838200" cy="1"/>
          </a:xfrm>
          <a:prstGeom prst="straightConnector1">
            <a:avLst/>
          </a:prstGeom>
          <a:noFill/>
          <a:ln w="2540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7467600" y="3783095"/>
            <a:ext cx="1676400" cy="615553"/>
          </a:xfrm>
          <a:prstGeom prst="rect">
            <a:avLst/>
          </a:prstGeom>
          <a:noFill/>
        </p:spPr>
        <p:txBody>
          <a:bodyPr wrap="square" lIns="0" tIns="0" rIns="0" bIns="0" rtlCol="0">
            <a:spAutoFit/>
          </a:bodyPr>
          <a:lstStyle/>
          <a:p>
            <a:r>
              <a:rPr lang="zh-CN" altLang="en-US" dirty="0" smtClean="0"/>
              <a:t>返回更新后的实例</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par>
                                <p:cTn id="49" presetID="22" presetClass="entr" presetSubtype="1"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down)">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animBg="1"/>
      <p:bldP spid="12" grpId="0" animBg="1"/>
      <p:bldP spid="15" grpId="0"/>
      <p:bldP spid="16" grpId="0"/>
      <p:bldP spid="21" grpId="0" animBg="1"/>
      <p:bldP spid="22" grpId="0"/>
      <p:bldP spid="23"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实例方法</a:t>
            </a:r>
            <a:endParaRPr lang="zh-CN" altLang="en-US" dirty="0"/>
          </a:p>
        </p:txBody>
      </p:sp>
      <p:sp>
        <p:nvSpPr>
          <p:cNvPr id="3" name="内容占位符 2"/>
          <p:cNvSpPr>
            <a:spLocks noGrp="1"/>
          </p:cNvSpPr>
          <p:nvPr>
            <p:ph idx="1"/>
          </p:nvPr>
        </p:nvSpPr>
        <p:spPr>
          <a:xfrm>
            <a:off x="0" y="1066800"/>
            <a:ext cx="9144000" cy="5257800"/>
          </a:xfrm>
        </p:spPr>
        <p:txBody>
          <a:bodyPr/>
          <a:lstStyle/>
          <a:p>
            <a:pPr marL="233680" lvl="2" indent="-233680">
              <a:buClr>
                <a:srgbClr val="808080"/>
              </a:buClr>
              <a:buSzPct val="60000"/>
            </a:pPr>
            <a:r>
              <a:rPr lang="zh-CN" altLang="en-US" sz="2400" dirty="0">
                <a:latin typeface="宋体" panose="02010600030101010101" pitchFamily="2" charset="-122"/>
                <a:ea typeface="宋体" panose="02010600030101010101" pitchFamily="2" charset="-122"/>
              </a:rPr>
              <a:t>第一个参数为</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，对实例进行操作，通过</a:t>
            </a:r>
            <a:r>
              <a:rPr lang="en-US" altLang="zh-CN" sz="2400" dirty="0">
                <a:latin typeface="宋体" panose="02010600030101010101" pitchFamily="2" charset="-122"/>
                <a:ea typeface="宋体" panose="02010600030101010101" pitchFamily="2" charset="-122"/>
              </a:rPr>
              <a:t>self</a:t>
            </a:r>
            <a:r>
              <a:rPr lang="zh-CN" altLang="en-US" sz="2400" dirty="0">
                <a:latin typeface="宋体" panose="02010600030101010101" pitchFamily="2" charset="-122"/>
                <a:ea typeface="宋体" panose="02010600030101010101" pitchFamily="2" charset="-122"/>
              </a:rPr>
              <a:t>访问实例，</a:t>
            </a:r>
            <a:r>
              <a:rPr lang="zh-CN" altLang="en-US" sz="2400" dirty="0" smtClean="0">
                <a:latin typeface="宋体" panose="02010600030101010101" pitchFamily="2" charset="-122"/>
                <a:ea typeface="宋体" panose="02010600030101010101" pitchFamily="2" charset="-122"/>
              </a:rPr>
              <a:t>格式为：</a:t>
            </a:r>
            <a:endParaRPr lang="en-US" altLang="zh-CN" sz="2400" dirty="0">
              <a:latin typeface="宋体" panose="02010600030101010101" pitchFamily="2" charset="-122"/>
              <a:ea typeface="宋体" panose="02010600030101010101" pitchFamily="2" charset="-122"/>
            </a:endParaRPr>
          </a:p>
          <a:p>
            <a:pPr marL="850900" lvl="2" indent="0">
              <a:buNone/>
            </a:pPr>
            <a:r>
              <a:rPr lang="en-US" altLang="zh-CN" sz="2200" dirty="0" err="1">
                <a:solidFill>
                  <a:srgbClr val="0000FF"/>
                </a:solidFill>
                <a:latin typeface="宋体" panose="02010600030101010101" pitchFamily="2" charset="-122"/>
                <a:ea typeface="宋体" panose="02010600030101010101" pitchFamily="2" charset="-122"/>
              </a:rPr>
              <a:t>def</a:t>
            </a: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方法名</a:t>
            </a:r>
            <a:r>
              <a:rPr lang="en-US" altLang="zh-CN" sz="2200" dirty="0">
                <a:solidFill>
                  <a:srgbClr val="0000FF"/>
                </a:solidFill>
                <a:latin typeface="宋体" panose="02010600030101010101" pitchFamily="2" charset="-122"/>
                <a:ea typeface="宋体" panose="02010600030101010101" pitchFamily="2" charset="-122"/>
              </a:rPr>
              <a:t>(self</a:t>
            </a:r>
            <a:r>
              <a:rPr lang="zh-CN" altLang="en-US" sz="2200" dirty="0">
                <a:solidFill>
                  <a:srgbClr val="0000FF"/>
                </a:solidFill>
                <a:latin typeface="宋体" panose="02010600030101010101" pitchFamily="2" charset="-122"/>
                <a:ea typeface="宋体" panose="02010600030101010101" pitchFamily="2" charset="-122"/>
              </a:rPr>
              <a:t>，形参列表</a:t>
            </a:r>
            <a:r>
              <a:rPr lang="en-US" altLang="zh-CN" sz="2200" dirty="0">
                <a:solidFill>
                  <a:srgbClr val="0000FF"/>
                </a:solidFill>
                <a:latin typeface="宋体" panose="02010600030101010101" pitchFamily="2" charset="-122"/>
                <a:ea typeface="宋体" panose="02010600030101010101" pitchFamily="2" charset="-122"/>
              </a:rPr>
              <a:t>):</a:t>
            </a:r>
            <a:endParaRPr lang="en-US" altLang="zh-CN" sz="2200" dirty="0">
              <a:solidFill>
                <a:srgbClr val="0000FF"/>
              </a:solidFill>
              <a:latin typeface="宋体" panose="02010600030101010101" pitchFamily="2" charset="-122"/>
              <a:ea typeface="宋体" panose="02010600030101010101" pitchFamily="2" charset="-122"/>
            </a:endParaRPr>
          </a:p>
          <a:p>
            <a:pPr marL="850900" lvl="2" indent="0">
              <a:buNone/>
            </a:pPr>
            <a:r>
              <a:rPr lang="en-US" altLang="zh-CN" sz="2200" dirty="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函数</a:t>
            </a:r>
            <a:r>
              <a:rPr lang="zh-CN" altLang="en-US" sz="2200" dirty="0" smtClean="0">
                <a:solidFill>
                  <a:srgbClr val="0000FF"/>
                </a:solidFill>
                <a:latin typeface="宋体" panose="02010600030101010101" pitchFamily="2" charset="-122"/>
                <a:ea typeface="宋体" panose="02010600030101010101" pitchFamily="2" charset="-122"/>
              </a:rPr>
              <a:t>体</a:t>
            </a:r>
            <a:endParaRPr lang="en-US" altLang="zh-CN" sz="2200" dirty="0" smtClean="0">
              <a:solidFill>
                <a:srgbClr val="0000FF"/>
              </a:solidFill>
              <a:latin typeface="宋体" panose="02010600030101010101" pitchFamily="2" charset="-122"/>
              <a:ea typeface="宋体" panose="02010600030101010101" pitchFamily="2" charset="-122"/>
            </a:endParaRPr>
          </a:p>
          <a:p>
            <a:pPr marL="850900" lvl="2" indent="0">
              <a:buNone/>
            </a:pPr>
            <a:endParaRPr lang="en-US" altLang="zh-CN" sz="2200" dirty="0">
              <a:solidFill>
                <a:srgbClr val="0000FF"/>
              </a:solidFill>
              <a:latin typeface="宋体" panose="02010600030101010101" pitchFamily="2" charset="-122"/>
              <a:ea typeface="宋体" panose="02010600030101010101" pitchFamily="2" charset="-122"/>
            </a:endParaRPr>
          </a:p>
          <a:p>
            <a:pPr marL="233680" lvl="2" indent="-233680">
              <a:buClr>
                <a:srgbClr val="808080"/>
              </a:buClr>
              <a:buSzPct val="60000"/>
            </a:pPr>
            <a:endParaRPr lang="en-US" altLang="zh-CN" sz="2400" dirty="0" smtClean="0">
              <a:latin typeface="宋体" panose="02010600030101010101" pitchFamily="2" charset="-122"/>
              <a:ea typeface="宋体" panose="02010600030101010101" pitchFamily="2" charset="-122"/>
            </a:endParaRPr>
          </a:p>
          <a:p>
            <a:pPr marL="233680" lvl="2" indent="-233680">
              <a:buClr>
                <a:srgbClr val="808080"/>
              </a:buClr>
              <a:buSzPct val="60000"/>
            </a:pPr>
            <a:endParaRPr lang="en-US" altLang="zh-CN" sz="2400" dirty="0">
              <a:latin typeface="宋体" panose="02010600030101010101" pitchFamily="2" charset="-122"/>
              <a:ea typeface="宋体" panose="02010600030101010101" pitchFamily="2" charset="-122"/>
            </a:endParaRPr>
          </a:p>
          <a:p>
            <a:pPr marL="233680" lvl="2" indent="-233680">
              <a:buClr>
                <a:srgbClr val="808080"/>
              </a:buClr>
              <a:buSzPct val="60000"/>
            </a:pPr>
            <a:r>
              <a:rPr lang="zh-CN" altLang="en-US" sz="2400" dirty="0" smtClean="0">
                <a:latin typeface="宋体" panose="02010600030101010101" pitchFamily="2" charset="-122"/>
                <a:ea typeface="宋体" panose="02010600030101010101" pitchFamily="2" charset="-122"/>
              </a:rPr>
              <a:t>实例</a:t>
            </a:r>
            <a:r>
              <a:rPr lang="zh-CN" altLang="en-US" sz="2400" dirty="0">
                <a:latin typeface="宋体" panose="02010600030101010101" pitchFamily="2" charset="-122"/>
                <a:ea typeface="宋体" panose="02010600030101010101" pitchFamily="2" charset="-122"/>
              </a:rPr>
              <a:t>方法</a:t>
            </a:r>
            <a:r>
              <a:rPr lang="zh-CN" altLang="en-US" sz="2400" dirty="0" smtClean="0">
                <a:latin typeface="宋体" panose="02010600030101010101" pitchFamily="2" charset="-122"/>
                <a:ea typeface="宋体" panose="02010600030101010101" pitchFamily="2" charset="-122"/>
              </a:rPr>
              <a:t>通过</a:t>
            </a:r>
            <a:r>
              <a:rPr lang="zh-CN" altLang="en-US" sz="2400" dirty="0">
                <a:latin typeface="宋体" panose="02010600030101010101" pitchFamily="2" charset="-122"/>
                <a:ea typeface="宋体" panose="02010600030101010101" pitchFamily="2" charset="-122"/>
              </a:rPr>
              <a:t>对象实例调用</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850900" lvl="2" indent="0">
              <a:buNone/>
            </a:pPr>
            <a:r>
              <a:rPr lang="zh-CN" altLang="en-US" sz="2400" dirty="0" smtClean="0">
                <a:solidFill>
                  <a:srgbClr val="0000FF"/>
                </a:solidFill>
                <a:latin typeface="宋体" panose="02010600030101010101" pitchFamily="2" charset="-122"/>
                <a:ea typeface="宋体" panose="02010600030101010101" pitchFamily="2" charset="-122"/>
              </a:rPr>
              <a:t>对象</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方法</a:t>
            </a:r>
            <a:r>
              <a:rPr lang="zh-CN" altLang="en-US" sz="2400" dirty="0">
                <a:solidFill>
                  <a:srgbClr val="0000FF"/>
                </a:solidFill>
                <a:latin typeface="宋体" panose="02010600030101010101" pitchFamily="2" charset="-122"/>
                <a:ea typeface="宋体" panose="02010600030101010101" pitchFamily="2" charset="-122"/>
              </a:rPr>
              <a:t>名</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实参</a:t>
            </a:r>
            <a:r>
              <a:rPr lang="zh-CN" altLang="en-US" sz="2400" dirty="0">
                <a:solidFill>
                  <a:srgbClr val="0000FF"/>
                </a:solidFill>
                <a:latin typeface="宋体" panose="02010600030101010101" pitchFamily="2" charset="-122"/>
                <a:ea typeface="宋体" panose="02010600030101010101" pitchFamily="2" charset="-122"/>
              </a:rPr>
              <a:t>列表</a:t>
            </a:r>
            <a:r>
              <a:rPr lang="en-US" altLang="zh-CN" sz="2400" dirty="0">
                <a:solidFill>
                  <a:srgbClr val="0000FF"/>
                </a:solidFill>
                <a:latin typeface="宋体" panose="02010600030101010101" pitchFamily="2" charset="-122"/>
                <a:ea typeface="宋体" panose="02010600030101010101" pitchFamily="2" charset="-122"/>
              </a:rPr>
              <a:t>):</a:t>
            </a:r>
            <a:endParaRPr lang="en-US" altLang="zh-CN" sz="2400" dirty="0">
              <a:solidFill>
                <a:srgbClr val="0000FF"/>
              </a:solidFill>
              <a:latin typeface="宋体" panose="02010600030101010101" pitchFamily="2" charset="-122"/>
              <a:ea typeface="宋体" panose="02010600030101010101" pitchFamily="2" charset="-122"/>
            </a:endParaRPr>
          </a:p>
          <a:p>
            <a:pPr marL="850900" lvl="2" indent="0">
              <a:buNone/>
            </a:pPr>
            <a:r>
              <a:rPr lang="zh-CN" altLang="en-US" sz="2400" dirty="0" smtClean="0">
                <a:latin typeface="宋体" panose="02010600030101010101" pitchFamily="2" charset="-122"/>
                <a:ea typeface="宋体" panose="02010600030101010101" pitchFamily="2" charset="-122"/>
              </a:rPr>
              <a:t>  例如：</a:t>
            </a:r>
            <a:endParaRPr lang="en-US" altLang="zh-CN" sz="2400" dirty="0" smtClean="0">
              <a:latin typeface="宋体" panose="02010600030101010101" pitchFamily="2" charset="-122"/>
              <a:ea typeface="宋体" panose="02010600030101010101" pitchFamily="2" charset="-122"/>
            </a:endParaRPr>
          </a:p>
          <a:p>
            <a:pPr marL="850900" lvl="2" indent="0">
              <a:buNone/>
            </a:pPr>
            <a:r>
              <a:rPr lang="en-US" altLang="zh-CN" sz="2400" dirty="0" smtClean="0">
                <a:solidFill>
                  <a:srgbClr val="0000FF"/>
                </a:solidFill>
                <a:latin typeface="宋体" panose="02010600030101010101" pitchFamily="2" charset="-122"/>
                <a:ea typeface="宋体" panose="02010600030101010101" pitchFamily="2" charset="-122"/>
              </a:rPr>
              <a:t>   p = Student</a:t>
            </a:r>
            <a:r>
              <a:rPr lang="en-US" altLang="zh-CN" sz="2400" dirty="0" smtClean="0">
                <a:solidFill>
                  <a:srgbClr val="3333FF"/>
                </a:solidFill>
              </a:rPr>
              <a:t>(“Jack”, </a:t>
            </a:r>
            <a:r>
              <a:rPr lang="en-US" altLang="zh-CN" sz="2400" dirty="0" smtClean="0">
                <a:solidFill>
                  <a:srgbClr val="0000FF"/>
                </a:solidFill>
                <a:latin typeface="宋体" panose="02010600030101010101" pitchFamily="2" charset="-122"/>
                <a:ea typeface="宋体" panose="02010600030101010101" pitchFamily="2" charset="-122"/>
              </a:rPr>
              <a:t>,25)</a:t>
            </a:r>
            <a:endParaRPr lang="en-US" altLang="zh-CN" sz="2400" dirty="0" smtClean="0">
              <a:solidFill>
                <a:srgbClr val="0000FF"/>
              </a:solidFill>
              <a:latin typeface="宋体" panose="02010600030101010101" pitchFamily="2" charset="-122"/>
              <a:ea typeface="宋体" panose="02010600030101010101" pitchFamily="2" charset="-122"/>
            </a:endParaRPr>
          </a:p>
          <a:p>
            <a:pPr marL="850900" lvl="2" indent="0">
              <a:buNone/>
            </a:pPr>
            <a:r>
              <a:rPr lang="en-US" altLang="zh-CN" sz="2400" b="1" dirty="0" smtClean="0">
                <a:solidFill>
                  <a:srgbClr val="FF0000"/>
                </a:solidFill>
                <a:latin typeface="宋体" panose="02010600030101010101" pitchFamily="2" charset="-122"/>
                <a:ea typeface="宋体" panose="02010600030101010101" pitchFamily="2" charset="-122"/>
              </a:rPr>
              <a:t>   </a:t>
            </a:r>
            <a:r>
              <a:rPr lang="en-US" altLang="zh-CN" sz="2400" b="1" dirty="0" err="1" smtClean="0">
                <a:solidFill>
                  <a:srgbClr val="FF0000"/>
                </a:solidFill>
                <a:latin typeface="宋体" panose="02010600030101010101" pitchFamily="2" charset="-122"/>
                <a:ea typeface="宋体" panose="02010600030101010101" pitchFamily="2" charset="-122"/>
              </a:rPr>
              <a:t>p.say_hi</a:t>
            </a:r>
            <a:r>
              <a:rPr lang="en-US" altLang="zh-CN" sz="2400" b="1" dirty="0" smtClean="0">
                <a:solidFill>
                  <a:srgbClr val="FF0000"/>
                </a:solidFill>
                <a:latin typeface="宋体" panose="02010600030101010101" pitchFamily="2" charset="-122"/>
                <a:ea typeface="宋体" panose="02010600030101010101" pitchFamily="2" charset="-122"/>
              </a:rPr>
              <a:t>()</a:t>
            </a:r>
            <a:endParaRPr lang="en-US" altLang="zh-CN" sz="2400" b="1" dirty="0">
              <a:solidFill>
                <a:srgbClr val="FF0000"/>
              </a:solidFill>
              <a:latin typeface="宋体" panose="02010600030101010101" pitchFamily="2" charset="-122"/>
              <a:ea typeface="宋体" panose="02010600030101010101" pitchFamily="2" charset="-122"/>
            </a:endParaRPr>
          </a:p>
        </p:txBody>
      </p:sp>
      <p:sp>
        <p:nvSpPr>
          <p:cNvPr id="5" name="矩形 4"/>
          <p:cNvSpPr/>
          <p:nvPr/>
        </p:nvSpPr>
        <p:spPr>
          <a:xfrm>
            <a:off x="3200400" y="2363165"/>
            <a:ext cx="4800600" cy="1143903"/>
          </a:xfrm>
          <a:prstGeom prst="rect">
            <a:avLst/>
          </a:prstGeom>
        </p:spPr>
        <p:txBody>
          <a:bodyPr wrap="square">
            <a:spAutoFit/>
          </a:bodyPr>
          <a:lstStyle/>
          <a:p>
            <a:pPr marL="0" indent="0">
              <a:spcBef>
                <a:spcPts val="500"/>
              </a:spcBef>
              <a:buClr>
                <a:srgbClr val="800080"/>
              </a:buClr>
              <a:buSzPct val="55000"/>
              <a:buNone/>
            </a:pPr>
            <a:r>
              <a:rPr lang="en-US" altLang="zh-CN" dirty="0">
                <a:solidFill>
                  <a:srgbClr val="3333FF"/>
                </a:solidFill>
              </a:rPr>
              <a:t>class Student:</a:t>
            </a:r>
            <a:endParaRPr lang="en-US" altLang="zh-CN" dirty="0">
              <a:solidFill>
                <a:srgbClr val="3333FF"/>
              </a:solidFill>
            </a:endParaRPr>
          </a:p>
          <a:p>
            <a:pPr marL="0" indent="0">
              <a:spcBef>
                <a:spcPts val="500"/>
              </a:spcBef>
              <a:buClr>
                <a:srgbClr val="800080"/>
              </a:buClr>
              <a:buSzPct val="55000"/>
              <a:buNone/>
            </a:pPr>
            <a:r>
              <a:rPr lang="en-US" altLang="zh-CN" dirty="0" smtClean="0">
                <a:solidFill>
                  <a:srgbClr val="FF0000"/>
                </a:solidFill>
              </a:rPr>
              <a:t>     </a:t>
            </a:r>
            <a:r>
              <a:rPr lang="en-US" altLang="zh-CN" dirty="0" err="1" smtClean="0">
                <a:solidFill>
                  <a:srgbClr val="FF0000"/>
                </a:solidFill>
              </a:rPr>
              <a:t>def</a:t>
            </a:r>
            <a:r>
              <a:rPr lang="en-US" altLang="zh-CN" dirty="0" smtClean="0">
                <a:solidFill>
                  <a:srgbClr val="FF0000"/>
                </a:solidFill>
              </a:rPr>
              <a:t> </a:t>
            </a:r>
            <a:r>
              <a:rPr lang="en-US" altLang="zh-CN" dirty="0" err="1">
                <a:solidFill>
                  <a:srgbClr val="FF0000"/>
                </a:solidFill>
              </a:rPr>
              <a:t>say_hi</a:t>
            </a:r>
            <a:r>
              <a:rPr lang="en-US" altLang="zh-CN" dirty="0">
                <a:solidFill>
                  <a:srgbClr val="FF0000"/>
                </a:solidFill>
              </a:rPr>
              <a:t>(self): </a:t>
            </a:r>
            <a:endParaRPr lang="en-US" altLang="zh-CN" dirty="0">
              <a:solidFill>
                <a:srgbClr val="FF0000"/>
              </a:solidFill>
            </a:endParaRPr>
          </a:p>
          <a:p>
            <a:pPr marL="0" indent="0">
              <a:spcBef>
                <a:spcPts val="500"/>
              </a:spcBef>
              <a:buClr>
                <a:srgbClr val="800080"/>
              </a:buClr>
              <a:buSzPct val="55000"/>
              <a:buNone/>
            </a:pPr>
            <a:r>
              <a:rPr lang="en-US" altLang="zh-CN" dirty="0">
                <a:solidFill>
                  <a:srgbClr val="3333FF"/>
                </a:solidFill>
              </a:rPr>
              <a:t>        </a:t>
            </a:r>
            <a:r>
              <a:rPr lang="en-US" altLang="zh-CN" dirty="0" smtClean="0">
                <a:solidFill>
                  <a:srgbClr val="3333FF"/>
                </a:solidFill>
              </a:rPr>
              <a:t>  print</a:t>
            </a:r>
            <a:r>
              <a:rPr lang="en-US" altLang="zh-CN" dirty="0">
                <a:solidFill>
                  <a:srgbClr val="3333FF"/>
                </a:solidFill>
              </a:rPr>
              <a:t>(“</a:t>
            </a:r>
            <a:r>
              <a:rPr lang="zh-CN" altLang="en-US" dirty="0">
                <a:solidFill>
                  <a:srgbClr val="3333FF"/>
                </a:solidFill>
              </a:rPr>
              <a:t>您好，我叫</a:t>
            </a:r>
            <a:r>
              <a:rPr lang="en-US" altLang="zh-CN" dirty="0">
                <a:solidFill>
                  <a:srgbClr val="3333FF"/>
                </a:solidFill>
              </a:rPr>
              <a:t>”, self.name</a:t>
            </a:r>
            <a:r>
              <a:rPr lang="en-US" altLang="zh-CN" dirty="0" smtClean="0">
                <a:solidFill>
                  <a:srgbClr val="3333FF"/>
                </a:solidFill>
              </a:rPr>
              <a:t>)</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私有与公有属性及方法</a:t>
            </a:r>
            <a:endParaRPr lang="zh-CN" altLang="en-US" dirty="0"/>
          </a:p>
        </p:txBody>
      </p:sp>
      <p:sp>
        <p:nvSpPr>
          <p:cNvPr id="3" name="内容占位符 2"/>
          <p:cNvSpPr>
            <a:spLocks noGrp="1"/>
          </p:cNvSpPr>
          <p:nvPr>
            <p:ph idx="1"/>
          </p:nvPr>
        </p:nvSpPr>
        <p:spPr>
          <a:xfrm>
            <a:off x="0" y="1066800"/>
            <a:ext cx="9144000" cy="4038600"/>
          </a:xfrm>
        </p:spPr>
        <p:txBody>
          <a:bodyPr/>
          <a:lstStyle/>
          <a:p>
            <a:r>
              <a:rPr lang="zh-CN" altLang="en-US" sz="2400" dirty="0">
                <a:latin typeface="宋体" panose="02010600030101010101" pitchFamily="2" charset="-122"/>
                <a:ea typeface="宋体" panose="02010600030101010101" pitchFamily="2" charset="-122"/>
              </a:rPr>
              <a:t>约定以两个下划线开头，但不以两个下划线结束的属性或方法时私有的，其他的为公有的。</a:t>
            </a:r>
            <a:endParaRPr lang="en-US" altLang="zh-CN" sz="2400" dirty="0">
              <a:latin typeface="宋体" panose="02010600030101010101" pitchFamily="2" charset="-122"/>
              <a:ea typeface="宋体" panose="02010600030101010101" pitchFamily="2" charset="-122"/>
            </a:endParaRPr>
          </a:p>
          <a:p>
            <a:endParaRPr lang="en-US" altLang="zh-CN" sz="8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私有属性或变量</a:t>
            </a:r>
            <a:r>
              <a:rPr lang="zh-CN" altLang="en-US" sz="2400" dirty="0" smtClean="0">
                <a:latin typeface="宋体" panose="02010600030101010101" pitchFamily="2" charset="-122"/>
                <a:ea typeface="宋体" panose="02010600030101010101" pitchFamily="2" charset="-122"/>
              </a:rPr>
              <a:t>不能直接访问</a:t>
            </a:r>
            <a:r>
              <a:rPr lang="zh-CN" altLang="en-US" sz="2400" dirty="0">
                <a:latin typeface="宋体" panose="02010600030101010101" pitchFamily="2" charset="-122"/>
                <a:ea typeface="宋体" panose="02010600030101010101" pitchFamily="2" charset="-122"/>
              </a:rPr>
              <a:t>，但可以在类体中在其他方法中访问。</a:t>
            </a:r>
            <a:endParaRPr lang="zh-CN" altLang="en-US" sz="2400" dirty="0">
              <a:latin typeface="宋体" panose="02010600030101010101" pitchFamily="2" charset="-122"/>
              <a:ea typeface="宋体" panose="02010600030101010101" pitchFamily="2" charset="-122"/>
            </a:endParaRPr>
          </a:p>
        </p:txBody>
      </p:sp>
      <p:sp>
        <p:nvSpPr>
          <p:cNvPr id="5" name="TextBox 4"/>
          <p:cNvSpPr txBox="1"/>
          <p:nvPr/>
        </p:nvSpPr>
        <p:spPr>
          <a:xfrm>
            <a:off x="2438400" y="2674352"/>
            <a:ext cx="3801717" cy="2259593"/>
          </a:xfrm>
          <a:prstGeom prst="rect">
            <a:avLst/>
          </a:prstGeom>
          <a:noFill/>
        </p:spPr>
        <p:txBody>
          <a:bodyPr wrap="square" rtlCol="0">
            <a:spAutoFit/>
          </a:bodyPr>
          <a:lstStyle/>
          <a:p>
            <a:pPr eaLnBrk="0" hangingPunct="0">
              <a:spcBef>
                <a:spcPts val="500"/>
              </a:spcBef>
              <a:buClr>
                <a:srgbClr val="800080"/>
              </a:buClr>
              <a:buSzPct val="55000"/>
            </a:pPr>
            <a:r>
              <a:rPr lang="en-US" altLang="zh-CN" dirty="0">
                <a:solidFill>
                  <a:srgbClr val="3333FF"/>
                </a:solidFill>
                <a:latin typeface="+mn-lt"/>
                <a:ea typeface="+mn-ea"/>
              </a:rPr>
              <a:t>class A:</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a:solidFill>
                  <a:srgbClr val="3333FF"/>
                </a:solidFill>
                <a:latin typeface="+mn-lt"/>
                <a:ea typeface="+mn-ea"/>
              </a:rPr>
              <a:t>    __name="class A"</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smtClean="0">
                <a:solidFill>
                  <a:srgbClr val="3333FF"/>
                </a:solidFill>
                <a:latin typeface="+mn-lt"/>
                <a:ea typeface="+mn-ea"/>
              </a:rPr>
              <a:t>    </a:t>
            </a:r>
            <a:r>
              <a:rPr lang="en-US" altLang="zh-CN" dirty="0" err="1" smtClean="0">
                <a:solidFill>
                  <a:srgbClr val="3333FF"/>
                </a:solidFill>
                <a:latin typeface="+mn-lt"/>
                <a:ea typeface="+mn-ea"/>
              </a:rPr>
              <a:t>def</a:t>
            </a:r>
            <a:r>
              <a:rPr lang="en-US" altLang="zh-CN" dirty="0" smtClean="0">
                <a:solidFill>
                  <a:srgbClr val="3333FF"/>
                </a:solidFill>
                <a:latin typeface="+mn-lt"/>
                <a:ea typeface="+mn-ea"/>
              </a:rPr>
              <a:t> </a:t>
            </a:r>
            <a:r>
              <a:rPr lang="en-US" altLang="zh-CN" dirty="0" err="1">
                <a:solidFill>
                  <a:srgbClr val="3333FF"/>
                </a:solidFill>
                <a:latin typeface="+mn-lt"/>
                <a:ea typeface="+mn-ea"/>
              </a:rPr>
              <a:t>get_name</a:t>
            </a:r>
            <a:r>
              <a:rPr lang="en-US" altLang="zh-CN" dirty="0">
                <a:solidFill>
                  <a:srgbClr val="3333FF"/>
                </a:solidFill>
                <a:latin typeface="+mn-lt"/>
                <a:ea typeface="+mn-ea"/>
              </a:rPr>
              <a:t>():</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a:solidFill>
                  <a:srgbClr val="3333FF"/>
                </a:solidFill>
                <a:latin typeface="+mn-lt"/>
                <a:ea typeface="+mn-ea"/>
              </a:rPr>
              <a:t>        print(</a:t>
            </a:r>
            <a:r>
              <a:rPr lang="en-US" altLang="zh-CN" dirty="0" err="1">
                <a:solidFill>
                  <a:srgbClr val="3333FF"/>
                </a:solidFill>
                <a:latin typeface="+mn-lt"/>
                <a:ea typeface="+mn-ea"/>
              </a:rPr>
              <a:t>A</a:t>
            </a:r>
            <a:r>
              <a:rPr lang="en-US" altLang="zh-CN" dirty="0" err="1" smtClean="0">
                <a:solidFill>
                  <a:srgbClr val="3333FF"/>
                </a:solidFill>
                <a:latin typeface="+mn-lt"/>
                <a:ea typeface="+mn-ea"/>
              </a:rPr>
              <a:t>.__name</a:t>
            </a:r>
            <a:r>
              <a:rPr lang="en-US" altLang="zh-CN" dirty="0" smtClean="0">
                <a:solidFill>
                  <a:srgbClr val="3333FF"/>
                </a:solidFill>
                <a:latin typeface="+mn-lt"/>
                <a:ea typeface="+mn-ea"/>
              </a:rPr>
              <a:t>)</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err="1">
                <a:solidFill>
                  <a:srgbClr val="3333FF"/>
                </a:solidFill>
                <a:latin typeface="+mn-lt"/>
                <a:ea typeface="+mn-ea"/>
              </a:rPr>
              <a:t>A.get_name</a:t>
            </a:r>
            <a:r>
              <a:rPr lang="en-US" altLang="zh-CN" dirty="0">
                <a:solidFill>
                  <a:srgbClr val="3333FF"/>
                </a:solidFill>
                <a:latin typeface="+mn-lt"/>
                <a:ea typeface="+mn-ea"/>
              </a:rPr>
              <a:t>()</a:t>
            </a:r>
            <a:endParaRPr lang="en-US" altLang="zh-CN" dirty="0">
              <a:solidFill>
                <a:srgbClr val="3333FF"/>
              </a:solidFill>
              <a:latin typeface="+mn-lt"/>
              <a:ea typeface="+mn-ea"/>
            </a:endParaRPr>
          </a:p>
          <a:p>
            <a:pPr eaLnBrk="0" hangingPunct="0">
              <a:spcBef>
                <a:spcPts val="500"/>
              </a:spcBef>
              <a:buClr>
                <a:srgbClr val="800080"/>
              </a:buClr>
              <a:buSzPct val="55000"/>
            </a:pPr>
            <a:r>
              <a:rPr lang="en-US" altLang="zh-CN" dirty="0" err="1">
                <a:solidFill>
                  <a:srgbClr val="3333FF"/>
                </a:solidFill>
                <a:latin typeface="+mn-lt"/>
                <a:ea typeface="+mn-ea"/>
              </a:rPr>
              <a:t>A.__name</a:t>
            </a:r>
            <a:endParaRPr lang="zh-CN" altLang="en-US" dirty="0">
              <a:solidFill>
                <a:srgbClr val="3333FF"/>
              </a:solidFill>
              <a:latin typeface="+mn-lt"/>
              <a:ea typeface="+mn-ea"/>
            </a:endParaRPr>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523" y="5165725"/>
            <a:ext cx="8512175" cy="131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460162" y="4419600"/>
            <a:ext cx="2353310" cy="398145"/>
          </a:xfrm>
          <a:prstGeom prst="rect">
            <a:avLst/>
          </a:prstGeom>
        </p:spPr>
        <p:txBody>
          <a:bodyPr wrap="none">
            <a:spAutoFit/>
          </a:bodyPr>
          <a:lstStyle/>
          <a:p>
            <a:r>
              <a:rPr lang="en-US" altLang="zh-CN" dirty="0"/>
              <a:t>chapter8_4_1.py</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a:t>
            </a:r>
            <a:r>
              <a:rPr lang="en-US" altLang="zh-CN" dirty="0" smtClean="0">
                <a:ea typeface="宋体" panose="02010600030101010101" pitchFamily="2" charset="-122"/>
              </a:rPr>
              <a:t>7</a:t>
            </a:r>
            <a:r>
              <a:rPr lang="zh-CN" altLang="en-US" dirty="0" smtClean="0">
                <a:ea typeface="宋体" panose="02010600030101010101" pitchFamily="2" charset="-122"/>
              </a:rPr>
              <a:t>讲 </a:t>
            </a:r>
            <a:r>
              <a:rPr lang="zh-CN" dirty="0" smtClean="0">
                <a:ea typeface="宋体" panose="02010600030101010101" pitchFamily="2" charset="-122"/>
              </a:rPr>
              <a:t>知识要点回顾</a:t>
            </a:r>
            <a:endParaRPr lang="zh-CN" dirty="0" smtClean="0">
              <a:ea typeface="宋体" panose="02010600030101010101" pitchFamily="2" charset="-122"/>
            </a:endParaRPr>
          </a:p>
        </p:txBody>
      </p:sp>
      <p:sp>
        <p:nvSpPr>
          <p:cNvPr id="6" name="内容占位符 2"/>
          <p:cNvSpPr>
            <a:spLocks noGrp="1"/>
          </p:cNvSpPr>
          <p:nvPr>
            <p:ph idx="1"/>
          </p:nvPr>
        </p:nvSpPr>
        <p:spPr>
          <a:xfrm>
            <a:off x="457200" y="1261745"/>
            <a:ext cx="8153400" cy="4744720"/>
          </a:xfrm>
        </p:spPr>
        <p:txBody>
          <a:bodyPr>
            <a:normAutofit/>
          </a:bodyPr>
          <a:lstStyle/>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一、</a:t>
            </a:r>
            <a:r>
              <a:rPr kumimoji="1" lang="zh-CN" altLang="en-US" sz="2700" dirty="0">
                <a:latin typeface="Times New Roman" panose="02020603050405020304" pitchFamily="18" charset="0"/>
                <a:ea typeface="华文新魏" panose="02010800040101010101" pitchFamily="2" charset="-122"/>
              </a:rPr>
              <a:t>函数的声明与</a:t>
            </a:r>
            <a:r>
              <a:rPr kumimoji="1" lang="zh-CN" altLang="en-US" sz="2700" dirty="0" smtClean="0">
                <a:latin typeface="Times New Roman" panose="02020603050405020304" pitchFamily="18" charset="0"/>
                <a:ea typeface="华文新魏" panose="02010800040101010101" pitchFamily="2" charset="-122"/>
              </a:rPr>
              <a:t>调用  </a:t>
            </a:r>
            <a:r>
              <a:rPr kumimoji="1" lang="en-US" altLang="zh-CN" sz="2700" dirty="0" err="1" smtClean="0">
                <a:solidFill>
                  <a:srgbClr val="FF0000"/>
                </a:solidFill>
                <a:latin typeface="Times New Roman" panose="02020603050405020304" pitchFamily="18" charset="0"/>
                <a:ea typeface="华文新魏" panose="02010800040101010101" pitchFamily="2" charset="-122"/>
              </a:rPr>
              <a:t>def</a:t>
            </a:r>
            <a:r>
              <a:rPr kumimoji="1" lang="en-US" altLang="zh-CN" sz="2700" dirty="0" smtClean="0">
                <a:solidFill>
                  <a:srgbClr val="FF0000"/>
                </a:solidFill>
                <a:latin typeface="Times New Roman" panose="02020603050405020304" pitchFamily="18" charset="0"/>
                <a:ea typeface="华文新魏" panose="02010800040101010101" pitchFamily="2" charset="-122"/>
              </a:rPr>
              <a:t> </a:t>
            </a:r>
            <a:r>
              <a:rPr kumimoji="1" lang="en-US" altLang="zh-CN" sz="2700" dirty="0" err="1" smtClean="0">
                <a:solidFill>
                  <a:srgbClr val="FF0000"/>
                </a:solidFill>
                <a:latin typeface="Times New Roman" panose="02020603050405020304" pitchFamily="18" charset="0"/>
                <a:ea typeface="华文新魏" panose="02010800040101010101" pitchFamily="2" charset="-122"/>
              </a:rPr>
              <a:t>my_fun</a:t>
            </a:r>
            <a:r>
              <a:rPr kumimoji="1" lang="en-US" altLang="zh-CN" sz="2700" dirty="0" smtClean="0">
                <a:solidFill>
                  <a:srgbClr val="FF0000"/>
                </a:solidFill>
                <a:latin typeface="Times New Roman" panose="02020603050405020304" pitchFamily="18" charset="0"/>
                <a:ea typeface="华文新魏" panose="02010800040101010101" pitchFamily="2" charset="-122"/>
              </a:rPr>
              <a:t>()</a:t>
            </a:r>
            <a:endParaRPr kumimoji="1" lang="zh-CN" altLang="en-US" sz="2700" dirty="0">
              <a:solidFill>
                <a:srgbClr val="FF0000"/>
              </a:solidFill>
              <a:latin typeface="Times New Roman" panose="02020603050405020304" pitchFamily="18" charset="0"/>
              <a:ea typeface="华文新魏" panose="02010800040101010101" pitchFamily="2" charset="-122"/>
            </a:endParaRPr>
          </a:p>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二、函数的</a:t>
            </a:r>
            <a:r>
              <a:rPr kumimoji="1" lang="zh-CN" altLang="en-US" sz="2700" dirty="0">
                <a:latin typeface="Times New Roman" panose="02020603050405020304" pitchFamily="18" charset="0"/>
                <a:ea typeface="华文新魏" panose="02010800040101010101" pitchFamily="2" charset="-122"/>
              </a:rPr>
              <a:t>参数</a:t>
            </a:r>
            <a:r>
              <a:rPr kumimoji="1" lang="zh-CN" altLang="en-US" sz="2700" dirty="0" smtClean="0">
                <a:latin typeface="Times New Roman" panose="02020603050405020304" pitchFamily="18" charset="0"/>
                <a:ea typeface="华文新魏" panose="02010800040101010101" pitchFamily="2" charset="-122"/>
              </a:rPr>
              <a:t>传递     </a:t>
            </a:r>
            <a:r>
              <a:rPr kumimoji="1" lang="en-US" altLang="zh-CN" sz="2700" dirty="0" err="1" smtClean="0">
                <a:solidFill>
                  <a:srgbClr val="FF0000"/>
                </a:solidFill>
                <a:latin typeface="Times New Roman" panose="02020603050405020304" pitchFamily="18" charset="0"/>
                <a:ea typeface="华文新魏" panose="02010800040101010101" pitchFamily="2" charset="-122"/>
              </a:rPr>
              <a:t>my_fun</a:t>
            </a:r>
            <a:r>
              <a:rPr kumimoji="1" lang="en-US" altLang="zh-CN" sz="2700" dirty="0" smtClean="0">
                <a:solidFill>
                  <a:srgbClr val="FF0000"/>
                </a:solidFill>
                <a:latin typeface="Times New Roman" panose="02020603050405020304" pitchFamily="18" charset="0"/>
                <a:ea typeface="华文新魏" panose="02010800040101010101" pitchFamily="2" charset="-122"/>
              </a:rPr>
              <a:t>(</a:t>
            </a:r>
            <a:r>
              <a:rPr kumimoji="1" lang="en-US" altLang="zh-CN" sz="2700" dirty="0" err="1" smtClean="0">
                <a:solidFill>
                  <a:srgbClr val="FF0000"/>
                </a:solidFill>
                <a:latin typeface="Times New Roman" panose="02020603050405020304" pitchFamily="18" charset="0"/>
                <a:ea typeface="华文新魏" panose="02010800040101010101" pitchFamily="2" charset="-122"/>
              </a:rPr>
              <a:t>a,b</a:t>
            </a:r>
            <a:r>
              <a:rPr kumimoji="1" lang="en-US" altLang="zh-CN" sz="2700" dirty="0" smtClean="0">
                <a:solidFill>
                  <a:srgbClr val="FF0000"/>
                </a:solidFill>
                <a:latin typeface="Times New Roman" panose="02020603050405020304" pitchFamily="18" charset="0"/>
                <a:ea typeface="华文新魏" panose="02010800040101010101" pitchFamily="2" charset="-122"/>
              </a:rPr>
              <a:t>,*</a:t>
            </a:r>
            <a:r>
              <a:rPr kumimoji="1" lang="en-US" altLang="zh-CN" sz="2700" dirty="0" err="1" smtClean="0">
                <a:solidFill>
                  <a:srgbClr val="FF0000"/>
                </a:solidFill>
                <a:latin typeface="Times New Roman" panose="02020603050405020304" pitchFamily="18" charset="0"/>
                <a:ea typeface="华文新魏" panose="02010800040101010101" pitchFamily="2" charset="-122"/>
              </a:rPr>
              <a:t>args</a:t>
            </a:r>
            <a:r>
              <a:rPr kumimoji="1" lang="en-US" altLang="zh-CN" sz="2700" dirty="0" smtClean="0">
                <a:solidFill>
                  <a:srgbClr val="FF0000"/>
                </a:solidFill>
                <a:latin typeface="Times New Roman" panose="02020603050405020304" pitchFamily="18" charset="0"/>
                <a:ea typeface="华文新魏" panose="02010800040101010101" pitchFamily="2" charset="-122"/>
              </a:rPr>
              <a:t>,**keys)</a:t>
            </a:r>
            <a:endParaRPr kumimoji="1" lang="zh-CN" altLang="en-US" sz="2700" dirty="0">
              <a:solidFill>
                <a:srgbClr val="FF0000"/>
              </a:solidFill>
              <a:latin typeface="Times New Roman" panose="02020603050405020304" pitchFamily="18" charset="0"/>
              <a:ea typeface="华文新魏" panose="02010800040101010101" pitchFamily="2" charset="-122"/>
            </a:endParaRPr>
          </a:p>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三、</a:t>
            </a:r>
            <a:r>
              <a:rPr kumimoji="1" lang="zh-CN" altLang="en-US" sz="2700" dirty="0">
                <a:latin typeface="Times New Roman" panose="02020603050405020304" pitchFamily="18" charset="0"/>
                <a:ea typeface="华文新魏" panose="02010800040101010101" pitchFamily="2" charset="-122"/>
              </a:rPr>
              <a:t>函数的返回</a:t>
            </a:r>
            <a:r>
              <a:rPr kumimoji="1" lang="zh-CN" altLang="en-US" sz="2700" dirty="0" smtClean="0">
                <a:latin typeface="Times New Roman" panose="02020603050405020304" pitchFamily="18" charset="0"/>
                <a:ea typeface="华文新魏" panose="02010800040101010101" pitchFamily="2" charset="-122"/>
              </a:rPr>
              <a:t>值    </a:t>
            </a:r>
            <a:r>
              <a:rPr kumimoji="1" lang="en-US" altLang="zh-CN" sz="2700" dirty="0" smtClean="0">
                <a:solidFill>
                  <a:srgbClr val="FF0000"/>
                </a:solidFill>
                <a:latin typeface="Times New Roman" panose="02020603050405020304" pitchFamily="18" charset="0"/>
                <a:ea typeface="华文新魏" panose="02010800040101010101" pitchFamily="2" charset="-122"/>
              </a:rPr>
              <a:t>return</a:t>
            </a:r>
            <a:endParaRPr kumimoji="1" lang="zh-CN" altLang="en-US" sz="2700" dirty="0">
              <a:solidFill>
                <a:srgbClr val="FF0000"/>
              </a:solidFill>
              <a:latin typeface="Times New Roman" panose="02020603050405020304" pitchFamily="18" charset="0"/>
              <a:ea typeface="华文新魏" panose="02010800040101010101" pitchFamily="2" charset="-122"/>
            </a:endParaRPr>
          </a:p>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四、</a:t>
            </a:r>
            <a:r>
              <a:rPr kumimoji="1" lang="zh-CN" altLang="en-US" sz="2700" dirty="0">
                <a:latin typeface="Times New Roman" panose="02020603050405020304" pitchFamily="18" charset="0"/>
                <a:ea typeface="华文新魏" panose="02010800040101010101" pitchFamily="2" charset="-122"/>
              </a:rPr>
              <a:t>变量的作用域</a:t>
            </a:r>
            <a:endParaRPr kumimoji="1" lang="zh-CN" altLang="en-US" sz="2700" dirty="0">
              <a:latin typeface="Times New Roman" panose="02020603050405020304" pitchFamily="18" charset="0"/>
              <a:ea typeface="华文新魏" panose="02010800040101010101" pitchFamily="2" charset="-122"/>
            </a:endParaRPr>
          </a:p>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五、</a:t>
            </a:r>
            <a:r>
              <a:rPr kumimoji="1" lang="zh-CN" altLang="en-US" sz="2700" dirty="0" smtClean="0">
                <a:latin typeface="Times New Roman" panose="02020603050405020304" pitchFamily="18" charset="0"/>
                <a:ea typeface="华文新魏" panose="02010800040101010101" pitchFamily="2" charset="-122"/>
                <a:sym typeface="+mn-ea"/>
              </a:rPr>
              <a:t>递归函数</a:t>
            </a:r>
            <a:endParaRPr kumimoji="1" lang="zh-CN" altLang="en-US" sz="2700" dirty="0">
              <a:latin typeface="Times New Roman" panose="02020603050405020304" pitchFamily="18" charset="0"/>
              <a:ea typeface="华文新魏" panose="02010800040101010101" pitchFamily="2" charset="-122"/>
            </a:endParaRPr>
          </a:p>
          <a:p>
            <a:pPr eaLnBrk="1" latinLnBrk="0" hangingPunct="1">
              <a:lnSpc>
                <a:spcPct val="150000"/>
              </a:lnSpc>
              <a:spcBef>
                <a:spcPts val="600"/>
              </a:spcBef>
              <a:spcAft>
                <a:spcPts val="600"/>
              </a:spcAft>
              <a:buClrTx/>
              <a:buSzTx/>
              <a:buFontTx/>
              <a:buNone/>
            </a:pPr>
            <a:r>
              <a:rPr kumimoji="1" lang="zh-CN" altLang="en-US" sz="2700" dirty="0">
                <a:latin typeface="Times New Roman" panose="02020603050405020304" pitchFamily="18" charset="0"/>
                <a:ea typeface="华文新魏" panose="02010800040101010101" pitchFamily="2" charset="-122"/>
                <a:sym typeface="+mn-ea"/>
              </a:rPr>
              <a:t>六、</a:t>
            </a:r>
            <a:r>
              <a:rPr kumimoji="1" lang="en-US" altLang="zh-CN" sz="2700" dirty="0" err="1" smtClean="0">
                <a:latin typeface="Times New Roman" panose="02020603050405020304" pitchFamily="18" charset="0"/>
                <a:ea typeface="华文新魏" panose="02010800040101010101" pitchFamily="2" charset="-122"/>
                <a:sym typeface="+mn-ea"/>
              </a:rPr>
              <a:t>eval</a:t>
            </a:r>
            <a:r>
              <a:rPr kumimoji="1" lang="zh-CN" altLang="en-US" sz="2700" dirty="0" smtClean="0">
                <a:latin typeface="Times New Roman" panose="02020603050405020304" pitchFamily="18" charset="0"/>
                <a:ea typeface="华文新魏" panose="02010800040101010101" pitchFamily="2" charset="-122"/>
                <a:sym typeface="+mn-ea"/>
              </a:rPr>
              <a:t>、</a:t>
            </a:r>
            <a:r>
              <a:rPr kumimoji="1" lang="en-US" altLang="zh-CN" sz="2700" dirty="0" smtClean="0">
                <a:latin typeface="Times New Roman" panose="02020603050405020304" pitchFamily="18" charset="0"/>
                <a:ea typeface="华文新魏" panose="02010800040101010101" pitchFamily="2" charset="-122"/>
                <a:sym typeface="+mn-ea"/>
              </a:rPr>
              <a:t>exec</a:t>
            </a:r>
            <a:r>
              <a:rPr kumimoji="1" lang="zh-CN" altLang="en-US" sz="2700" dirty="0" smtClean="0">
                <a:latin typeface="Times New Roman" panose="02020603050405020304" pitchFamily="18" charset="0"/>
                <a:ea typeface="华文新魏" panose="02010800040101010101" pitchFamily="2" charset="-122"/>
                <a:sym typeface="+mn-ea"/>
              </a:rPr>
              <a:t>和</a:t>
            </a:r>
            <a:r>
              <a:rPr kumimoji="1" lang="en-US" altLang="zh-CN" sz="2700" dirty="0" smtClean="0">
                <a:latin typeface="Times New Roman" panose="02020603050405020304" pitchFamily="18" charset="0"/>
                <a:ea typeface="华文新魏" panose="02010800040101010101" pitchFamily="2" charset="-122"/>
                <a:sym typeface="+mn-ea"/>
              </a:rPr>
              <a:t>compile</a:t>
            </a:r>
            <a:r>
              <a:rPr kumimoji="1" lang="zh-CN" altLang="en-US" sz="2700" dirty="0" smtClean="0">
                <a:latin typeface="Times New Roman" panose="02020603050405020304" pitchFamily="18" charset="0"/>
                <a:ea typeface="华文新魏" panose="02010800040101010101" pitchFamily="2" charset="-122"/>
                <a:sym typeface="+mn-ea"/>
              </a:rPr>
              <a:t>函数</a:t>
            </a:r>
            <a:endParaRPr kumimoji="1" lang="en-US" altLang="zh-CN" sz="2700" dirty="0" smtClean="0">
              <a:latin typeface="Times New Roman" panose="02020603050405020304" pitchFamily="18" charset="0"/>
              <a:ea typeface="华文新魏" panose="02010800040101010101" pitchFamily="2" charset="-122"/>
            </a:endParaRPr>
          </a:p>
          <a:p>
            <a:pPr eaLnBrk="1" hangingPunct="1">
              <a:spcBef>
                <a:spcPts val="600"/>
              </a:spcBef>
              <a:spcAft>
                <a:spcPts val="600"/>
              </a:spcAft>
              <a:buClrTx/>
              <a:buSzTx/>
              <a:buFontTx/>
              <a:buNone/>
            </a:pPr>
            <a:endParaRPr kumimoji="1" lang="zh-CN" altLang="en-US" sz="2700" dirty="0">
              <a:latin typeface="Times New Roman" panose="02020603050405020304" pitchFamily="18" charset="0"/>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讲（</a:t>
            </a:r>
            <a:r>
              <a:rPr lang="en-US" altLang="zh-CN" dirty="0" smtClean="0"/>
              <a:t>5</a:t>
            </a:r>
            <a:r>
              <a:rPr lang="zh-CN" altLang="en-US" dirty="0" smtClean="0">
                <a:ea typeface="宋体" panose="02010600030101010101" pitchFamily="2" charset="-122"/>
              </a:rPr>
              <a:t>）继承</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a:xfrm>
            <a:off x="76200" y="1066800"/>
            <a:ext cx="8991600" cy="3733800"/>
          </a:xfrm>
        </p:spPr>
        <p:txBody>
          <a:bodyPr/>
          <a:lstStyle/>
          <a:p>
            <a:r>
              <a:rPr lang="zh-CN" altLang="en-US" sz="2400" b="1" dirty="0" smtClean="0"/>
              <a:t>继承</a:t>
            </a:r>
            <a:r>
              <a:rPr lang="zh-CN" altLang="en-US" sz="2400" b="1" dirty="0"/>
              <a:t>是两个类或者多个类之间的父子</a:t>
            </a:r>
            <a:r>
              <a:rPr lang="zh-CN" altLang="en-US" sz="2400" b="1" dirty="0" smtClean="0"/>
              <a:t>关系</a:t>
            </a:r>
            <a:r>
              <a:rPr lang="zh-CN" altLang="en-US" sz="2400" dirty="0" smtClean="0">
                <a:latin typeface="宋体" panose="02010600030101010101" pitchFamily="2" charset="-122"/>
                <a:ea typeface="宋体" panose="02010600030101010101" pitchFamily="2" charset="-122"/>
              </a:rPr>
              <a:t>，子类继承了父类所有共有实例变量和方法。</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支持多重继承，即派生类可以继承多个基类。</a:t>
            </a:r>
            <a:endParaRPr lang="en-US" altLang="zh-CN" sz="2400" dirty="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圆括号表示继承关系，括号中的类表示父类：</a:t>
            </a:r>
            <a:endParaRPr lang="en-US" altLang="zh-CN" sz="2400" dirty="0">
              <a:latin typeface="宋体" panose="02010600030101010101" pitchFamily="2" charset="-122"/>
              <a:ea typeface="宋体" panose="02010600030101010101" pitchFamily="2" charset="-122"/>
            </a:endParaRPr>
          </a:p>
          <a:p>
            <a:pPr marL="850900" lvl="2" indent="0">
              <a:buNone/>
            </a:pPr>
            <a:r>
              <a:rPr lang="en-US" altLang="zh-CN" sz="2200" dirty="0" smtClean="0">
                <a:solidFill>
                  <a:srgbClr val="0000FF"/>
                </a:solidFill>
                <a:latin typeface="宋体" panose="02010600030101010101" pitchFamily="2" charset="-122"/>
                <a:ea typeface="宋体" panose="02010600030101010101" pitchFamily="2" charset="-122"/>
              </a:rPr>
              <a:t>Class </a:t>
            </a:r>
            <a:r>
              <a:rPr lang="zh-CN" altLang="en-US" sz="2200" dirty="0" smtClean="0">
                <a:solidFill>
                  <a:srgbClr val="0000FF"/>
                </a:solidFill>
                <a:latin typeface="宋体" panose="02010600030101010101" pitchFamily="2" charset="-122"/>
                <a:ea typeface="宋体" panose="02010600030101010101" pitchFamily="2" charset="-122"/>
              </a:rPr>
              <a:t>派生类名（基类</a:t>
            </a:r>
            <a:r>
              <a:rPr lang="en-US" altLang="zh-CN" sz="2200" dirty="0" smtClean="0">
                <a:solidFill>
                  <a:srgbClr val="0000FF"/>
                </a:solidFill>
                <a:latin typeface="宋体" panose="02010600030101010101" pitchFamily="2" charset="-122"/>
                <a:ea typeface="宋体" panose="02010600030101010101" pitchFamily="2" charset="-122"/>
              </a:rPr>
              <a:t>1</a:t>
            </a:r>
            <a:r>
              <a:rPr lang="zh-CN" altLang="en-US" sz="2200" dirty="0" smtClean="0">
                <a:solidFill>
                  <a:srgbClr val="0000FF"/>
                </a:solidFill>
                <a:latin typeface="宋体" panose="02010600030101010101" pitchFamily="2" charset="-122"/>
                <a:ea typeface="宋体" panose="02010600030101010101" pitchFamily="2" charset="-122"/>
              </a:rPr>
              <a:t>，基类</a:t>
            </a:r>
            <a:r>
              <a:rPr lang="en-US" altLang="zh-CN" sz="2200" dirty="0" smtClean="0">
                <a:solidFill>
                  <a:srgbClr val="0000FF"/>
                </a:solidFill>
                <a:latin typeface="宋体" panose="02010600030101010101" pitchFamily="2" charset="-122"/>
                <a:ea typeface="宋体" panose="02010600030101010101" pitchFamily="2" charset="-122"/>
              </a:rPr>
              <a:t>2</a:t>
            </a:r>
            <a:r>
              <a:rPr lang="zh-CN" altLang="en-US" sz="2200" dirty="0" smtClean="0">
                <a:solidFill>
                  <a:srgbClr val="0000FF"/>
                </a:solidFill>
                <a:latin typeface="宋体" panose="02010600030101010101" pitchFamily="2" charset="-122"/>
                <a:ea typeface="宋体" panose="02010600030101010101" pitchFamily="2" charset="-122"/>
              </a:rPr>
              <a:t>，</a:t>
            </a:r>
            <a:r>
              <a:rPr lang="en-US" altLang="zh-CN" sz="2200" dirty="0" smtClean="0">
                <a:solidFill>
                  <a:srgbClr val="0000FF"/>
                </a:solidFill>
                <a:latin typeface="宋体" panose="02010600030101010101" pitchFamily="2" charset="-122"/>
                <a:ea typeface="宋体" panose="02010600030101010101" pitchFamily="2" charset="-122"/>
              </a:rPr>
              <a:t>…</a:t>
            </a:r>
            <a:r>
              <a:rPr lang="zh-CN" altLang="en-US" sz="2200" dirty="0" smtClean="0">
                <a:solidFill>
                  <a:srgbClr val="0000FF"/>
                </a:solidFill>
                <a:latin typeface="宋体" panose="02010600030101010101" pitchFamily="2" charset="-122"/>
                <a:ea typeface="宋体" panose="02010600030101010101" pitchFamily="2" charset="-122"/>
              </a:rPr>
              <a:t>）</a:t>
            </a:r>
            <a:endParaRPr lang="en-US" altLang="zh-CN" sz="2200" dirty="0">
              <a:solidFill>
                <a:srgbClr val="0000FF"/>
              </a:solidFill>
              <a:latin typeface="宋体" panose="02010600030101010101" pitchFamily="2" charset="-122"/>
              <a:ea typeface="宋体" panose="02010600030101010101" pitchFamily="2" charset="-122"/>
            </a:endParaRPr>
          </a:p>
          <a:p>
            <a:pPr marL="850900" lvl="2" indent="0">
              <a:buNone/>
            </a:pPr>
            <a:r>
              <a:rPr lang="zh-CN" altLang="en-US" sz="2200" dirty="0" smtClean="0">
                <a:solidFill>
                  <a:srgbClr val="0000FF"/>
                </a:solidFill>
                <a:latin typeface="宋体" panose="02010600030101010101" pitchFamily="2" charset="-122"/>
                <a:ea typeface="宋体" panose="02010600030101010101" pitchFamily="2" charset="-122"/>
              </a:rPr>
              <a:t>    </a:t>
            </a:r>
            <a:r>
              <a:rPr lang="zh-CN" altLang="en-US" sz="2200" dirty="0">
                <a:solidFill>
                  <a:srgbClr val="0000FF"/>
                </a:solidFill>
                <a:latin typeface="宋体" panose="02010600030101010101" pitchFamily="2" charset="-122"/>
                <a:ea typeface="宋体" panose="02010600030101010101" pitchFamily="2" charset="-122"/>
              </a:rPr>
              <a:t>类</a:t>
            </a:r>
            <a:r>
              <a:rPr lang="zh-CN" altLang="en-US" sz="2200" dirty="0" smtClean="0">
                <a:solidFill>
                  <a:srgbClr val="0000FF"/>
                </a:solidFill>
                <a:latin typeface="宋体" panose="02010600030101010101" pitchFamily="2" charset="-122"/>
                <a:ea typeface="宋体" panose="02010600030101010101" pitchFamily="2" charset="-122"/>
              </a:rPr>
              <a:t>体</a:t>
            </a:r>
            <a:endParaRPr lang="en-US" altLang="zh-CN" dirty="0" smtClean="0"/>
          </a:p>
          <a:p>
            <a:r>
              <a:rPr lang="zh-CN" altLang="en-US" sz="2400" dirty="0" smtClean="0">
                <a:solidFill>
                  <a:srgbClr val="FF0000"/>
                </a:solidFill>
                <a:latin typeface="宋体" panose="02010600030101010101" pitchFamily="2" charset="-122"/>
                <a:ea typeface="宋体" panose="02010600030101010101" pitchFamily="2" charset="-122"/>
              </a:rPr>
              <a:t>子类时必须</a:t>
            </a:r>
            <a:r>
              <a:rPr lang="zh-CN" altLang="en-US" sz="2400" dirty="0">
                <a:solidFill>
                  <a:srgbClr val="FF0000"/>
                </a:solidFill>
                <a:latin typeface="宋体" panose="02010600030101010101" pitchFamily="2" charset="-122"/>
                <a:ea typeface="宋体" panose="02010600030101010101" pitchFamily="2" charset="-122"/>
              </a:rPr>
              <a:t>在其构造函数中</a:t>
            </a:r>
            <a:r>
              <a:rPr lang="zh-CN" altLang="en-US" sz="2400" dirty="0" smtClean="0">
                <a:solidFill>
                  <a:srgbClr val="FF0000"/>
                </a:solidFill>
                <a:latin typeface="宋体" panose="02010600030101010101" pitchFamily="2" charset="-122"/>
                <a:ea typeface="宋体" panose="02010600030101010101" pitchFamily="2" charset="-122"/>
              </a:rPr>
              <a:t>调用父类</a:t>
            </a:r>
            <a:r>
              <a:rPr lang="zh-CN" altLang="en-US" sz="2400" dirty="0">
                <a:solidFill>
                  <a:srgbClr val="FF0000"/>
                </a:solidFill>
                <a:latin typeface="宋体" panose="02010600030101010101" pitchFamily="2" charset="-122"/>
                <a:ea typeface="宋体" panose="02010600030101010101" pitchFamily="2" charset="-122"/>
              </a:rPr>
              <a:t>的构造函数</a:t>
            </a:r>
            <a:r>
              <a:rPr lang="zh-CN" altLang="en-US" sz="2400" dirty="0" smtClean="0">
                <a:latin typeface="宋体" panose="02010600030101010101" pitchFamily="2" charset="-122"/>
                <a:ea typeface="宋体" panose="02010600030101010101" pitchFamily="2" charset="-122"/>
              </a:rPr>
              <a:t>，格式：</a:t>
            </a:r>
            <a:endParaRPr lang="en-US" altLang="zh-CN" sz="2400" dirty="0" smtClean="0">
              <a:latin typeface="宋体" panose="02010600030101010101" pitchFamily="2" charset="-122"/>
              <a:ea typeface="宋体" panose="02010600030101010101" pitchFamily="2" charset="-122"/>
            </a:endParaRPr>
          </a:p>
          <a:p>
            <a:pPr marL="850900" lvl="2" indent="0">
              <a:buNone/>
            </a:pPr>
            <a:r>
              <a:rPr lang="zh-CN" altLang="en-US" sz="2200" dirty="0" smtClean="0">
                <a:solidFill>
                  <a:srgbClr val="0000FF"/>
                </a:solidFill>
                <a:latin typeface="宋体" panose="02010600030101010101" pitchFamily="2" charset="-122"/>
                <a:ea typeface="宋体" panose="02010600030101010101" pitchFamily="2" charset="-122"/>
              </a:rPr>
              <a:t>基类名</a:t>
            </a:r>
            <a:r>
              <a:rPr lang="en-US" altLang="zh-CN" sz="2200" dirty="0" smtClean="0">
                <a:solidFill>
                  <a:srgbClr val="0000FF"/>
                </a:solidFill>
                <a:latin typeface="宋体" panose="02010600030101010101" pitchFamily="2" charset="-122"/>
                <a:ea typeface="宋体" panose="02010600030101010101" pitchFamily="2" charset="-122"/>
              </a:rPr>
              <a:t>.__</a:t>
            </a:r>
            <a:r>
              <a:rPr lang="en-US" altLang="zh-CN" sz="2200" dirty="0" err="1" smtClean="0">
                <a:solidFill>
                  <a:srgbClr val="0000FF"/>
                </a:solidFill>
                <a:latin typeface="宋体" panose="02010600030101010101" pitchFamily="2" charset="-122"/>
                <a:ea typeface="宋体" panose="02010600030101010101" pitchFamily="2" charset="-122"/>
              </a:rPr>
              <a:t>init</a:t>
            </a:r>
            <a:r>
              <a:rPr lang="en-US" altLang="zh-CN" sz="2200" dirty="0" smtClean="0">
                <a:solidFill>
                  <a:srgbClr val="0000FF"/>
                </a:solidFill>
                <a:latin typeface="宋体" panose="02010600030101010101" pitchFamily="2" charset="-122"/>
                <a:ea typeface="宋体" panose="02010600030101010101" pitchFamily="2" charset="-122"/>
              </a:rPr>
              <a:t>__(self,</a:t>
            </a:r>
            <a:r>
              <a:rPr lang="zh-CN" altLang="en-US" sz="2200" dirty="0" smtClean="0">
                <a:solidFill>
                  <a:srgbClr val="0000FF"/>
                </a:solidFill>
                <a:latin typeface="宋体" panose="02010600030101010101" pitchFamily="2" charset="-122"/>
                <a:ea typeface="宋体" panose="02010600030101010101" pitchFamily="2" charset="-122"/>
              </a:rPr>
              <a:t>实参列表</a:t>
            </a:r>
            <a:r>
              <a:rPr lang="en-US" altLang="zh-CN" sz="2200" dirty="0" smtClean="0">
                <a:solidFill>
                  <a:srgbClr val="0000FF"/>
                </a:solidFill>
                <a:latin typeface="宋体" panose="02010600030101010101" pitchFamily="2" charset="-122"/>
                <a:ea typeface="宋体" panose="02010600030101010101" pitchFamily="2" charset="-122"/>
              </a:rPr>
              <a:t>)</a:t>
            </a:r>
            <a:endParaRPr lang="en-US" altLang="zh-CN" sz="2200" dirty="0" smtClean="0">
              <a:solidFill>
                <a:srgbClr val="0000FF"/>
              </a:solidFill>
              <a:latin typeface="宋体" panose="02010600030101010101" pitchFamily="2" charset="-122"/>
              <a:ea typeface="宋体" panose="02010600030101010101" pitchFamily="2" charset="-122"/>
            </a:endParaRPr>
          </a:p>
          <a:p>
            <a:pPr marL="850900" lvl="2" indent="0">
              <a:buNone/>
            </a:pPr>
            <a:endParaRPr lang="zh-CN" altLang="en-US" sz="2200"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继承示例</a:t>
            </a:r>
            <a:endParaRPr lang="zh-CN" altLang="en-US" dirty="0"/>
          </a:p>
        </p:txBody>
      </p:sp>
      <p:sp>
        <p:nvSpPr>
          <p:cNvPr id="3" name="内容占位符 2"/>
          <p:cNvSpPr>
            <a:spLocks noGrp="1"/>
          </p:cNvSpPr>
          <p:nvPr>
            <p:ph idx="1"/>
          </p:nvPr>
        </p:nvSpPr>
        <p:spPr/>
        <p:txBody>
          <a:bodyPr/>
          <a:lstStyle/>
          <a:p>
            <a:pPr marL="0" indent="0">
              <a:spcBef>
                <a:spcPts val="500"/>
              </a:spcBef>
              <a:buClr>
                <a:srgbClr val="800080"/>
              </a:buClr>
              <a:buSzPct val="55000"/>
              <a:buNone/>
            </a:pPr>
            <a:r>
              <a:rPr lang="en-US" altLang="zh-CN" dirty="0" smtClean="0">
                <a:solidFill>
                  <a:srgbClr val="3333FF"/>
                </a:solidFill>
              </a:rPr>
              <a:t>class Person:</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age): </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self.name = name            </a:t>
            </a:r>
            <a:endParaRPr lang="en-US" altLang="zh-CN" dirty="0" smtClean="0"/>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self.age</a:t>
            </a:r>
            <a:r>
              <a:rPr lang="en-US" altLang="zh-CN" dirty="0" smtClean="0">
                <a:solidFill>
                  <a:srgbClr val="3333FF"/>
                </a:solidFill>
              </a:rPr>
              <a:t> = age</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endParaRPr lang="en-US" altLang="zh-CN" dirty="0" smtClean="0"/>
          </a:p>
          <a:p>
            <a:pPr marL="0" indent="0">
              <a:spcBef>
                <a:spcPts val="500"/>
              </a:spcBef>
              <a:buClr>
                <a:srgbClr val="800080"/>
              </a:buClr>
              <a:buSzPct val="55000"/>
              <a:buNone/>
            </a:pPr>
            <a:r>
              <a:rPr lang="en-US" altLang="zh-CN" dirty="0" smtClean="0">
                <a:solidFill>
                  <a:srgbClr val="3333FF"/>
                </a:solidFill>
              </a:rPr>
              <a:t>        print(“Hello</a:t>
            </a:r>
            <a:r>
              <a:rPr lang="zh-CN" altLang="en-US" dirty="0" smtClean="0">
                <a:solidFill>
                  <a:srgbClr val="3333FF"/>
                </a:solidFill>
              </a:rPr>
              <a:t>，</a:t>
            </a:r>
            <a:r>
              <a:rPr lang="en-US" altLang="zh-CN" dirty="0" smtClean="0">
                <a:solidFill>
                  <a:srgbClr val="3333FF"/>
                </a:solidFill>
              </a:rPr>
              <a:t>I’m ", self.name)</a:t>
            </a:r>
            <a:endParaRPr lang="en-US" altLang="zh-CN" dirty="0" smtClean="0">
              <a:solidFill>
                <a:srgbClr val="3333FF"/>
              </a:solidFill>
            </a:endParaRPr>
          </a:p>
          <a:p>
            <a:pPr marL="0" indent="0">
              <a:spcBef>
                <a:spcPts val="500"/>
              </a:spcBef>
              <a:buClr>
                <a:srgbClr val="800080"/>
              </a:buClr>
              <a:buSzPct val="55000"/>
              <a:buNone/>
            </a:pPr>
            <a:endParaRPr lang="en-US" altLang="zh-CN" dirty="0" smtClean="0">
              <a:solidFill>
                <a:srgbClr val="3333FF"/>
              </a:solidFill>
            </a:endParaRPr>
          </a:p>
          <a:p>
            <a:pPr marL="0" indent="0">
              <a:spcBef>
                <a:spcPts val="500"/>
              </a:spcBef>
              <a:buClr>
                <a:srgbClr val="800080"/>
              </a:buClr>
              <a:buSzPct val="55000"/>
              <a:buNone/>
            </a:pP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class Student (Person):</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__</a:t>
            </a:r>
            <a:r>
              <a:rPr lang="en-US" altLang="zh-CN" dirty="0" err="1" smtClean="0">
                <a:solidFill>
                  <a:srgbClr val="3333FF"/>
                </a:solidFill>
              </a:rPr>
              <a:t>init</a:t>
            </a:r>
            <a:r>
              <a:rPr lang="en-US" altLang="zh-CN" dirty="0" smtClean="0">
                <a:solidFill>
                  <a:srgbClr val="3333FF"/>
                </a:solidFill>
              </a:rPr>
              <a:t>__(self, name, </a:t>
            </a:r>
            <a:r>
              <a:rPr lang="en-US" altLang="zh-CN" dirty="0" err="1" smtClean="0">
                <a:solidFill>
                  <a:srgbClr val="3333FF"/>
                </a:solidFill>
              </a:rPr>
              <a:t>age,stu_id</a:t>
            </a:r>
            <a:r>
              <a:rPr lang="en-US" altLang="zh-CN" dirty="0" smtClean="0">
                <a:solidFill>
                  <a:srgbClr val="3333FF"/>
                </a:solidFill>
              </a:rPr>
              <a:t>): </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b="1" dirty="0" smtClean="0">
                <a:solidFill>
                  <a:srgbClr val="FF0000"/>
                </a:solidFill>
              </a:rPr>
              <a:t>Person.__</a:t>
            </a:r>
            <a:r>
              <a:rPr lang="en-US" altLang="zh-CN" b="1" dirty="0" err="1" smtClean="0">
                <a:solidFill>
                  <a:srgbClr val="FF0000"/>
                </a:solidFill>
              </a:rPr>
              <a:t>init</a:t>
            </a:r>
            <a:r>
              <a:rPr lang="en-US" altLang="zh-CN" b="1" dirty="0" smtClean="0">
                <a:solidFill>
                  <a:srgbClr val="FF0000"/>
                </a:solidFill>
              </a:rPr>
              <a:t>__(self, name, age)</a:t>
            </a:r>
            <a:endParaRPr lang="en-US" altLang="zh-CN" b="1" dirty="0" smtClean="0">
              <a:solidFill>
                <a:srgbClr val="FF0000"/>
              </a:solidFill>
            </a:endParaRPr>
          </a:p>
          <a:p>
            <a:pPr marL="0" indent="0">
              <a:spcBef>
                <a:spcPts val="500"/>
              </a:spcBef>
              <a:buClr>
                <a:srgbClr val="800080"/>
              </a:buClr>
              <a:buSzPct val="55000"/>
              <a:buNone/>
            </a:pPr>
            <a:r>
              <a:rPr lang="en-US" altLang="zh-CN" dirty="0" smtClean="0">
                <a:solidFill>
                  <a:srgbClr val="3333FF"/>
                </a:solidFill>
              </a:rPr>
              <a:t>        self. </a:t>
            </a:r>
            <a:r>
              <a:rPr lang="en-US" altLang="zh-CN" dirty="0" err="1" smtClean="0">
                <a:solidFill>
                  <a:srgbClr val="3333FF"/>
                </a:solidFill>
              </a:rPr>
              <a:t>stu_di</a:t>
            </a:r>
            <a:r>
              <a:rPr lang="en-US" altLang="zh-CN" dirty="0" smtClean="0">
                <a:solidFill>
                  <a:srgbClr val="3333FF"/>
                </a:solidFill>
              </a:rPr>
              <a:t>= </a:t>
            </a:r>
            <a:r>
              <a:rPr lang="en-US" altLang="zh-CN" dirty="0" err="1" smtClean="0">
                <a:solidFill>
                  <a:srgbClr val="3333FF"/>
                </a:solidFill>
              </a:rPr>
              <a:t>stu_id</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smtClean="0">
                <a:solidFill>
                  <a:srgbClr val="3333FF"/>
                </a:solidFill>
              </a:rPr>
              <a:t>def</a:t>
            </a:r>
            <a:r>
              <a:rPr lang="en-US" altLang="zh-CN" dirty="0" smtClean="0">
                <a:solidFill>
                  <a:srgbClr val="3333FF"/>
                </a:solidFill>
              </a:rPr>
              <a:t> </a:t>
            </a:r>
            <a:r>
              <a:rPr lang="en-US" altLang="zh-CN" dirty="0" err="1" smtClean="0">
                <a:solidFill>
                  <a:srgbClr val="3333FF"/>
                </a:solidFill>
              </a:rPr>
              <a:t>say_hi</a:t>
            </a:r>
            <a:r>
              <a:rPr lang="en-US" altLang="zh-CN" dirty="0" smtClean="0">
                <a:solidFill>
                  <a:srgbClr val="3333FF"/>
                </a:solidFill>
              </a:rPr>
              <a:t>(self):  </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b="1" dirty="0" err="1" smtClean="0">
                <a:solidFill>
                  <a:srgbClr val="FF0000"/>
                </a:solidFill>
              </a:rPr>
              <a:t>Person.say_hi</a:t>
            </a:r>
            <a:r>
              <a:rPr lang="en-US" altLang="zh-CN" b="1" dirty="0" smtClean="0">
                <a:solidFill>
                  <a:srgbClr val="FF0000"/>
                </a:solidFill>
              </a:rPr>
              <a:t>(self)</a:t>
            </a:r>
            <a:r>
              <a:rPr lang="en-US" altLang="zh-CN" dirty="0" smtClean="0">
                <a:solidFill>
                  <a:srgbClr val="3333FF"/>
                </a:solidFill>
              </a:rPr>
              <a:t>                </a:t>
            </a:r>
            <a:endParaRPr lang="en-US" altLang="zh-CN" dirty="0" smtClean="0"/>
          </a:p>
          <a:p>
            <a:pPr marL="0" indent="0">
              <a:spcBef>
                <a:spcPts val="500"/>
              </a:spcBef>
              <a:buClr>
                <a:srgbClr val="800080"/>
              </a:buClr>
              <a:buSzPct val="55000"/>
              <a:buNone/>
            </a:pPr>
            <a:r>
              <a:rPr lang="en-US" altLang="zh-CN" dirty="0" smtClean="0">
                <a:solidFill>
                  <a:srgbClr val="3333FF"/>
                </a:solidFill>
              </a:rPr>
              <a:t>        print(“My </a:t>
            </a:r>
            <a:r>
              <a:rPr lang="en-US" altLang="zh-CN" dirty="0" err="1" smtClean="0">
                <a:solidFill>
                  <a:srgbClr val="3333FF"/>
                </a:solidFill>
              </a:rPr>
              <a:t>Stu_id</a:t>
            </a:r>
            <a:r>
              <a:rPr lang="en-US" altLang="zh-CN" dirty="0" smtClean="0">
                <a:solidFill>
                  <a:srgbClr val="3333FF"/>
                </a:solidFill>
              </a:rPr>
              <a:t> is: ", </a:t>
            </a:r>
            <a:r>
              <a:rPr lang="en-US" altLang="zh-CN" dirty="0" err="1" smtClean="0">
                <a:solidFill>
                  <a:srgbClr val="3333FF"/>
                </a:solidFill>
              </a:rPr>
              <a:t>self.stu_id</a:t>
            </a:r>
            <a:r>
              <a:rPr lang="en-US" altLang="zh-CN" dirty="0" smtClean="0">
                <a:solidFill>
                  <a:srgbClr val="3333FF"/>
                </a:solidFill>
              </a:rPr>
              <a:t>)</a:t>
            </a:r>
            <a:endParaRPr lang="en-US" altLang="zh-CN" dirty="0" smtClean="0">
              <a:solidFill>
                <a:srgbClr val="3333FF"/>
              </a:solidFill>
            </a:endParaRPr>
          </a:p>
          <a:p>
            <a:pPr marL="0" indent="0">
              <a:spcBef>
                <a:spcPts val="500"/>
              </a:spcBef>
              <a:buClr>
                <a:srgbClr val="800080"/>
              </a:buClr>
              <a:buSzPct val="55000"/>
              <a:buNone/>
            </a:pPr>
            <a:endParaRPr lang="en-US" altLang="zh-CN" dirty="0" smtClean="0">
              <a:solidFill>
                <a:srgbClr val="3333FF"/>
              </a:solidFill>
            </a:endParaRPr>
          </a:p>
          <a:p>
            <a:endParaRPr lang="zh-CN" altLang="en-US" dirty="0"/>
          </a:p>
        </p:txBody>
      </p:sp>
      <p:sp>
        <p:nvSpPr>
          <p:cNvPr id="5" name="TextBox 4"/>
          <p:cNvSpPr txBox="1"/>
          <p:nvPr/>
        </p:nvSpPr>
        <p:spPr>
          <a:xfrm>
            <a:off x="5064369" y="1491004"/>
            <a:ext cx="4114800" cy="1669688"/>
          </a:xfrm>
          <a:prstGeom prst="rect">
            <a:avLst/>
          </a:prstGeom>
          <a:noFill/>
        </p:spPr>
        <p:txBody>
          <a:bodyPr wrap="square" lIns="0" rIns="0" rtlCol="0">
            <a:spAutoFit/>
          </a:bodyPr>
          <a:lstStyle/>
          <a:p>
            <a:pPr marL="0" indent="0">
              <a:spcBef>
                <a:spcPts val="500"/>
              </a:spcBef>
              <a:buClr>
                <a:srgbClr val="800080"/>
              </a:buClr>
              <a:buSzPct val="55000"/>
              <a:buNone/>
            </a:pPr>
            <a:r>
              <a:rPr lang="en-US" altLang="zh-CN" sz="1800" dirty="0">
                <a:solidFill>
                  <a:srgbClr val="3333FF"/>
                </a:solidFill>
              </a:rPr>
              <a:t>p1= </a:t>
            </a:r>
            <a:r>
              <a:rPr lang="en-US" altLang="zh-CN" sz="1800" dirty="0" smtClean="0">
                <a:solidFill>
                  <a:srgbClr val="3333FF"/>
                </a:solidFill>
              </a:rPr>
              <a:t>Person(“Jack", 30)</a:t>
            </a:r>
            <a:endParaRPr lang="en-US" altLang="zh-CN" sz="1800" dirty="0">
              <a:solidFill>
                <a:srgbClr val="3333FF"/>
              </a:solidFill>
            </a:endParaRPr>
          </a:p>
          <a:p>
            <a:pPr marL="0" indent="0">
              <a:spcBef>
                <a:spcPts val="500"/>
              </a:spcBef>
              <a:buClr>
                <a:srgbClr val="800080"/>
              </a:buClr>
              <a:buSzPct val="55000"/>
              <a:buNone/>
            </a:pPr>
            <a:r>
              <a:rPr lang="en-US" altLang="zh-CN" sz="1800" dirty="0">
                <a:solidFill>
                  <a:srgbClr val="3333FF"/>
                </a:solidFill>
              </a:rPr>
              <a:t>p1.say_hi() </a:t>
            </a:r>
            <a:endParaRPr lang="en-US" altLang="zh-CN" sz="1800" dirty="0">
              <a:solidFill>
                <a:srgbClr val="3333FF"/>
              </a:solidFill>
            </a:endParaRPr>
          </a:p>
          <a:p>
            <a:pPr marL="0" indent="0">
              <a:spcBef>
                <a:spcPts val="500"/>
              </a:spcBef>
              <a:buClr>
                <a:srgbClr val="800080"/>
              </a:buClr>
              <a:buSzPct val="55000"/>
              <a:buNone/>
            </a:pPr>
            <a:r>
              <a:rPr lang="en-US" altLang="zh-CN" sz="1800" b="1" dirty="0" smtClean="0">
                <a:solidFill>
                  <a:srgbClr val="FF0000"/>
                </a:solidFill>
              </a:rPr>
              <a:t>p2 = Student(“John",20, “20161121001")</a:t>
            </a:r>
            <a:endParaRPr lang="en-US" altLang="zh-CN" sz="1800" b="1" dirty="0" smtClean="0">
              <a:solidFill>
                <a:srgbClr val="FF0000"/>
              </a:solidFill>
            </a:endParaRPr>
          </a:p>
          <a:p>
            <a:pPr marL="0" indent="0">
              <a:spcBef>
                <a:spcPts val="500"/>
              </a:spcBef>
              <a:buClr>
                <a:srgbClr val="800080"/>
              </a:buClr>
              <a:buSzPct val="55000"/>
              <a:buNone/>
            </a:pPr>
            <a:r>
              <a:rPr lang="en-US" altLang="zh-CN" sz="1800" dirty="0" smtClean="0">
                <a:solidFill>
                  <a:srgbClr val="3333FF"/>
                </a:solidFill>
              </a:rPr>
              <a:t>p2.say_hi</a:t>
            </a:r>
            <a:r>
              <a:rPr lang="en-US" altLang="zh-CN" sz="1800" dirty="0">
                <a:solidFill>
                  <a:srgbClr val="3333FF"/>
                </a:solidFill>
              </a:rPr>
              <a:t>() </a:t>
            </a:r>
            <a:endParaRPr lang="en-US" altLang="zh-CN" sz="1800" dirty="0">
              <a:solidFill>
                <a:srgbClr val="3333FF"/>
              </a:solidFill>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52432" y="5410200"/>
            <a:ext cx="426296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546510" y="6248400"/>
            <a:ext cx="2353310" cy="398145"/>
          </a:xfrm>
          <a:prstGeom prst="rect">
            <a:avLst/>
          </a:prstGeom>
        </p:spPr>
        <p:txBody>
          <a:bodyPr wrap="none">
            <a:spAutoFit/>
          </a:bodyPr>
          <a:lstStyle/>
          <a:p>
            <a:r>
              <a:rPr lang="en-US" altLang="zh-CN" dirty="0"/>
              <a:t>chapter8_5_1.py</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fade">
                                      <p:cBhvr>
                                        <p:cTn id="22" dur="500"/>
                                        <p:tgtEl>
                                          <p:spTgt spid="3">
                                            <p:txEl>
                                              <p:pRg st="13" end="1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500"/>
                                        <p:tgtEl>
                                          <p:spTgt spid="3">
                                            <p:txEl>
                                              <p:pRg st="14"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继承和重写</a:t>
            </a:r>
            <a:endParaRPr lang="zh-CN" altLang="en-US" dirty="0"/>
          </a:p>
        </p:txBody>
      </p:sp>
      <p:sp>
        <p:nvSpPr>
          <p:cNvPr id="3" name="内容占位符 2"/>
          <p:cNvSpPr>
            <a:spLocks noGrp="1"/>
          </p:cNvSpPr>
          <p:nvPr>
            <p:ph idx="1"/>
          </p:nvPr>
        </p:nvSpPr>
        <p:spPr>
          <a:xfrm>
            <a:off x="0" y="1066800"/>
            <a:ext cx="9144000" cy="4038600"/>
          </a:xfrm>
        </p:spPr>
        <p:txBody>
          <a:bodyPr/>
          <a:lstStyle/>
          <a:p>
            <a:pPr marL="0" indent="0">
              <a:spcBef>
                <a:spcPts val="500"/>
              </a:spcBef>
              <a:buClr>
                <a:srgbClr val="800080"/>
              </a:buClr>
              <a:buSzPct val="55000"/>
              <a:buNone/>
            </a:pPr>
            <a:r>
              <a:rPr lang="en-US" altLang="zh-CN" dirty="0">
                <a:solidFill>
                  <a:srgbClr val="3333FF"/>
                </a:solidFill>
              </a:rPr>
              <a:t>class </a:t>
            </a:r>
            <a:r>
              <a:rPr lang="en-US" altLang="zh-CN" dirty="0" smtClean="0">
                <a:solidFill>
                  <a:srgbClr val="3333FF"/>
                </a:solidFill>
              </a:rPr>
              <a:t>Student (Person):</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dirty="0" err="1">
                <a:solidFill>
                  <a:srgbClr val="3333FF"/>
                </a:solidFill>
              </a:rPr>
              <a:t>def</a:t>
            </a:r>
            <a:r>
              <a:rPr lang="en-US" altLang="zh-CN" dirty="0">
                <a:solidFill>
                  <a:srgbClr val="3333FF"/>
                </a:solidFill>
              </a:rPr>
              <a:t> __</a:t>
            </a:r>
            <a:r>
              <a:rPr lang="en-US" altLang="zh-CN" dirty="0" err="1">
                <a:solidFill>
                  <a:srgbClr val="3333FF"/>
                </a:solidFill>
              </a:rPr>
              <a:t>init</a:t>
            </a:r>
            <a:r>
              <a:rPr lang="en-US" altLang="zh-CN" dirty="0">
                <a:solidFill>
                  <a:srgbClr val="3333FF"/>
                </a:solidFill>
              </a:rPr>
              <a:t>__(self, name, age, </a:t>
            </a:r>
            <a:r>
              <a:rPr lang="en-US" altLang="zh-CN" dirty="0" smtClean="0">
                <a:solidFill>
                  <a:srgbClr val="3333FF"/>
                </a:solidFill>
              </a:rPr>
              <a:t>major): </a:t>
            </a:r>
            <a:endParaRPr lang="en-US" altLang="zh-CN" dirty="0">
              <a:solidFill>
                <a:srgbClr val="3333FF"/>
              </a:solidFill>
            </a:endParaRPr>
          </a:p>
          <a:p>
            <a:pPr marL="0" indent="0">
              <a:spcBef>
                <a:spcPts val="500"/>
              </a:spcBef>
              <a:buClr>
                <a:srgbClr val="800080"/>
              </a:buClr>
              <a:buSzPct val="55000"/>
              <a:buNone/>
            </a:pPr>
            <a:r>
              <a:rPr lang="en-US" altLang="zh-CN" dirty="0">
                <a:solidFill>
                  <a:srgbClr val="3333FF"/>
                </a:solidFill>
              </a:rPr>
              <a:t>        </a:t>
            </a:r>
            <a:r>
              <a:rPr lang="en-US" altLang="zh-CN" b="1" dirty="0" smtClean="0">
                <a:solidFill>
                  <a:srgbClr val="FF0000"/>
                </a:solidFill>
              </a:rPr>
              <a:t>Person </a:t>
            </a:r>
            <a:r>
              <a:rPr lang="en-US" altLang="zh-CN" b="1" dirty="0">
                <a:solidFill>
                  <a:srgbClr val="FF0000"/>
                </a:solidFill>
              </a:rPr>
              <a:t>.__</a:t>
            </a:r>
            <a:r>
              <a:rPr lang="en-US" altLang="zh-CN" b="1" dirty="0" err="1">
                <a:solidFill>
                  <a:srgbClr val="FF0000"/>
                </a:solidFill>
              </a:rPr>
              <a:t>init</a:t>
            </a:r>
            <a:r>
              <a:rPr lang="en-US" altLang="zh-CN" b="1" dirty="0">
                <a:solidFill>
                  <a:srgbClr val="FF0000"/>
                </a:solidFill>
              </a:rPr>
              <a:t>__(self, name, age)</a:t>
            </a:r>
            <a:endParaRPr lang="en-US" altLang="zh-CN" b="1" dirty="0">
              <a:solidFill>
                <a:srgbClr val="FF0000"/>
              </a:solidFill>
            </a:endParaRPr>
          </a:p>
          <a:p>
            <a:pPr marL="0" indent="0">
              <a:spcBef>
                <a:spcPts val="500"/>
              </a:spcBef>
              <a:buClr>
                <a:srgbClr val="800080"/>
              </a:buClr>
              <a:buSzPct val="55000"/>
              <a:buNone/>
            </a:pPr>
            <a:r>
              <a:rPr lang="en-US" altLang="zh-CN" dirty="0">
                <a:solidFill>
                  <a:srgbClr val="3333FF"/>
                </a:solidFill>
              </a:rPr>
              <a:t>        self. </a:t>
            </a:r>
            <a:r>
              <a:rPr lang="en-US" altLang="zh-CN" dirty="0" err="1" smtClean="0">
                <a:solidFill>
                  <a:srgbClr val="3333FF"/>
                </a:solidFill>
              </a:rPr>
              <a:t>stu_id</a:t>
            </a:r>
            <a:r>
              <a:rPr lang="en-US" altLang="zh-CN" dirty="0" smtClean="0">
                <a:solidFill>
                  <a:srgbClr val="3333FF"/>
                </a:solidFill>
              </a:rPr>
              <a:t> </a:t>
            </a:r>
            <a:r>
              <a:rPr lang="en-US" altLang="zh-CN" dirty="0">
                <a:solidFill>
                  <a:srgbClr val="3333FF"/>
                </a:solidFill>
              </a:rPr>
              <a:t>= </a:t>
            </a:r>
            <a:r>
              <a:rPr lang="en-US" altLang="zh-CN" dirty="0" err="1" smtClean="0">
                <a:solidFill>
                  <a:srgbClr val="3333FF"/>
                </a:solidFill>
              </a:rPr>
              <a:t>stu_id</a:t>
            </a:r>
            <a:endParaRPr lang="en-US" altLang="zh-CN" dirty="0" smtClean="0">
              <a:solidFill>
                <a:srgbClr val="3333FF"/>
              </a:solidFill>
            </a:endParaRPr>
          </a:p>
          <a:p>
            <a:pPr marL="0" indent="0">
              <a:spcBef>
                <a:spcPts val="500"/>
              </a:spcBef>
              <a:buClr>
                <a:srgbClr val="800080"/>
              </a:buClr>
              <a:buSzPct val="55000"/>
              <a:buNone/>
            </a:pPr>
            <a:r>
              <a:rPr lang="en-US" altLang="zh-CN" dirty="0" smtClean="0">
                <a:solidFill>
                  <a:srgbClr val="3333FF"/>
                </a:solidFill>
              </a:rPr>
              <a:t>    </a:t>
            </a:r>
            <a:r>
              <a:rPr lang="en-US" altLang="zh-CN" dirty="0" err="1">
                <a:solidFill>
                  <a:srgbClr val="3333FF"/>
                </a:solidFill>
              </a:rPr>
              <a:t>def</a:t>
            </a:r>
            <a:r>
              <a:rPr lang="en-US" altLang="zh-CN" dirty="0">
                <a:solidFill>
                  <a:srgbClr val="3333FF"/>
                </a:solidFill>
              </a:rPr>
              <a:t> </a:t>
            </a:r>
            <a:r>
              <a:rPr lang="en-US" altLang="zh-CN" dirty="0" err="1">
                <a:solidFill>
                  <a:srgbClr val="3333FF"/>
                </a:solidFill>
              </a:rPr>
              <a:t>say_hi</a:t>
            </a:r>
            <a:r>
              <a:rPr lang="en-US" altLang="zh-CN" dirty="0">
                <a:solidFill>
                  <a:srgbClr val="3333FF"/>
                </a:solidFill>
              </a:rPr>
              <a:t>(self):  </a:t>
            </a:r>
            <a:endParaRPr lang="en-US" altLang="zh-CN" dirty="0"/>
          </a:p>
          <a:p>
            <a:pPr marL="0" indent="0">
              <a:spcBef>
                <a:spcPts val="500"/>
              </a:spcBef>
              <a:buClr>
                <a:srgbClr val="800080"/>
              </a:buClr>
              <a:buSzPct val="55000"/>
              <a:buNone/>
            </a:pPr>
            <a:r>
              <a:rPr lang="en-US" altLang="zh-CN" dirty="0">
                <a:solidFill>
                  <a:srgbClr val="3333FF"/>
                </a:solidFill>
              </a:rPr>
              <a:t>        print</a:t>
            </a:r>
            <a:r>
              <a:rPr lang="en-US" altLang="zh-CN" dirty="0" smtClean="0">
                <a:solidFill>
                  <a:srgbClr val="3333FF"/>
                </a:solidFill>
              </a:rPr>
              <a:t>(“</a:t>
            </a:r>
            <a:r>
              <a:rPr lang="en-US" altLang="zh-CN" dirty="0" err="1" smtClean="0">
                <a:solidFill>
                  <a:srgbClr val="3333FF"/>
                </a:solidFill>
              </a:rPr>
              <a:t>Hello,My</a:t>
            </a:r>
            <a:r>
              <a:rPr lang="en-US" altLang="zh-CN" dirty="0" smtClean="0">
                <a:solidFill>
                  <a:srgbClr val="3333FF"/>
                </a:solidFill>
              </a:rPr>
              <a:t> name is:”, </a:t>
            </a:r>
            <a:r>
              <a:rPr lang="en-US" altLang="zh-CN" dirty="0">
                <a:solidFill>
                  <a:srgbClr val="3333FF"/>
                </a:solidFill>
              </a:rPr>
              <a:t>self.name, </a:t>
            </a:r>
            <a:r>
              <a:rPr lang="en-US" altLang="zh-CN" dirty="0" smtClean="0">
                <a:solidFill>
                  <a:srgbClr val="3333FF"/>
                </a:solidFill>
              </a:rPr>
              <a:t>“My age:”, </a:t>
            </a:r>
            <a:r>
              <a:rPr lang="en-US" altLang="zh-CN" dirty="0" err="1">
                <a:solidFill>
                  <a:srgbClr val="3333FF"/>
                </a:solidFill>
              </a:rPr>
              <a:t>self.age</a:t>
            </a:r>
            <a:r>
              <a:rPr lang="en-US" altLang="zh-CN" dirty="0">
                <a:solidFill>
                  <a:srgbClr val="3333FF"/>
                </a:solidFill>
              </a:rPr>
              <a:t>, </a:t>
            </a:r>
            <a:r>
              <a:rPr lang="en-US" altLang="zh-CN" dirty="0" smtClean="0">
                <a:solidFill>
                  <a:srgbClr val="3333FF"/>
                </a:solidFill>
              </a:rPr>
              <a:t>“My </a:t>
            </a:r>
            <a:r>
              <a:rPr lang="en-US" altLang="zh-CN" dirty="0" err="1" smtClean="0">
                <a:solidFill>
                  <a:srgbClr val="3333FF"/>
                </a:solidFill>
              </a:rPr>
              <a:t>stu_id</a:t>
            </a:r>
            <a:r>
              <a:rPr lang="zh-CN" altLang="en-US" dirty="0">
                <a:solidFill>
                  <a:srgbClr val="3333FF"/>
                </a:solidFill>
              </a:rPr>
              <a:t>：</a:t>
            </a:r>
            <a:r>
              <a:rPr lang="en-US" altLang="zh-CN" dirty="0" smtClean="0">
                <a:solidFill>
                  <a:srgbClr val="3333FF"/>
                </a:solidFill>
              </a:rPr>
              <a:t>", </a:t>
            </a:r>
            <a:r>
              <a:rPr lang="en-US" altLang="zh-CN" dirty="0" err="1" smtClean="0">
                <a:solidFill>
                  <a:srgbClr val="3333FF"/>
                </a:solidFill>
              </a:rPr>
              <a:t>self.stu_id</a:t>
            </a:r>
            <a:r>
              <a:rPr lang="en-US" altLang="zh-CN" dirty="0" smtClean="0">
                <a:solidFill>
                  <a:srgbClr val="3333FF"/>
                </a:solidFill>
              </a:rPr>
              <a:t>)</a:t>
            </a:r>
            <a:endParaRPr lang="en-US" altLang="zh-CN" dirty="0" smtClean="0"/>
          </a:p>
          <a:p>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如果</a:t>
            </a:r>
            <a:r>
              <a:rPr lang="zh-CN" altLang="en-US" sz="2400" dirty="0">
                <a:latin typeface="宋体" panose="02010600030101010101" pitchFamily="2" charset="-122"/>
                <a:ea typeface="宋体" panose="02010600030101010101" pitchFamily="2" charset="-122"/>
              </a:rPr>
              <a:t>派生类重新定义从基类中继承的方法，则派生类中定义的方法覆盖基类中继承的方法。</a:t>
            </a:r>
            <a:endParaRPr lang="zh-CN" altLang="en-US" sz="2400" dirty="0">
              <a:latin typeface="宋体" panose="02010600030101010101" pitchFamily="2" charset="-122"/>
              <a:ea typeface="宋体" panose="02010600030101010101" pitchFamily="2" charset="-122"/>
            </a:endParaRPr>
          </a:p>
        </p:txBody>
      </p:sp>
      <p:sp>
        <p:nvSpPr>
          <p:cNvPr id="5" name="矩形 4"/>
          <p:cNvSpPr/>
          <p:nvPr/>
        </p:nvSpPr>
        <p:spPr bwMode="auto">
          <a:xfrm>
            <a:off x="13504" y="2971800"/>
            <a:ext cx="8882743" cy="685800"/>
          </a:xfrm>
          <a:prstGeom prst="rect">
            <a:avLst/>
          </a:prstGeom>
          <a:solidFill>
            <a:schemeClr val="accent1">
              <a:alpha val="17000"/>
            </a:schemeClr>
          </a:solid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spAutoFit/>
          </a:bodyPr>
          <a:lstStyle/>
          <a:p>
            <a: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pPr>
            <a:endParaRPr kumimoji="0" lang="zh-CN" alt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endParaRPr>
          </a:p>
        </p:txBody>
      </p:sp>
      <p:sp>
        <p:nvSpPr>
          <p:cNvPr id="7" name="矩形 6"/>
          <p:cNvSpPr/>
          <p:nvPr/>
        </p:nvSpPr>
        <p:spPr>
          <a:xfrm>
            <a:off x="6705600" y="5943600"/>
            <a:ext cx="2353310" cy="398145"/>
          </a:xfrm>
          <a:prstGeom prst="rect">
            <a:avLst/>
          </a:prstGeom>
        </p:spPr>
        <p:txBody>
          <a:bodyPr wrap="none">
            <a:spAutoFit/>
          </a:bodyPr>
          <a:lstStyle/>
          <a:p>
            <a:r>
              <a:rPr lang="en-US" altLang="zh-CN" dirty="0"/>
              <a:t>chapter8_5_2.py</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a:t>
            </a:r>
            <a:endParaRPr lang="zh-CN" altLang="en-US" dirty="0"/>
          </a:p>
        </p:txBody>
      </p:sp>
      <p:sp>
        <p:nvSpPr>
          <p:cNvPr id="7" name="内容占位符 2"/>
          <p:cNvSpPr>
            <a:spLocks noGrp="1"/>
          </p:cNvSpPr>
          <p:nvPr>
            <p:ph idx="1"/>
          </p:nvPr>
        </p:nvSpPr>
        <p:spPr bwMode="auto">
          <a:xfrm>
            <a:off x="304800" y="1371600"/>
            <a:ext cx="8534400" cy="3428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Aft>
                <a:spcPts val="600"/>
              </a:spcAft>
            </a:pPr>
            <a:r>
              <a:rPr lang="zh-CN" altLang="en-US" sz="2400" dirty="0" smtClean="0"/>
              <a:t>比较</a:t>
            </a:r>
            <a:r>
              <a:rPr lang="zh-CN" altLang="en-US" sz="2400" dirty="0"/>
              <a:t>相邻的元素。如果第一个比第二个大，就交换他们两个</a:t>
            </a:r>
            <a:r>
              <a:rPr lang="zh-CN" altLang="en-US" sz="2400" dirty="0" smtClean="0"/>
              <a:t>。</a:t>
            </a:r>
            <a:endParaRPr lang="en-US" altLang="zh-CN" sz="2400" dirty="0" smtClean="0"/>
          </a:p>
          <a:p>
            <a:pPr>
              <a:spcAft>
                <a:spcPts val="600"/>
              </a:spcAft>
            </a:pPr>
            <a:r>
              <a:rPr lang="zh-CN" altLang="en-US" sz="2400" dirty="0" smtClean="0"/>
              <a:t>对</a:t>
            </a:r>
            <a:r>
              <a:rPr lang="zh-CN" altLang="en-US" sz="2400" dirty="0"/>
              <a:t>每一对相邻元素作同样的工作，从开始第一对到结尾的最后一对。这步做完后，最后的元素会是最大的数</a:t>
            </a:r>
            <a:r>
              <a:rPr lang="zh-CN" altLang="en-US" sz="2400" dirty="0" smtClean="0"/>
              <a:t>。</a:t>
            </a:r>
            <a:endParaRPr lang="en-US" altLang="zh-CN" sz="2400" dirty="0" smtClean="0"/>
          </a:p>
          <a:p>
            <a:pPr>
              <a:spcAft>
                <a:spcPts val="600"/>
              </a:spcAft>
            </a:pPr>
            <a:r>
              <a:rPr lang="zh-CN" altLang="en-US" sz="2400" dirty="0" smtClean="0"/>
              <a:t>针对</a:t>
            </a:r>
            <a:r>
              <a:rPr lang="zh-CN" altLang="en-US" sz="2400" dirty="0"/>
              <a:t>所有的元素重复以上的步骤，除了最后一个</a:t>
            </a:r>
            <a:r>
              <a:rPr lang="zh-CN" altLang="en-US" sz="2400" dirty="0" smtClean="0"/>
              <a:t>。</a:t>
            </a:r>
            <a:endParaRPr lang="en-US" altLang="zh-CN" sz="2400" dirty="0" smtClean="0"/>
          </a:p>
          <a:p>
            <a:pPr>
              <a:spcAft>
                <a:spcPts val="600"/>
              </a:spcAft>
            </a:pPr>
            <a:r>
              <a:rPr lang="zh-CN" altLang="en-US" sz="2400" dirty="0" smtClean="0"/>
              <a:t>持续</a:t>
            </a:r>
            <a:r>
              <a:rPr lang="zh-CN" altLang="en-US" sz="2400" dirty="0"/>
              <a:t>每次对越来越少的元素重复上面的步骤，直到没有任何一对数字需要比较</a:t>
            </a:r>
            <a:r>
              <a:rPr lang="zh-CN" altLang="en-US" sz="2400" dirty="0" smtClean="0"/>
              <a:t>。</a:t>
            </a:r>
            <a:endParaRPr lang="zh-CN" altLang="en-US" sz="2400"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a:t>
            </a:r>
            <a:r>
              <a:rPr lang="en-US" altLang="zh-CN" dirty="0" smtClean="0"/>
              <a:t>-</a:t>
            </a:r>
            <a:r>
              <a:rPr lang="zh-CN" altLang="en-US" dirty="0" smtClean="0"/>
              <a:t>传统方式</a:t>
            </a:r>
            <a:endParaRPr lang="zh-CN" altLang="en-US"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143000"/>
            <a:ext cx="5715000" cy="5550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477000" y="6293848"/>
            <a:ext cx="2526030" cy="398145"/>
          </a:xfrm>
          <a:prstGeom prst="rect">
            <a:avLst/>
          </a:prstGeom>
        </p:spPr>
        <p:txBody>
          <a:bodyPr wrap="none">
            <a:spAutoFit/>
          </a:bodyPr>
          <a:lstStyle/>
          <a:p>
            <a:r>
              <a:rPr lang="en-US" altLang="zh-CN" dirty="0"/>
              <a:t>chapter8_sort1.py</a:t>
            </a:r>
            <a:endParaRPr lang="zh-CN" alt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a:t>
            </a:r>
            <a:r>
              <a:rPr lang="en-US" altLang="zh-CN" dirty="0" smtClean="0"/>
              <a:t>-</a:t>
            </a:r>
            <a:r>
              <a:rPr lang="zh-CN" altLang="en-US" dirty="0" smtClean="0"/>
              <a:t>函数方式</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1066800"/>
            <a:ext cx="5334000" cy="5596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400800" y="6246010"/>
            <a:ext cx="2526030" cy="398145"/>
          </a:xfrm>
          <a:prstGeom prst="rect">
            <a:avLst/>
          </a:prstGeom>
        </p:spPr>
        <p:txBody>
          <a:bodyPr wrap="none">
            <a:spAutoFit/>
          </a:bodyPr>
          <a:lstStyle/>
          <a:p>
            <a:r>
              <a:rPr lang="en-US" altLang="zh-CN" dirty="0"/>
              <a:t>chapter8_sort2.py</a:t>
            </a:r>
            <a:endParaRPr lang="zh-CN" altLang="en-US"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冒泡排序</a:t>
            </a:r>
            <a:r>
              <a:rPr lang="en-US" altLang="zh-CN" dirty="0" smtClean="0"/>
              <a:t>-</a:t>
            </a:r>
            <a:r>
              <a:rPr lang="zh-CN" altLang="en-US" dirty="0" smtClean="0"/>
              <a:t>类方式</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1066800"/>
            <a:ext cx="641012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324600" y="6170844"/>
            <a:ext cx="2526030" cy="398145"/>
          </a:xfrm>
          <a:prstGeom prst="rect">
            <a:avLst/>
          </a:prstGeom>
        </p:spPr>
        <p:txBody>
          <a:bodyPr wrap="none">
            <a:spAutoFit/>
          </a:bodyPr>
          <a:lstStyle/>
          <a:p>
            <a:r>
              <a:rPr lang="en-US" altLang="zh-CN" dirty="0"/>
              <a:t>chapter8_sort3.py</a:t>
            </a:r>
            <a:endParaRPr lang="zh-CN" altLang="en-US" dirty="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rgbClr val="A50021"/>
          </a:solidFill>
        </p:spPr>
        <p:txBody>
          <a:bodyPr/>
          <a:lstStyle/>
          <a:p>
            <a:pPr algn="ctr">
              <a:defRPr/>
            </a:pPr>
            <a:r>
              <a:rPr lang="en-US" dirty="0" smtClean="0">
                <a:solidFill>
                  <a:schemeClr val="bg1"/>
                </a:solidFill>
              </a:rPr>
              <a:t>The End</a:t>
            </a:r>
            <a:endParaRPr lang="en-US" dirty="0" smtClean="0">
              <a:solidFill>
                <a:schemeClr val="bg1"/>
              </a:solidFill>
            </a:endParaRPr>
          </a:p>
        </p:txBody>
      </p:sp>
      <p:sp>
        <p:nvSpPr>
          <p:cNvPr id="52227" name="灯片编号占位符 2"/>
          <p:cNvSpPr>
            <a:spLocks noGrp="1"/>
          </p:cNvSpPr>
          <p:nvPr>
            <p:ph type="sldNum"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 typeface="Arial" panose="020B0604020202020204" pitchFamily="34" charset="0"/>
              <a:buNone/>
            </a:pPr>
            <a:fld id="{3145089F-65E1-413F-8807-596599D4B5FD}" type="slidenum">
              <a:rPr lang="en-US" altLang="zh-CN" sz="1200" smtClean="0">
                <a:solidFill>
                  <a:schemeClr val="bg1"/>
                </a:solidFill>
              </a:rPr>
            </a:fld>
            <a:endParaRPr lang="en-US" altLang="zh-CN" sz="1200" smtClean="0">
              <a:solidFill>
                <a:schemeClr val="bg1"/>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nvSpPr>
        <p:spPr>
          <a:xfrm>
            <a:off x="152400" y="152400"/>
            <a:ext cx="8853488" cy="838200"/>
          </a:xfrm>
          <a:prstGeom prst="rect">
            <a:avLst/>
          </a:prstGeom>
          <a:solidFill>
            <a:srgbClr val="993300"/>
          </a:solidFill>
          <a:ln>
            <a:noFill/>
          </a:ln>
          <a:effectLst/>
        </p:spPr>
        <p:txBody>
          <a:bodyPr vert="horz" wrap="square" lIns="91440" tIns="45720" rIns="91440" bIns="45720" numCol="1" anchor="b" anchorCtr="0" compatLnSpc="1"/>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5pPr>
            <a:lvl6pPr marL="4572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6pPr>
            <a:lvl7pPr marL="9144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7pPr>
            <a:lvl8pPr marL="13716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8pPr>
            <a:lvl9pPr marL="1828800" algn="ctr" rtl="0" fontAlgn="base">
              <a:spcBef>
                <a:spcPct val="0"/>
              </a:spcBef>
              <a:spcAft>
                <a:spcPct val="0"/>
              </a:spcAft>
              <a:defRPr sz="4000" b="1">
                <a:solidFill>
                  <a:schemeClr val="bg1"/>
                </a:solidFill>
                <a:latin typeface="Verdana" panose="020B0604030504040204" pitchFamily="34" charset="0"/>
                <a:cs typeface="Times New Roman" panose="02020603050405020304" pitchFamily="18" charset="0"/>
              </a:defRPr>
            </a:lvl9pPr>
          </a:lstStyle>
          <a:p>
            <a:r>
              <a:rPr lang="zh-CN" altLang="en-US" dirty="0" smtClean="0">
                <a:ea typeface="宋体" panose="02010600030101010101" pitchFamily="2" charset="-122"/>
              </a:rPr>
              <a:t>第</a:t>
            </a:r>
            <a:r>
              <a:rPr lang="en-US" altLang="zh-CN" dirty="0" smtClean="0">
                <a:ea typeface="宋体" panose="02010600030101010101" pitchFamily="2" charset="-122"/>
              </a:rPr>
              <a:t>8</a:t>
            </a:r>
            <a:r>
              <a:rPr lang="zh-CN" altLang="en-US" dirty="0" smtClean="0">
                <a:ea typeface="宋体" panose="02010600030101010101" pitchFamily="2" charset="-122"/>
              </a:rPr>
              <a:t>讲   目录</a:t>
            </a:r>
            <a:endParaRPr lang="zh-CN" dirty="0" smtClean="0">
              <a:ea typeface="宋体" panose="02010600030101010101" pitchFamily="2" charset="-122"/>
            </a:endParaRPr>
          </a:p>
        </p:txBody>
      </p:sp>
      <p:sp>
        <p:nvSpPr>
          <p:cNvPr id="6" name="Rectangle 2"/>
          <p:cNvSpPr txBox="1">
            <a:spLocks noChangeArrowheads="1"/>
          </p:cNvSpPr>
          <p:nvPr/>
        </p:nvSpPr>
        <p:spPr bwMode="auto">
          <a:xfrm>
            <a:off x="914400" y="1346522"/>
            <a:ext cx="6956424" cy="417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33680" indent="-233680" algn="l" rtl="0" eaLnBrk="0" fontAlgn="base" hangingPunct="0">
              <a:spcBef>
                <a:spcPct val="20000"/>
              </a:spcBef>
              <a:spcAft>
                <a:spcPct val="0"/>
              </a:spcAft>
              <a:buClr>
                <a:srgbClr val="808080"/>
              </a:buClr>
              <a:buSzPct val="60000"/>
              <a:buFont typeface="Wingdings" panose="05000000000000000000" pitchFamily="2" charset="2"/>
              <a:buChar char="n"/>
              <a:defRPr sz="2000">
                <a:solidFill>
                  <a:schemeClr val="tx1"/>
                </a:solidFill>
                <a:latin typeface="+mn-lt"/>
                <a:ea typeface="+mn-ea"/>
                <a:cs typeface="+mn-cs"/>
              </a:defRPr>
            </a:lvl1pPr>
            <a:lvl2pPr marL="690880" indent="-233680" algn="l" rtl="0" eaLnBrk="0" fontAlgn="base" hangingPunct="0">
              <a:spcBef>
                <a:spcPct val="20000"/>
              </a:spcBef>
              <a:spcAft>
                <a:spcPct val="0"/>
              </a:spcAft>
              <a:buClr>
                <a:srgbClr val="800000"/>
              </a:buClr>
              <a:buSzPct val="55000"/>
              <a:buFont typeface="Wingdings" panose="05000000000000000000" pitchFamily="2" charset="2"/>
              <a:buChar char="n"/>
              <a:defRPr>
                <a:solidFill>
                  <a:schemeClr val="tx1"/>
                </a:solidFill>
                <a:latin typeface="+mn-lt"/>
                <a:cs typeface="+mn-cs"/>
              </a:defRPr>
            </a:lvl2pPr>
            <a:lvl3pPr marL="1084580" indent="-170180" algn="l" rtl="0" eaLnBrk="0" fontAlgn="base" hangingPunct="0">
              <a:spcBef>
                <a:spcPct val="20000"/>
              </a:spcBef>
              <a:spcAft>
                <a:spcPct val="0"/>
              </a:spcAft>
              <a:buClr>
                <a:schemeClr val="tx1"/>
              </a:buClr>
              <a:buSzPct val="50000"/>
              <a:buFont typeface="Wingdings" panose="05000000000000000000" pitchFamily="2" charset="2"/>
              <a:buChar char="n"/>
              <a:defRPr sz="1600">
                <a:solidFill>
                  <a:schemeClr val="tx1"/>
                </a:solidFill>
                <a:latin typeface="+mn-lt"/>
                <a:cs typeface="+mn-cs"/>
              </a:defRPr>
            </a:lvl3pPr>
            <a:lvl4pPr marL="1541780" indent="-170180" algn="l" rtl="0" eaLnBrk="0" fontAlgn="base" hangingPunct="0">
              <a:spcBef>
                <a:spcPct val="20000"/>
              </a:spcBef>
              <a:spcAft>
                <a:spcPct val="0"/>
              </a:spcAft>
              <a:buClr>
                <a:schemeClr val="tx1"/>
              </a:buClr>
              <a:buSzPct val="55000"/>
              <a:buFont typeface="Wingdings" panose="05000000000000000000" pitchFamily="2" charset="2"/>
              <a:buChar char="n"/>
              <a:defRPr sz="1400">
                <a:solidFill>
                  <a:schemeClr val="tx1"/>
                </a:solidFill>
                <a:latin typeface="+mn-lt"/>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5pPr>
            <a:lvl6pPr marL="25146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6pPr>
            <a:lvl7pPr marL="29718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7pPr>
            <a:lvl8pPr marL="34290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8pPr>
            <a:lvl9pPr marL="3886200" indent="-228600" algn="l" rtl="0" fontAlgn="base">
              <a:spcBef>
                <a:spcPct val="20000"/>
              </a:spcBef>
              <a:spcAft>
                <a:spcPct val="0"/>
              </a:spcAft>
              <a:buClr>
                <a:srgbClr val="C0C0C0"/>
              </a:buClr>
              <a:buSzPct val="50000"/>
              <a:buFont typeface="Wingdings" panose="05000000000000000000" pitchFamily="2" charset="2"/>
              <a:buChar char="n"/>
              <a:defRPr sz="1600">
                <a:solidFill>
                  <a:schemeClr val="tx1"/>
                </a:solidFill>
                <a:latin typeface="+mn-lt"/>
                <a:cs typeface="+mn-cs"/>
              </a:defRPr>
            </a:lvl9pPr>
          </a:lstStyle>
          <a:p>
            <a:pPr marL="533400" indent="-533400" eaLnBrk="1" hangingPunct="1">
              <a:lnSpc>
                <a:spcPct val="150000"/>
              </a:lnSpc>
              <a:buNone/>
            </a:pPr>
            <a:r>
              <a:rPr lang="zh-CN" altLang="en-US" sz="2800" b="1" kern="0" dirty="0">
                <a:latin typeface="Times New Roman" panose="02020603050405020304" pitchFamily="18" charset="0"/>
                <a:ea typeface="楷体_GB2312" pitchFamily="49" charset="-122"/>
                <a:sym typeface="+mn-ea"/>
              </a:rPr>
              <a:t>一、</a:t>
            </a:r>
            <a:r>
              <a:rPr lang="en-US" altLang="zh-CN" sz="2800" b="1" kern="0" dirty="0">
                <a:latin typeface="Times New Roman" panose="02020603050405020304" pitchFamily="18" charset="0"/>
                <a:ea typeface="楷体_GB2312" pitchFamily="49" charset="-122"/>
              </a:rPr>
              <a:t> </a:t>
            </a:r>
            <a:r>
              <a:rPr lang="zh-CN" altLang="en-US" sz="2800" b="1" kern="0" dirty="0" smtClean="0">
                <a:latin typeface="Times New Roman" panose="02020603050405020304" pitchFamily="18" charset="0"/>
                <a:ea typeface="楷体_GB2312" pitchFamily="49" charset="-122"/>
              </a:rPr>
              <a:t>类</a:t>
            </a:r>
            <a:endParaRPr lang="en-US" altLang="zh-CN" sz="2800" b="1" kern="0" dirty="0" smtClean="0">
              <a:latin typeface="Times New Roman" panose="02020603050405020304" pitchFamily="18" charset="0"/>
              <a:ea typeface="楷体_GB2312" pitchFamily="49" charset="-122"/>
            </a:endParaRPr>
          </a:p>
          <a:p>
            <a:pPr marL="533400" indent="-533400" eaLnBrk="1" hangingPunct="1">
              <a:lnSpc>
                <a:spcPct val="150000"/>
              </a:lnSpc>
              <a:buNone/>
            </a:pPr>
            <a:r>
              <a:rPr lang="zh-CN" altLang="en-US" sz="2800" b="1" kern="0" dirty="0" smtClean="0">
                <a:latin typeface="Times New Roman" panose="02020603050405020304" pitchFamily="18" charset="0"/>
                <a:ea typeface="楷体_GB2312" pitchFamily="49" charset="-122"/>
                <a:sym typeface="+mn-ea"/>
              </a:rPr>
              <a:t>二</a:t>
            </a:r>
            <a:r>
              <a:rPr lang="zh-CN" altLang="en-US" sz="2800" b="1" kern="0" dirty="0">
                <a:latin typeface="Times New Roman" panose="02020603050405020304" pitchFamily="18" charset="0"/>
                <a:ea typeface="楷体_GB2312" pitchFamily="49" charset="-122"/>
                <a:sym typeface="+mn-ea"/>
              </a:rPr>
              <a:t>、</a:t>
            </a:r>
            <a:r>
              <a:rPr lang="en-US" altLang="zh-CN" sz="2800" b="1" kern="0" dirty="0">
                <a:latin typeface="Times New Roman" panose="02020603050405020304" pitchFamily="18" charset="0"/>
                <a:ea typeface="楷体_GB2312" pitchFamily="49" charset="-122"/>
              </a:rPr>
              <a:t> </a:t>
            </a:r>
            <a:r>
              <a:rPr lang="zh-CN" altLang="en-US" sz="2800" b="1" kern="0" dirty="0">
                <a:latin typeface="Times New Roman" panose="02020603050405020304" pitchFamily="18" charset="0"/>
                <a:ea typeface="楷体_GB2312" pitchFamily="49" charset="-122"/>
              </a:rPr>
              <a:t>对象</a:t>
            </a:r>
            <a:endParaRPr lang="zh-CN" altLang="en-US" sz="2800" b="1" kern="0" dirty="0">
              <a:latin typeface="Times New Roman" panose="02020603050405020304" pitchFamily="18" charset="0"/>
              <a:ea typeface="楷体_GB2312" pitchFamily="49" charset="-122"/>
            </a:endParaRPr>
          </a:p>
          <a:p>
            <a:pPr marL="533400" indent="-533400" eaLnBrk="1" hangingPunct="1">
              <a:lnSpc>
                <a:spcPct val="150000"/>
              </a:lnSpc>
              <a:buNone/>
            </a:pPr>
            <a:r>
              <a:rPr lang="zh-CN" altLang="en-US" sz="2800" b="1" kern="0" dirty="0">
                <a:latin typeface="Times New Roman" panose="02020603050405020304" pitchFamily="18" charset="0"/>
                <a:ea typeface="楷体_GB2312" pitchFamily="49" charset="-122"/>
                <a:sym typeface="+mn-ea"/>
              </a:rPr>
              <a:t>三、属性</a:t>
            </a:r>
            <a:endParaRPr lang="en-US" altLang="zh-CN" sz="2800" b="1" kern="0" dirty="0">
              <a:latin typeface="Times New Roman" panose="02020603050405020304" pitchFamily="18" charset="0"/>
              <a:ea typeface="楷体_GB2312" pitchFamily="49" charset="-122"/>
              <a:sym typeface="+mn-ea"/>
            </a:endParaRPr>
          </a:p>
          <a:p>
            <a:pPr marL="533400" indent="-533400" eaLnBrk="1" hangingPunct="1">
              <a:lnSpc>
                <a:spcPct val="150000"/>
              </a:lnSpc>
              <a:buNone/>
            </a:pPr>
            <a:r>
              <a:rPr lang="zh-CN" altLang="en-US" sz="2800" b="1" kern="0" dirty="0">
                <a:latin typeface="Times New Roman" panose="02020603050405020304" pitchFamily="18" charset="0"/>
                <a:ea typeface="楷体_GB2312" pitchFamily="49" charset="-122"/>
                <a:sym typeface="+mn-ea"/>
              </a:rPr>
              <a:t>四、</a:t>
            </a:r>
            <a:r>
              <a:rPr lang="zh-CN" altLang="en-US" sz="2800" b="1" kern="0" dirty="0">
                <a:latin typeface="Times New Roman" panose="02020603050405020304" pitchFamily="18" charset="0"/>
                <a:ea typeface="楷体_GB2312" pitchFamily="49" charset="-122"/>
              </a:rPr>
              <a:t>方法</a:t>
            </a:r>
            <a:endParaRPr lang="en-US" altLang="zh-CN" sz="2800" b="1" kern="0" dirty="0">
              <a:latin typeface="Times New Roman" panose="02020603050405020304" pitchFamily="18" charset="0"/>
              <a:ea typeface="楷体_GB2312" pitchFamily="49" charset="-122"/>
            </a:endParaRPr>
          </a:p>
          <a:p>
            <a:pPr marL="533400" indent="-533400" eaLnBrk="1" hangingPunct="1">
              <a:lnSpc>
                <a:spcPct val="150000"/>
              </a:lnSpc>
              <a:buNone/>
            </a:pPr>
            <a:r>
              <a:rPr lang="zh-CN" altLang="en-US" sz="2800" b="1" kern="0" dirty="0">
                <a:latin typeface="Times New Roman" panose="02020603050405020304" pitchFamily="18" charset="0"/>
                <a:ea typeface="楷体_GB2312" pitchFamily="49" charset="-122"/>
                <a:sym typeface="+mn-ea"/>
              </a:rPr>
              <a:t>五、</a:t>
            </a:r>
            <a:r>
              <a:rPr lang="en-US" altLang="zh-CN" sz="2800" b="1" kern="0" dirty="0">
                <a:latin typeface="Times New Roman" panose="02020603050405020304" pitchFamily="18" charset="0"/>
                <a:ea typeface="楷体_GB2312" pitchFamily="49" charset="-122"/>
              </a:rPr>
              <a:t> </a:t>
            </a:r>
            <a:r>
              <a:rPr lang="zh-CN" altLang="en-US" sz="2800" b="1" kern="0" dirty="0">
                <a:latin typeface="Times New Roman" panose="02020603050405020304" pitchFamily="18" charset="0"/>
                <a:ea typeface="楷体_GB2312" pitchFamily="49" charset="-122"/>
              </a:rPr>
              <a:t>继承</a:t>
            </a:r>
            <a:endParaRPr lang="en-US" altLang="zh-CN" sz="2800" b="1" kern="0" dirty="0">
              <a:latin typeface="Times New Roman" panose="02020603050405020304" pitchFamily="18" charset="0"/>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讲（</a:t>
            </a:r>
            <a:r>
              <a:rPr lang="en-US" altLang="zh-CN" dirty="0" smtClean="0"/>
              <a:t>1</a:t>
            </a:r>
            <a:r>
              <a:rPr lang="zh-CN" altLang="en-US" dirty="0" smtClean="0">
                <a:ea typeface="宋体" panose="02010600030101010101" pitchFamily="2" charset="-122"/>
              </a:rPr>
              <a:t>）类</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755"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1155"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623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480" indent="-339725"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6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dirty="0" smtClean="0">
                <a:solidFill>
                  <a:schemeClr val="bg1"/>
                </a:solidFill>
              </a:rPr>
              <a:t>类</a:t>
            </a:r>
            <a:endParaRPr lang="zh-CN" altLang="en-US" sz="4000" b="1" dirty="0">
              <a:solidFill>
                <a:schemeClr val="bg1"/>
              </a:solidFill>
            </a:endParaRPr>
          </a:p>
        </p:txBody>
      </p:sp>
      <p:sp>
        <p:nvSpPr>
          <p:cNvPr id="5" name="内容占位符 2"/>
          <p:cNvSpPr>
            <a:spLocks noGrp="1"/>
          </p:cNvSpPr>
          <p:nvPr>
            <p:ph idx="1"/>
          </p:nvPr>
        </p:nvSpPr>
        <p:spPr>
          <a:xfrm>
            <a:off x="76200" y="1066800"/>
            <a:ext cx="9005888" cy="4419600"/>
          </a:xfrm>
        </p:spPr>
        <p:txBody>
          <a:bodyPr/>
          <a:lstStyle/>
          <a:p>
            <a:endParaRPr lang="zh-CN" altLang="en-US"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类</a:t>
            </a:r>
            <a:r>
              <a:rPr lang="zh-CN" altLang="en-US" sz="2400" dirty="0" smtClean="0">
                <a:latin typeface="宋体" panose="02010600030101010101" pitchFamily="2" charset="-122"/>
                <a:ea typeface="宋体" panose="02010600030101010101" pitchFamily="2" charset="-122"/>
                <a:sym typeface="+mn-ea"/>
              </a:rPr>
              <a:t>（</a:t>
            </a:r>
            <a:r>
              <a:rPr lang="en-US" altLang="zh-CN" sz="2400" dirty="0" smtClean="0">
                <a:latin typeface="宋体" panose="02010600030101010101" pitchFamily="2" charset="-122"/>
                <a:ea typeface="宋体" panose="02010600030101010101" pitchFamily="2" charset="-122"/>
                <a:sym typeface="+mn-ea"/>
              </a:rPr>
              <a:t>class</a:t>
            </a:r>
            <a:r>
              <a:rPr lang="zh-CN" altLang="en-US" sz="2400" dirty="0" smtClean="0">
                <a:latin typeface="宋体" panose="02010600030101010101" pitchFamily="2" charset="-122"/>
                <a:ea typeface="宋体" panose="02010600030101010101" pitchFamily="2" charset="-122"/>
                <a:sym typeface="+mn-ea"/>
              </a:rPr>
              <a:t>）</a:t>
            </a:r>
            <a:r>
              <a:rPr lang="zh-CN" altLang="en-US" sz="2400" dirty="0" smtClean="0">
                <a:latin typeface="宋体" panose="02010600030101010101" pitchFamily="2" charset="-122"/>
                <a:ea typeface="宋体" panose="02010600030101010101" pitchFamily="2" charset="-122"/>
              </a:rPr>
              <a:t>是一种</a:t>
            </a:r>
            <a:r>
              <a:rPr lang="zh-CN" altLang="en-US" sz="2400" dirty="0" smtClean="0">
                <a:solidFill>
                  <a:srgbClr val="FF0000"/>
                </a:solidFill>
                <a:latin typeface="宋体" panose="02010600030101010101" pitchFamily="2" charset="-122"/>
                <a:ea typeface="宋体" panose="02010600030101010101" pitchFamily="2" charset="-122"/>
              </a:rPr>
              <a:t>数据结构</a:t>
            </a:r>
            <a:r>
              <a:rPr lang="zh-CN" altLang="en-US" sz="2400" dirty="0" smtClean="0">
                <a:latin typeface="宋体" panose="02010600030101010101" pitchFamily="2" charset="-122"/>
                <a:ea typeface="宋体" panose="02010600030101010101" pitchFamily="2" charset="-122"/>
              </a:rPr>
              <a:t>，描述了相似对象的共性，包括：</a:t>
            </a:r>
            <a:endParaRPr lang="en-US" altLang="zh-CN" sz="24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数据（属性）</a:t>
            </a:r>
            <a:endParaRPr lang="en-US" altLang="zh-CN" sz="2200" dirty="0" smtClean="0">
              <a:latin typeface="宋体" panose="02010600030101010101" pitchFamily="2" charset="-122"/>
              <a:ea typeface="宋体" panose="02010600030101010101" pitchFamily="2" charset="-122"/>
            </a:endParaRPr>
          </a:p>
          <a:p>
            <a:pPr lvl="1"/>
            <a:r>
              <a:rPr lang="zh-CN" altLang="en-US" sz="2200" dirty="0" smtClean="0">
                <a:latin typeface="宋体" panose="02010600030101010101" pitchFamily="2" charset="-122"/>
                <a:ea typeface="宋体" panose="02010600030101010101" pitchFamily="2" charset="-122"/>
              </a:rPr>
              <a:t>操作（方法，</a:t>
            </a:r>
            <a:r>
              <a:rPr lang="en-US" altLang="zh-CN" sz="2200" dirty="0" smtClean="0">
                <a:latin typeface="宋体" panose="02010600030101010101" pitchFamily="2" charset="-122"/>
                <a:ea typeface="宋体" panose="02010600030101010101" pitchFamily="2" charset="-122"/>
              </a:rPr>
              <a:t>method</a:t>
            </a:r>
            <a:r>
              <a:rPr lang="zh-CN" altLang="en-US" sz="2200" dirty="0" smtClean="0">
                <a:latin typeface="宋体" panose="02010600030101010101" pitchFamily="2" charset="-122"/>
                <a:ea typeface="宋体" panose="02010600030101010101" pitchFamily="2" charset="-122"/>
              </a:rPr>
              <a:t>）</a:t>
            </a:r>
            <a:endParaRPr lang="zh-CN" altLang="en-US" sz="2200" dirty="0" smtClean="0">
              <a:latin typeface="宋体" panose="02010600030101010101" pitchFamily="2" charset="-122"/>
              <a:ea typeface="宋体" panose="02010600030101010101" pitchFamily="2" charset="-122"/>
            </a:endParaRPr>
          </a:p>
          <a:p>
            <a:pPr lvl="1"/>
            <a:endParaRPr lang="en-US" altLang="zh-CN" sz="2200" dirty="0">
              <a:latin typeface="宋体" panose="02010600030101010101" pitchFamily="2" charset="-122"/>
              <a:ea typeface="宋体" panose="02010600030101010101" pitchFamily="2" charset="-122"/>
            </a:endParaRPr>
          </a:p>
          <a:p>
            <a:pPr eaLnBrk="1" hangingPunct="1">
              <a:spcBef>
                <a:spcPts val="600"/>
              </a:spcBef>
              <a:spcAft>
                <a:spcPts val="600"/>
              </a:spcAft>
              <a:defRPr/>
            </a:pPr>
            <a:r>
              <a:rPr lang="zh-CN" altLang="en-US" sz="2400" dirty="0">
                <a:latin typeface="宋体" panose="02010600030101010101" pitchFamily="2" charset="-122"/>
                <a:ea typeface="宋体" panose="02010600030101010101" pitchFamily="2" charset="-122"/>
              </a:rPr>
              <a:t>类用关键字</a:t>
            </a:r>
            <a:r>
              <a:rPr lang="en-US" altLang="zh-CN" sz="240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class</a:t>
            </a:r>
            <a:r>
              <a:rPr lang="zh-CN" altLang="en-US" sz="2400" dirty="0">
                <a:latin typeface="宋体" panose="02010600030101010101" pitchFamily="2" charset="-122"/>
                <a:ea typeface="宋体" panose="02010600030101010101" pitchFamily="2" charset="-122"/>
              </a:rPr>
              <a:t>来定义（惯例：类名一般用</a:t>
            </a:r>
            <a:r>
              <a:rPr lang="zh-CN" altLang="en-US" sz="2400" dirty="0">
                <a:solidFill>
                  <a:srgbClr val="FF0000"/>
                </a:solidFill>
                <a:latin typeface="宋体" panose="02010600030101010101" pitchFamily="2" charset="-122"/>
                <a:ea typeface="宋体" panose="02010600030101010101" pitchFamily="2" charset="-122"/>
              </a:rPr>
              <a:t>大写字母开头</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0" eaLnBrk="1" hangingPunct="1">
              <a:spcBef>
                <a:spcPts val="0"/>
              </a:spcBef>
              <a:spcAft>
                <a:spcPts val="0"/>
              </a:spcAft>
              <a:buNone/>
              <a:defRPr/>
            </a:pPr>
            <a:r>
              <a:rPr lang="en-US" altLang="zh-CN" sz="2400" dirty="0">
                <a:solidFill>
                  <a:srgbClr val="0000FF"/>
                </a:solidFill>
                <a:latin typeface="宋体" panose="02010600030101010101" pitchFamily="2" charset="-122"/>
                <a:ea typeface="宋体" panose="02010600030101010101" pitchFamily="2" charset="-122"/>
              </a:rPr>
              <a:t>  class </a:t>
            </a:r>
            <a:r>
              <a:rPr lang="zh-CN" altLang="en-US" sz="2400" dirty="0">
                <a:solidFill>
                  <a:srgbClr val="0000FF"/>
                </a:solidFill>
                <a:latin typeface="宋体" panose="02010600030101010101" pitchFamily="2" charset="-122"/>
                <a:ea typeface="宋体" panose="02010600030101010101" pitchFamily="2" charset="-122"/>
              </a:rPr>
              <a:t>类名</a:t>
            </a:r>
            <a:r>
              <a:rPr lang="en-US" altLang="zh-CN" sz="2400" dirty="0">
                <a:solidFill>
                  <a:srgbClr val="0000FF"/>
                </a:solidFill>
                <a:latin typeface="宋体" panose="02010600030101010101" pitchFamily="2" charset="-122"/>
                <a:ea typeface="宋体" panose="02010600030101010101" pitchFamily="2" charset="-122"/>
              </a:rPr>
              <a:t>:          class Student:</a:t>
            </a:r>
            <a:endParaRPr lang="en-US" altLang="zh-CN" sz="2400" dirty="0">
              <a:solidFill>
                <a:srgbClr val="0000FF"/>
              </a:solidFill>
              <a:latin typeface="宋体" panose="02010600030101010101" pitchFamily="2" charset="-122"/>
              <a:ea typeface="宋体" panose="02010600030101010101" pitchFamily="2" charset="-122"/>
            </a:endParaRPr>
          </a:p>
          <a:p>
            <a:pPr marL="0" indent="0" eaLnBrk="1" hangingPunct="1">
              <a:spcBef>
                <a:spcPts val="0"/>
              </a:spcBef>
              <a:spcAft>
                <a:spcPts val="0"/>
              </a:spcAft>
              <a:buNone/>
              <a:defRPr/>
            </a:pPr>
            <a:r>
              <a:rPr lang="en-US" altLang="zh-CN" sz="2400" dirty="0">
                <a:solidFill>
                  <a:srgbClr val="0000FF"/>
                </a:solidFill>
                <a:latin typeface="宋体" panose="02010600030101010101" pitchFamily="2" charset="-122"/>
                <a:ea typeface="宋体" panose="02010600030101010101" pitchFamily="2" charset="-122"/>
              </a:rPr>
              <a:t>      </a:t>
            </a:r>
            <a:r>
              <a:rPr lang="zh-CN" altLang="en-US" sz="2400" dirty="0">
                <a:solidFill>
                  <a:srgbClr val="0000FF"/>
                </a:solidFill>
                <a:latin typeface="宋体" panose="02010600030101010101" pitchFamily="2" charset="-122"/>
                <a:ea typeface="宋体" panose="02010600030101010101" pitchFamily="2" charset="-122"/>
              </a:rPr>
              <a:t>类体                  </a:t>
            </a:r>
            <a:r>
              <a:rPr lang="en-US" altLang="zh-CN" sz="2400" dirty="0" smtClean="0">
                <a:solidFill>
                  <a:srgbClr val="0000FF"/>
                </a:solidFill>
                <a:latin typeface="宋体" panose="02010600030101010101" pitchFamily="2" charset="-122"/>
                <a:ea typeface="宋体" panose="02010600030101010101" pitchFamily="2" charset="-122"/>
              </a:rPr>
              <a:t>pass</a:t>
            </a:r>
            <a:endParaRPr lang="en-US" altLang="zh-CN" sz="2400" dirty="0">
              <a:solidFill>
                <a:srgbClr val="0000FF"/>
              </a:solidFill>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讲（</a:t>
            </a:r>
            <a:r>
              <a:rPr lang="en-US" altLang="zh-CN" dirty="0" smtClean="0"/>
              <a:t>2</a:t>
            </a:r>
            <a:r>
              <a:rPr lang="zh-CN" altLang="en-US" dirty="0" smtClean="0">
                <a:ea typeface="宋体" panose="02010600030101010101" pitchFamily="2" charset="-122"/>
              </a:rPr>
              <a:t>）对象</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nvSpPr>
        <p:spPr bwMode="auto">
          <a:xfrm>
            <a:off x="152400" y="152400"/>
            <a:ext cx="8853488" cy="838200"/>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755" eaLnBrk="0" hangingPunct="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1155" eaLnBrk="0" hangingPunct="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6230" eaLnBrk="0" hangingPunct="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480" indent="-339725" eaLnBrk="0" hangingPunct="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6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8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30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10280"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zh-CN" altLang="en-US" sz="4000" b="1" dirty="0">
                <a:solidFill>
                  <a:schemeClr val="bg1"/>
                </a:solidFill>
              </a:rPr>
              <a:t>对象</a:t>
            </a:r>
            <a:endParaRPr lang="zh-CN" altLang="en-US" sz="4000" b="1" dirty="0">
              <a:solidFill>
                <a:schemeClr val="bg1"/>
              </a:solidFill>
            </a:endParaRPr>
          </a:p>
        </p:txBody>
      </p:sp>
      <p:sp>
        <p:nvSpPr>
          <p:cNvPr id="8" name="内容占位符 2"/>
          <p:cNvSpPr>
            <a:spLocks noGrp="1"/>
          </p:cNvSpPr>
          <p:nvPr>
            <p:ph idx="1"/>
          </p:nvPr>
        </p:nvSpPr>
        <p:spPr bwMode="auto">
          <a:xfrm>
            <a:off x="250825" y="1328738"/>
            <a:ext cx="8569325" cy="3700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Aft>
                <a:spcPts val="1800"/>
              </a:spcAft>
            </a:pPr>
            <a:r>
              <a:rPr lang="zh-CN" altLang="en-US" sz="2400" b="1" dirty="0" smtClean="0">
                <a:solidFill>
                  <a:srgbClr val="0000FF"/>
                </a:solidFill>
              </a:rPr>
              <a:t>对象</a:t>
            </a:r>
            <a:r>
              <a:rPr lang="zh-CN" altLang="en-US" sz="2400" dirty="0" smtClean="0"/>
              <a:t>可以看作是</a:t>
            </a:r>
            <a:r>
              <a:rPr lang="zh-CN" altLang="en-US" sz="2400" b="1" dirty="0" smtClean="0">
                <a:solidFill>
                  <a:schemeClr val="tx2">
                    <a:lumMod val="60000"/>
                    <a:lumOff val="40000"/>
                  </a:schemeClr>
                </a:solidFill>
              </a:rPr>
              <a:t>数据</a:t>
            </a:r>
            <a:r>
              <a:rPr lang="zh-CN" altLang="en-US" sz="2400" dirty="0" smtClean="0"/>
              <a:t>（</a:t>
            </a:r>
            <a:r>
              <a:rPr lang="zh-CN" altLang="en-US" sz="2400" dirty="0"/>
              <a:t>特性</a:t>
            </a:r>
            <a:r>
              <a:rPr lang="zh-CN" altLang="en-US" sz="2400" dirty="0" smtClean="0"/>
              <a:t>）以及由一系列可以存取、操作这些数据的</a:t>
            </a:r>
            <a:r>
              <a:rPr lang="zh-CN" altLang="en-US" sz="2400" b="1" dirty="0" smtClean="0">
                <a:solidFill>
                  <a:schemeClr val="tx2">
                    <a:lumMod val="60000"/>
                    <a:lumOff val="40000"/>
                  </a:schemeClr>
                </a:solidFill>
              </a:rPr>
              <a:t>方法</a:t>
            </a:r>
            <a:r>
              <a:rPr lang="zh-CN" altLang="en-US" sz="2400" dirty="0" smtClean="0"/>
              <a:t>所组成的集合</a:t>
            </a:r>
            <a:endParaRPr lang="en-US" altLang="zh-CN" sz="2400" dirty="0" smtClean="0"/>
          </a:p>
          <a:p>
            <a:r>
              <a:rPr lang="zh-CN" altLang="en-US" sz="2400" dirty="0">
                <a:latin typeface="宋体" panose="02010600030101010101" pitchFamily="2" charset="-122"/>
                <a:ea typeface="宋体" panose="02010600030101010101" pitchFamily="2" charset="-122"/>
              </a:rPr>
              <a:t>利用类定义所创建的对象称为该类的</a:t>
            </a:r>
            <a:r>
              <a:rPr lang="zh-CN" altLang="en-US" sz="2400" b="1" dirty="0">
                <a:solidFill>
                  <a:srgbClr val="FF0000"/>
                </a:solidFill>
                <a:latin typeface="宋体" panose="02010600030101010101" pitchFamily="2" charset="-122"/>
                <a:ea typeface="宋体" panose="02010600030101010101" pitchFamily="2" charset="-122"/>
              </a:rPr>
              <a:t>实例</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instance</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a:spcBef>
                <a:spcPts val="1800"/>
              </a:spcBef>
            </a:pPr>
            <a:r>
              <a:rPr lang="zh-CN" altLang="en-US" sz="2200" dirty="0">
                <a:latin typeface="宋体" panose="02010600030101010101" pitchFamily="2" charset="-122"/>
                <a:ea typeface="宋体" panose="02010600030101010101" pitchFamily="2" charset="-122"/>
              </a:rPr>
              <a:t>具体的整数</a:t>
            </a:r>
            <a:r>
              <a:rPr lang="en-US" altLang="zh-CN" sz="2200" dirty="0">
                <a:latin typeface="宋体" panose="02010600030101010101" pitchFamily="2" charset="-122"/>
                <a:ea typeface="宋体" panose="02010600030101010101" pitchFamily="2" charset="-122"/>
              </a:rPr>
              <a:t>1,2,3,150,8888</a:t>
            </a:r>
            <a:r>
              <a:rPr lang="zh-CN" altLang="en-US" sz="2200" dirty="0">
                <a:latin typeface="宋体" panose="02010600030101010101" pitchFamily="2" charset="-122"/>
                <a:ea typeface="宋体" panose="02010600030101010101" pitchFamily="2" charset="-122"/>
              </a:rPr>
              <a:t>等都是</a:t>
            </a:r>
            <a:r>
              <a:rPr lang="en-US" altLang="zh-CN" sz="2200" dirty="0" err="1">
                <a:latin typeface="宋体" panose="02010600030101010101" pitchFamily="2" charset="-122"/>
                <a:ea typeface="宋体" panose="02010600030101010101" pitchFamily="2" charset="-122"/>
              </a:rPr>
              <a:t>int</a:t>
            </a:r>
            <a:r>
              <a:rPr lang="zh-CN" altLang="en-US" sz="2200" dirty="0">
                <a:latin typeface="宋体" panose="02010600030101010101" pitchFamily="2" charset="-122"/>
                <a:ea typeface="宋体" panose="02010600030101010101" pitchFamily="2" charset="-122"/>
              </a:rPr>
              <a:t>类的实例，在</a:t>
            </a:r>
            <a:r>
              <a:rPr lang="en-US" altLang="zh-CN" sz="2200" dirty="0" err="1">
                <a:latin typeface="宋体" panose="02010600030101010101" pitchFamily="2" charset="-122"/>
                <a:ea typeface="宋体" panose="02010600030101010101" pitchFamily="2" charset="-122"/>
              </a:rPr>
              <a:t>int</a:t>
            </a:r>
            <a:r>
              <a:rPr lang="zh-CN" altLang="en-US" sz="2200" dirty="0">
                <a:latin typeface="宋体" panose="02010600030101010101" pitchFamily="2" charset="-122"/>
                <a:ea typeface="宋体" panose="02010600030101010101" pitchFamily="2" charset="-122"/>
              </a:rPr>
              <a:t>类中定义的操作都能在每个整数实例中执行。但每个整数实例有其独有的特定，即它们的值。</a:t>
            </a:r>
            <a:endParaRPr lang="en-US" altLang="zh-CN" sz="2200" dirty="0">
              <a:latin typeface="宋体" panose="02010600030101010101" pitchFamily="2" charset="-122"/>
              <a:ea typeface="宋体" panose="02010600030101010101" pitchFamily="2" charset="-122"/>
            </a:endParaRPr>
          </a:p>
          <a:p>
            <a:pPr lvl="1">
              <a:spcBef>
                <a:spcPts val="1800"/>
              </a:spcBef>
            </a:pPr>
            <a:r>
              <a:rPr lang="zh-CN" altLang="en-US" sz="2200" dirty="0">
                <a:latin typeface="宋体" panose="02010600030101010101" pitchFamily="2" charset="-122"/>
                <a:ea typeface="宋体" panose="02010600030101010101" pitchFamily="2" charset="-122"/>
              </a:rPr>
              <a:t>类定义的操作是实例的操作，而不是类本身的操作。例如</a:t>
            </a:r>
            <a:r>
              <a:rPr lang="en-US" altLang="zh-CN" sz="2200" dirty="0">
                <a:latin typeface="宋体" panose="02010600030101010101" pitchFamily="2" charset="-122"/>
                <a:ea typeface="宋体" panose="02010600030101010101" pitchFamily="2" charset="-122"/>
              </a:rPr>
              <a:t>1+2</a:t>
            </a:r>
            <a:r>
              <a:rPr lang="zh-CN" altLang="en-US"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int+int</a:t>
            </a:r>
            <a:r>
              <a:rPr lang="zh-CN" altLang="en-US" sz="2200" dirty="0">
                <a:latin typeface="宋体" panose="02010600030101010101" pitchFamily="2" charset="-122"/>
                <a:ea typeface="宋体" panose="02010600030101010101" pitchFamily="2" charset="-122"/>
              </a:rPr>
              <a:t>是没意义的。</a:t>
            </a:r>
            <a:endParaRPr lang="en-US" altLang="zh-CN" sz="2200" dirty="0">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对象的创建和使用</a:t>
            </a:r>
            <a:endParaRPr lang="zh-CN" altLang="en-US" dirty="0"/>
          </a:p>
        </p:txBody>
      </p:sp>
      <p:sp>
        <p:nvSpPr>
          <p:cNvPr id="3" name="内容占位符 2"/>
          <p:cNvSpPr>
            <a:spLocks noGrp="1"/>
          </p:cNvSpPr>
          <p:nvPr>
            <p:ph idx="1"/>
          </p:nvPr>
        </p:nvSpPr>
        <p:spPr>
          <a:xfrm>
            <a:off x="146538" y="1066800"/>
            <a:ext cx="8921262" cy="5562600"/>
          </a:xfrm>
        </p:spPr>
        <p:txBody>
          <a:bodyPr/>
          <a:lstStyle/>
          <a:p>
            <a:pPr eaLnBrk="1" hangingPunct="1">
              <a:spcBef>
                <a:spcPts val="600"/>
              </a:spcBef>
              <a:spcAft>
                <a:spcPts val="600"/>
              </a:spcAft>
              <a:defRPr/>
            </a:pPr>
            <a:r>
              <a:rPr lang="zh-CN" altLang="en-US" sz="2400" dirty="0">
                <a:latin typeface="宋体" panose="02010600030101010101" pitchFamily="2" charset="-122"/>
                <a:ea typeface="宋体" panose="02010600030101010101" pitchFamily="2" charset="-122"/>
              </a:rPr>
              <a:t>对象的创建格式为：</a:t>
            </a:r>
            <a:endParaRPr lang="en-US" altLang="zh-CN" sz="2400" dirty="0">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r>
              <a:rPr lang="en-US" altLang="zh-CN" sz="2400" dirty="0" smtClean="0">
                <a:solidFill>
                  <a:srgbClr val="0000FF"/>
                </a:solidFill>
                <a:latin typeface="宋体" panose="02010600030101010101" pitchFamily="2" charset="-122"/>
                <a:ea typeface="宋体" panose="02010600030101010101" pitchFamily="2" charset="-122"/>
              </a:rPr>
              <a:t>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 = </a:t>
            </a:r>
            <a:r>
              <a:rPr lang="zh-CN" altLang="en-US" sz="2400" dirty="0" smtClean="0">
                <a:solidFill>
                  <a:srgbClr val="0000FF"/>
                </a:solidFill>
                <a:latin typeface="宋体" panose="02010600030101010101" pitchFamily="2" charset="-122"/>
                <a:ea typeface="宋体" panose="02010600030101010101" pitchFamily="2" charset="-122"/>
              </a:rPr>
              <a:t>类名</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参数列表</a:t>
            </a:r>
            <a:r>
              <a:rPr lang="en-US" altLang="zh-CN" sz="2400" dirty="0" smtClean="0">
                <a:solidFill>
                  <a:srgbClr val="0000FF"/>
                </a:solidFill>
                <a:latin typeface="宋体" panose="02010600030101010101" pitchFamily="2" charset="-122"/>
                <a:ea typeface="宋体" panose="02010600030101010101" pitchFamily="2" charset="-122"/>
              </a:rPr>
              <a:t>)</a:t>
            </a:r>
            <a:endParaRPr lang="en-US" altLang="zh-CN" sz="2400" dirty="0" smtClean="0">
              <a:solidFill>
                <a:srgbClr val="0000FF"/>
              </a:solidFill>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endParaRPr lang="en-US" altLang="zh-CN" sz="2400" dirty="0" smtClean="0">
              <a:solidFill>
                <a:srgbClr val="0000FF"/>
              </a:solidFill>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endParaRPr lang="en-US" altLang="zh-CN" sz="2400" dirty="0">
              <a:solidFill>
                <a:srgbClr val="0000FF"/>
              </a:solidFill>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endParaRPr lang="en-US" altLang="zh-CN" sz="2400" dirty="0">
              <a:solidFill>
                <a:srgbClr val="0000FF"/>
              </a:solidFill>
              <a:latin typeface="宋体" panose="02010600030101010101" pitchFamily="2" charset="-122"/>
              <a:ea typeface="宋体" panose="02010600030101010101" pitchFamily="2" charset="-122"/>
            </a:endParaRPr>
          </a:p>
          <a:p>
            <a:pPr eaLnBrk="1" hangingPunct="1">
              <a:spcBef>
                <a:spcPts val="600"/>
              </a:spcBef>
              <a:spcAft>
                <a:spcPts val="600"/>
              </a:spcAft>
              <a:defRPr/>
            </a:pPr>
            <a:endParaRPr lang="en-US" altLang="zh-CN" sz="800" dirty="0" smtClean="0">
              <a:latin typeface="宋体" panose="02010600030101010101" pitchFamily="2" charset="-122"/>
              <a:ea typeface="宋体" panose="02010600030101010101" pitchFamily="2" charset="-122"/>
            </a:endParaRPr>
          </a:p>
          <a:p>
            <a:pPr eaLnBrk="1" hangingPunct="1">
              <a:spcBef>
                <a:spcPts val="600"/>
              </a:spcBef>
              <a:spcAft>
                <a:spcPts val="600"/>
              </a:spcAft>
              <a:defRPr/>
            </a:pPr>
            <a:r>
              <a:rPr lang="zh-CN" altLang="en-US" sz="2400" dirty="0" smtClean="0">
                <a:latin typeface="宋体" panose="02010600030101010101" pitchFamily="2" charset="-122"/>
                <a:ea typeface="宋体" panose="02010600030101010101" pitchFamily="2" charset="-122"/>
              </a:rPr>
              <a:t>对象</a:t>
            </a:r>
            <a:r>
              <a:rPr lang="zh-CN" altLang="en-US" sz="2400" dirty="0">
                <a:latin typeface="宋体" panose="02010600030101010101" pitchFamily="2" charset="-122"/>
                <a:ea typeface="宋体" panose="02010600030101010101" pitchFamily="2" charset="-122"/>
              </a:rPr>
              <a:t>采用“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”运算符来调用属性和方法：</a:t>
            </a:r>
            <a:endParaRPr lang="en-US" altLang="zh-CN" sz="2400" dirty="0">
              <a:latin typeface="宋体" panose="02010600030101010101" pitchFamily="2" charset="-122"/>
              <a:ea typeface="宋体" panose="02010600030101010101" pitchFamily="2" charset="-122"/>
            </a:endParaRPr>
          </a:p>
          <a:p>
            <a:pPr marL="0" indent="0" eaLnBrk="1" hangingPunct="1">
              <a:spcBef>
                <a:spcPts val="600"/>
              </a:spcBef>
              <a:spcAft>
                <a:spcPts val="600"/>
              </a:spcAft>
              <a:buNone/>
              <a:defRPr/>
            </a:pP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smtClean="0">
                <a:solidFill>
                  <a:srgbClr val="0000FF"/>
                </a:solidFill>
                <a:latin typeface="宋体" panose="02010600030101010101" pitchFamily="2" charset="-122"/>
                <a:ea typeface="宋体" panose="02010600030101010101" pitchFamily="2" charset="-122"/>
              </a:rPr>
              <a:t>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对象属性     </a:t>
            </a:r>
            <a:r>
              <a:rPr lang="en-US" altLang="zh-CN" sz="2400" dirty="0" err="1" smtClean="0">
                <a:solidFill>
                  <a:srgbClr val="0000FF"/>
                </a:solidFill>
                <a:latin typeface="宋体" panose="02010600030101010101" pitchFamily="2" charset="-122"/>
                <a:ea typeface="宋体" panose="02010600030101010101" pitchFamily="2" charset="-122"/>
              </a:rPr>
              <a:t>anObject</a:t>
            </a:r>
            <a:r>
              <a:rPr lang="en-US" altLang="zh-CN" sz="2400" dirty="0" smtClean="0">
                <a:solidFill>
                  <a:srgbClr val="0000FF"/>
                </a:solidFill>
                <a:latin typeface="宋体" panose="02010600030101010101" pitchFamily="2" charset="-122"/>
                <a:ea typeface="宋体" panose="02010600030101010101" pitchFamily="2" charset="-122"/>
              </a:rPr>
              <a:t>.</a:t>
            </a:r>
            <a:r>
              <a:rPr lang="zh-CN" altLang="en-US" sz="2400" dirty="0" smtClean="0">
                <a:solidFill>
                  <a:srgbClr val="0000FF"/>
                </a:solidFill>
                <a:latin typeface="宋体" panose="02010600030101010101" pitchFamily="2" charset="-122"/>
                <a:ea typeface="宋体" panose="02010600030101010101" pitchFamily="2" charset="-122"/>
              </a:rPr>
              <a:t>对象函数  </a:t>
            </a:r>
            <a:endParaRPr lang="en-US" altLang="zh-CN" sz="2400" dirty="0" smtClean="0">
              <a:solidFill>
                <a:srgbClr val="0000FF"/>
              </a:solidFill>
              <a:latin typeface="宋体" panose="02010600030101010101" pitchFamily="2" charset="-122"/>
              <a:ea typeface="宋体" panose="02010600030101010101" pitchFamily="2" charset="-122"/>
            </a:endParaRPr>
          </a:p>
        </p:txBody>
      </p:sp>
      <p:sp>
        <p:nvSpPr>
          <p:cNvPr id="6" name="矩形 5"/>
          <p:cNvSpPr>
            <a:spLocks noChangeArrowheads="1"/>
          </p:cNvSpPr>
          <p:nvPr/>
        </p:nvSpPr>
        <p:spPr bwMode="auto">
          <a:xfrm>
            <a:off x="762000" y="2057400"/>
            <a:ext cx="3130062" cy="170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00"/>
              </a:spcBef>
              <a:buClr>
                <a:srgbClr val="800080"/>
              </a:buClr>
              <a:buSzPct val="55000"/>
            </a:pPr>
            <a:r>
              <a:rPr lang="zh-CN" altLang="en-US" dirty="0" smtClean="0"/>
              <a:t>例如：</a:t>
            </a:r>
            <a:endParaRPr lang="en-US" altLang="zh-CN" dirty="0" smtClean="0"/>
          </a:p>
          <a:p>
            <a:pPr>
              <a:spcBef>
                <a:spcPts val="500"/>
              </a:spcBef>
              <a:buClr>
                <a:srgbClr val="800080"/>
              </a:buClr>
              <a:buSzPct val="55000"/>
            </a:pPr>
            <a:r>
              <a:rPr lang="en-US" altLang="zh-CN" dirty="0" smtClean="0">
                <a:solidFill>
                  <a:srgbClr val="3333FF"/>
                </a:solidFill>
              </a:rPr>
              <a:t>class Student:</a:t>
            </a:r>
            <a:endParaRPr lang="en-US" altLang="zh-CN" dirty="0" smtClean="0">
              <a:solidFill>
                <a:srgbClr val="3333FF"/>
              </a:solidFill>
            </a:endParaRPr>
          </a:p>
          <a:p>
            <a:pPr>
              <a:spcBef>
                <a:spcPts val="500"/>
              </a:spcBef>
              <a:buClr>
                <a:srgbClr val="800080"/>
              </a:buClr>
              <a:buSzPct val="55000"/>
            </a:pPr>
            <a:r>
              <a:rPr lang="en-US" altLang="zh-CN" dirty="0">
                <a:solidFill>
                  <a:srgbClr val="3333FF"/>
                </a:solidFill>
              </a:rPr>
              <a:t> </a:t>
            </a:r>
            <a:r>
              <a:rPr lang="en-US" altLang="zh-CN" dirty="0" smtClean="0">
                <a:solidFill>
                  <a:srgbClr val="3333FF"/>
                </a:solidFill>
              </a:rPr>
              <a:t>   pass</a:t>
            </a:r>
            <a:endParaRPr lang="en-US" altLang="zh-CN" dirty="0" smtClean="0">
              <a:solidFill>
                <a:srgbClr val="3333FF"/>
              </a:solidFill>
            </a:endParaRPr>
          </a:p>
          <a:p>
            <a:pPr>
              <a:spcBef>
                <a:spcPts val="500"/>
              </a:spcBef>
              <a:buClr>
                <a:srgbClr val="800080"/>
              </a:buClr>
              <a:buSzPct val="55000"/>
            </a:pPr>
            <a:endParaRPr lang="en-US" altLang="zh-CN" sz="800" dirty="0">
              <a:solidFill>
                <a:srgbClr val="3333FF"/>
              </a:solidFill>
            </a:endParaRPr>
          </a:p>
          <a:p>
            <a:pPr>
              <a:spcBef>
                <a:spcPts val="500"/>
              </a:spcBef>
              <a:buClr>
                <a:srgbClr val="800080"/>
              </a:buClr>
              <a:buSzPct val="55000"/>
            </a:pPr>
            <a:r>
              <a:rPr lang="en-US" altLang="zh-CN" dirty="0" smtClean="0">
                <a:solidFill>
                  <a:srgbClr val="3333FF"/>
                </a:solidFill>
              </a:rPr>
              <a:t>p1=</a:t>
            </a:r>
            <a:r>
              <a:rPr lang="en-US" altLang="zh-CN" dirty="0">
                <a:solidFill>
                  <a:srgbClr val="3333FF"/>
                </a:solidFill>
              </a:rPr>
              <a:t> Student</a:t>
            </a:r>
            <a:r>
              <a:rPr lang="en-US" altLang="zh-CN" dirty="0" smtClean="0">
                <a:solidFill>
                  <a:srgbClr val="3333FF"/>
                </a:solidFill>
              </a:rPr>
              <a:t>()</a:t>
            </a:r>
            <a:endParaRPr lang="en-US" altLang="zh-CN" dirty="0">
              <a:solidFill>
                <a:srgbClr val="3333FF"/>
              </a:solidFill>
            </a:endParaRPr>
          </a:p>
        </p:txBody>
      </p:sp>
      <p:sp>
        <p:nvSpPr>
          <p:cNvPr id="7" name="矩形 6"/>
          <p:cNvSpPr>
            <a:spLocks noChangeArrowheads="1"/>
          </p:cNvSpPr>
          <p:nvPr/>
        </p:nvSpPr>
        <p:spPr bwMode="auto">
          <a:xfrm>
            <a:off x="603738" y="5037400"/>
            <a:ext cx="8387862" cy="151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500"/>
              </a:spcBef>
              <a:buClr>
                <a:srgbClr val="800080"/>
              </a:buClr>
              <a:buSzPct val="55000"/>
            </a:pPr>
            <a:r>
              <a:rPr lang="zh-CN" altLang="en-US" dirty="0" smtClean="0"/>
              <a:t>例如：</a:t>
            </a:r>
            <a:endParaRPr lang="en-US" altLang="zh-CN" dirty="0" smtClean="0"/>
          </a:p>
          <a:p>
            <a:pPr>
              <a:spcBef>
                <a:spcPts val="500"/>
              </a:spcBef>
              <a:buClr>
                <a:srgbClr val="800080"/>
              </a:buClr>
              <a:buSzPct val="55000"/>
            </a:pPr>
            <a:r>
              <a:rPr lang="en-US" altLang="zh-CN" dirty="0" smtClean="0">
                <a:solidFill>
                  <a:srgbClr val="3333FF"/>
                </a:solidFill>
              </a:rPr>
              <a:t>c1</a:t>
            </a:r>
            <a:r>
              <a:rPr lang="zh-CN" altLang="en-US" dirty="0" smtClean="0">
                <a:solidFill>
                  <a:srgbClr val="3333FF"/>
                </a:solidFill>
              </a:rPr>
              <a:t> </a:t>
            </a:r>
            <a:r>
              <a:rPr lang="en-US" altLang="zh-CN" dirty="0" smtClean="0">
                <a:solidFill>
                  <a:srgbClr val="3333FF"/>
                </a:solidFill>
              </a:rPr>
              <a:t>= complex(1,2)   </a:t>
            </a:r>
            <a:r>
              <a:rPr lang="en-US" altLang="zh-CN" dirty="0" smtClean="0"/>
              <a:t>#</a:t>
            </a:r>
            <a:r>
              <a:rPr lang="zh-CN" altLang="en-US" dirty="0" smtClean="0"/>
              <a:t>创建</a:t>
            </a:r>
            <a:r>
              <a:rPr lang="en-US" altLang="zh-CN" dirty="0" smtClean="0"/>
              <a:t>complex</a:t>
            </a:r>
            <a:r>
              <a:rPr lang="zh-CN" altLang="en-US" dirty="0" smtClean="0"/>
              <a:t>类的实例对象</a:t>
            </a:r>
            <a:r>
              <a:rPr lang="en-US" altLang="zh-CN" dirty="0" smtClean="0"/>
              <a:t> </a:t>
            </a:r>
            <a:endParaRPr lang="en-US" altLang="zh-CN" dirty="0" smtClean="0"/>
          </a:p>
          <a:p>
            <a:pPr>
              <a:spcBef>
                <a:spcPts val="500"/>
              </a:spcBef>
              <a:buClr>
                <a:srgbClr val="800080"/>
              </a:buClr>
              <a:buSzPct val="55000"/>
            </a:pPr>
            <a:r>
              <a:rPr lang="en-US" altLang="zh-CN" dirty="0" smtClean="0">
                <a:solidFill>
                  <a:srgbClr val="3333FF"/>
                </a:solidFill>
              </a:rPr>
              <a:t>c1.conjugate()        </a:t>
            </a:r>
            <a:r>
              <a:rPr lang="en-US" altLang="zh-CN" dirty="0"/>
              <a:t>#</a:t>
            </a:r>
            <a:r>
              <a:rPr lang="zh-CN" altLang="en-US" dirty="0"/>
              <a:t>调用</a:t>
            </a:r>
            <a:r>
              <a:rPr lang="en-US" altLang="zh-CN" dirty="0"/>
              <a:t>conjugate()</a:t>
            </a:r>
            <a:r>
              <a:rPr lang="zh-CN" altLang="en-US" dirty="0"/>
              <a:t>方法，返回其共轭值</a:t>
            </a:r>
            <a:r>
              <a:rPr lang="en-US" altLang="zh-CN" dirty="0"/>
              <a:t>(1-2j)</a:t>
            </a:r>
            <a:endParaRPr lang="en-US" altLang="zh-CN" dirty="0"/>
          </a:p>
          <a:p>
            <a:pPr>
              <a:spcBef>
                <a:spcPts val="500"/>
              </a:spcBef>
              <a:buClr>
                <a:srgbClr val="800080"/>
              </a:buClr>
              <a:buSzPct val="55000"/>
            </a:pPr>
            <a:r>
              <a:rPr lang="en-US" altLang="zh-CN" dirty="0">
                <a:solidFill>
                  <a:srgbClr val="3333FF"/>
                </a:solidFill>
              </a:rPr>
              <a:t>c</a:t>
            </a:r>
            <a:r>
              <a:rPr lang="en-US" altLang="zh-CN" dirty="0" smtClean="0">
                <a:solidFill>
                  <a:srgbClr val="3333FF"/>
                </a:solidFill>
              </a:rPr>
              <a:t>1.real                   </a:t>
            </a:r>
            <a:r>
              <a:rPr lang="en-US" altLang="zh-CN" dirty="0"/>
              <a:t>#</a:t>
            </a:r>
            <a:r>
              <a:rPr lang="zh-CN" altLang="en-US" dirty="0"/>
              <a:t>调用属性</a:t>
            </a:r>
            <a:r>
              <a:rPr lang="en-US" altLang="zh-CN" dirty="0"/>
              <a:t>rear</a:t>
            </a:r>
            <a:r>
              <a:rPr lang="zh-CN" altLang="en-US" dirty="0"/>
              <a:t>，获得</a:t>
            </a:r>
            <a:r>
              <a:rPr lang="en-US" altLang="zh-CN" dirty="0"/>
              <a:t>c1</a:t>
            </a:r>
            <a:r>
              <a:rPr lang="zh-CN" altLang="en-US" dirty="0"/>
              <a:t>的实部：</a:t>
            </a:r>
            <a:r>
              <a:rPr lang="en-US" altLang="zh-CN" dirty="0"/>
              <a:t>1.0</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讲（</a:t>
            </a:r>
            <a:r>
              <a:rPr lang="en-US" altLang="zh-CN" dirty="0" smtClean="0"/>
              <a:t>3</a:t>
            </a:r>
            <a:r>
              <a:rPr lang="zh-CN" altLang="en-US" dirty="0" smtClean="0">
                <a:ea typeface="宋体" panose="02010600030101010101" pitchFamily="2" charset="-122"/>
              </a:rPr>
              <a:t>）属性</a:t>
            </a:r>
            <a:endParaRPr lang="zh-CN" altLang="en-US" dirty="0" smtClean="0">
              <a:ea typeface="宋体" panose="02010600030101010101" pitchFamily="2" charset="-122"/>
            </a:endParaRPr>
          </a:p>
        </p:txBody>
      </p:sp>
      <p:sp>
        <p:nvSpPr>
          <p:cNvPr id="3" name="灯片编号占位符 2"/>
          <p:cNvSpPr>
            <a:spLocks noGrp="1"/>
          </p:cNvSpPr>
          <p:nvPr>
            <p:ph type="sldNum" sz="quarter" idx="10"/>
          </p:nvPr>
        </p:nvSpPr>
        <p:spPr/>
        <p:txBody>
          <a:bodyPr/>
          <a:lstStyle/>
          <a:p>
            <a:pPr>
              <a:defRPr/>
            </a:pPr>
            <a:fld id="{83918BB4-D321-4424-A622-B27A36F7E38E}" type="slidenum">
              <a:rPr lang="en-US" altLang="zh-CN" smtClean="0"/>
            </a:fld>
            <a:endParaRPr lang="en-US" altLang="zh-CN"/>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lends">
  <a:themeElements>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fontScheme name="Blends">
      <a:majorFont>
        <a:latin typeface="Verdana"/>
        <a:ea typeface=""/>
        <a:cs typeface="Times New Roman"/>
      </a:majorFont>
      <a:minorFont>
        <a:latin typeface="Verdan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1196975" marR="0" indent="-282575" algn="l" defTabSz="914400" rtl="0" eaLnBrk="1" fontAlgn="base" latinLnBrk="0" hangingPunct="1">
          <a:lnSpc>
            <a:spcPct val="100000"/>
          </a:lnSpc>
          <a:spcBef>
            <a:spcPts val="500"/>
          </a:spcBef>
          <a:spcAft>
            <a:spcPct val="0"/>
          </a:spcAft>
          <a:buClr>
            <a:srgbClr val="800080"/>
          </a:buClr>
          <a:buSzPct val="55000"/>
          <a:buFont typeface="Wingdings" panose="05000000000000000000" pitchFamily="2" charset="2"/>
          <a:buChar char="n"/>
          <a:defRPr kumimoji="0" lang="en-US" sz="2000" b="0" i="0" u="none" strike="noStrike" cap="none" normalizeH="0" baseline="0" smtClean="0">
            <a:ln>
              <a:noFill/>
            </a:ln>
            <a:solidFill>
              <a:schemeClr val="tx1"/>
            </a:solidFill>
            <a:effectLst/>
            <a:latin typeface="Verdana" panose="020B0604030504040204" pitchFamily="34" charset="0"/>
            <a:cs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800080"/>
        </a:dk2>
        <a:lt2>
          <a:srgbClr val="1C1C1C"/>
        </a:lt2>
        <a:accent1>
          <a:srgbClr val="777777"/>
        </a:accent1>
        <a:accent2>
          <a:srgbClr val="FFCF01"/>
        </a:accent2>
        <a:accent3>
          <a:srgbClr val="FFFFFF"/>
        </a:accent3>
        <a:accent4>
          <a:srgbClr val="000000"/>
        </a:accent4>
        <a:accent5>
          <a:srgbClr val="BDBDBD"/>
        </a:accent5>
        <a:accent6>
          <a:srgbClr val="E7BB01"/>
        </a:accent6>
        <a:hlink>
          <a:srgbClr val="800080"/>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C:\Programs\MsOffice\Templates\Presentation Designs\Straight Edge.pot</Template>
  <TotalTime>0</TotalTime>
  <Words>4419</Words>
  <Application>WPS 演示</Application>
  <PresentationFormat>全屏显示(4:3)</PresentationFormat>
  <Paragraphs>317</Paragraphs>
  <Slides>28</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Verdana</vt:lpstr>
      <vt:lpstr>Times New Roman</vt:lpstr>
      <vt:lpstr>Tahoma</vt:lpstr>
      <vt:lpstr>黑体</vt:lpstr>
      <vt:lpstr>华文新魏</vt:lpstr>
      <vt:lpstr>楷体_GB2312</vt:lpstr>
      <vt:lpstr>楷体_GB2312</vt:lpstr>
      <vt:lpstr>新宋体</vt:lpstr>
      <vt:lpstr>微软雅黑</vt:lpstr>
      <vt:lpstr>Blends</vt:lpstr>
      <vt:lpstr>第8讲  类和对象</vt:lpstr>
      <vt:lpstr>PowerPoint 演示文稿</vt:lpstr>
      <vt:lpstr>PowerPoint 演示文稿</vt:lpstr>
      <vt:lpstr>第8讲（1）类</vt:lpstr>
      <vt:lpstr>PowerPoint 演示文稿</vt:lpstr>
      <vt:lpstr>第8讲（2）对象</vt:lpstr>
      <vt:lpstr>PowerPoint 演示文稿</vt:lpstr>
      <vt:lpstr>对象的创建和使用</vt:lpstr>
      <vt:lpstr>第8讲（3）属性</vt:lpstr>
      <vt:lpstr>属性</vt:lpstr>
      <vt:lpstr>实例属性初始化和引用示例</vt:lpstr>
      <vt:lpstr>类属性</vt:lpstr>
      <vt:lpstr>类属性示例</vt:lpstr>
      <vt:lpstr>第8讲（4）方法</vt:lpstr>
      <vt:lpstr>方法的声明和调用</vt:lpstr>
      <vt:lpstr>__init__方法和__del__方法</vt:lpstr>
      <vt:lpstr>实例创建和初始化过程</vt:lpstr>
      <vt:lpstr>实例方法</vt:lpstr>
      <vt:lpstr>私有与公有属性及方法</vt:lpstr>
      <vt:lpstr>第8讲（5）继承</vt:lpstr>
      <vt:lpstr>继承</vt:lpstr>
      <vt:lpstr>继承示例</vt:lpstr>
      <vt:lpstr>继承和重写</vt:lpstr>
      <vt:lpstr>冒泡排序</vt:lpstr>
      <vt:lpstr>冒泡排序-传统方式</vt:lpstr>
      <vt:lpstr>冒泡排序-函数方式</vt:lpstr>
      <vt:lpstr>冒泡排序-类方式</vt:lpstr>
      <vt:lpstr>The End</vt:lpstr>
    </vt:vector>
  </TitlesOfParts>
  <Company>University of Washington, CS 4 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with Python</dc:title>
  <dc:creator>Marty Stepp</dc:creator>
  <cp:lastModifiedBy>hanon</cp:lastModifiedBy>
  <cp:revision>2766</cp:revision>
  <cp:lastPrinted>2009-04-22T19:24:00Z</cp:lastPrinted>
  <dcterms:created xsi:type="dcterms:W3CDTF">2009-04-22T19:24:00Z</dcterms:created>
  <dcterms:modified xsi:type="dcterms:W3CDTF">2016-11-24T05:09:05Z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