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666" r:id="rId3"/>
    <p:sldId id="667" r:id="rId4"/>
    <p:sldId id="668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>
          <p15:clr>
            <a:srgbClr val="A4A3A4"/>
          </p15:clr>
        </p15:guide>
        <p15:guide id="2" pos="2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6">
          <p15:clr>
            <a:srgbClr val="A4A3A4"/>
          </p15:clr>
        </p15:guide>
        <p15:guide id="2" pos="216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80"/>
    <a:srgbClr val="336699"/>
    <a:srgbClr val="006600"/>
    <a:srgbClr val="800000"/>
    <a:srgbClr val="808080"/>
    <a:srgbClr val="404040"/>
    <a:srgbClr val="003399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334" autoAdjust="0"/>
  </p:normalViewPr>
  <p:slideViewPr>
    <p:cSldViewPr>
      <p:cViewPr varScale="1">
        <p:scale>
          <a:sx n="69" d="100"/>
          <a:sy n="69" d="100"/>
        </p:scale>
        <p:origin x="1416" y="48"/>
      </p:cViewPr>
      <p:guideLst>
        <p:guide orient="horz" pos="2164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48"/>
    </p:cViewPr>
  </p:sorterViewPr>
  <p:notesViewPr>
    <p:cSldViewPr>
      <p:cViewPr varScale="1">
        <p:scale>
          <a:sx n="63" d="100"/>
          <a:sy n="63" d="100"/>
        </p:scale>
        <p:origin x="-1915" y="-77"/>
      </p:cViewPr>
      <p:guideLst>
        <p:guide orient="horz" pos="2886"/>
        <p:guide pos="216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hi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bye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B02C78E-0274-4A0C-A294-91A0C535B0FB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8931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hi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bye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58330039-C041-4DDA-AFD0-1C663E1F2AAA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60193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0413C7B-0EAF-487B-A984-5F7338AC4C83}" type="slidenum">
              <a:rPr lang="en-US" altLang="zh-CN" sz="1200" smtClean="0">
                <a:latin typeface="Times New Roman" panose="02020603050405020304" pitchFamily="18" charset="0"/>
              </a:rPr>
              <a:t>1</a:t>
            </a:fld>
            <a:endParaRPr lang="en-US" altLang="zh-CN" sz="12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5" descr="snake-on-tre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1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6" descr="2006-10-28_Python_in_60_Minute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4" t="68115" r="19565" b="1450"/>
          <a:stretch>
            <a:fillRect/>
          </a:stretch>
        </p:blipFill>
        <p:spPr bwMode="auto">
          <a:xfrm>
            <a:off x="1600200" y="741363"/>
            <a:ext cx="541020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"/>
          <p:cNvSpPr>
            <a:spLocks noChangeArrowheads="1"/>
          </p:cNvSpPr>
          <p:nvPr userDrawn="1"/>
        </p:nvSpPr>
        <p:spPr bwMode="auto">
          <a:xfrm>
            <a:off x="1981200" y="4191000"/>
            <a:ext cx="5562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7655" indent="-287655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</a:pPr>
            <a:endParaRPr lang="en-GB" altLang="zh-CN" sz="1600"/>
          </a:p>
        </p:txBody>
      </p:sp>
      <p:sp>
        <p:nvSpPr>
          <p:cNvPr id="194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0" y="2743200"/>
            <a:ext cx="9144000" cy="1600200"/>
          </a:xfrm>
        </p:spPr>
        <p:txBody>
          <a:bodyPr anchor="ctr"/>
          <a:lstStyle>
            <a:lvl1pPr>
              <a:defRPr sz="4400" b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6800" y="6486525"/>
            <a:ext cx="457200" cy="381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3918BB4-D321-4424-A622-B27A36F7E38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BE19C-1C45-4567-8A8A-9406161F96F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477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477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CA9B4-CDCB-4566-88E2-BDA381D8545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309F6-2AF1-4E63-8445-75C2F9CD3C0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6C91B-8A2E-4DF2-9C18-E127D8444E7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3F9A0-70B0-4791-B467-8E47A7F4770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40661-D891-4990-A192-6FDE239059C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34018-9196-49BC-87BF-0FCEC58AA8F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50D51-26C4-4C76-A245-B6BDADD0CFE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DB58-0D7F-4789-941E-576CF38E305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1C427-30A2-45F2-8A1C-C067F59A104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8" b="36090"/>
          <a:stretch>
            <a:fillRect/>
          </a:stretch>
        </p:blipFill>
        <p:spPr bwMode="auto">
          <a:xfrm>
            <a:off x="0" y="6048375"/>
            <a:ext cx="12954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066800"/>
            <a:ext cx="9144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134754-8255-4B59-BF87-5324199B066B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9pPr>
    </p:titleStyle>
    <p:bodyStyle>
      <a:lvl1pPr marL="233680" indent="-233680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90880" indent="-23368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5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cs typeface="+mn-cs"/>
        </a:defRPr>
      </a:lvl2pPr>
      <a:lvl3pPr marL="1084580" indent="-17018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3pPr>
      <a:lvl4pPr marL="1541780" indent="-17018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27C3F4-D18D-4ABD-9DAD-5682F3DA4882}" type="slidenum">
              <a:rPr lang="en-US" altLang="zh-CN" sz="1400" smtClean="0">
                <a:solidFill>
                  <a:schemeClr val="bg1"/>
                </a:solidFill>
                <a:latin typeface="Tahoma" panose="020B0604030504040204" pitchFamily="34" charset="0"/>
              </a:rPr>
              <a:t>1</a:t>
            </a:fld>
            <a:endParaRPr lang="en-US" altLang="zh-CN" sz="1400" smtClean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12277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宋体" panose="02010600030101010101" pitchFamily="2" charset="-122"/>
              </a:rPr>
              <a:t>交互式</a:t>
            </a:r>
            <a:r>
              <a:rPr lang="en-US" altLang="zh-CN" dirty="0">
                <a:ea typeface="宋体" panose="02010600030101010101" pitchFamily="2" charset="-122"/>
              </a:rPr>
              <a:t>Python</a:t>
            </a:r>
            <a:r>
              <a:rPr lang="zh-CN" altLang="en-US" dirty="0">
                <a:ea typeface="宋体" panose="02010600030101010101" pitchFamily="2" charset="-122"/>
              </a:rPr>
              <a:t>编程入门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 smtClean="0">
                <a:ea typeface="宋体" panose="02010600030101010101" pitchFamily="2" charset="-122"/>
              </a:rPr>
              <a:t>作业及上机（第</a:t>
            </a:r>
            <a:r>
              <a:rPr lang="en-US" altLang="zh-CN" dirty="0" smtClean="0">
                <a:ea typeface="宋体" panose="02010600030101010101" pitchFamily="2" charset="-122"/>
              </a:rPr>
              <a:t>9</a:t>
            </a:r>
            <a:r>
              <a:rPr lang="zh-CN" altLang="en-US" dirty="0" smtClean="0">
                <a:ea typeface="宋体" panose="02010600030101010101" pitchFamily="2" charset="-122"/>
              </a:rPr>
              <a:t>讲）</a:t>
            </a:r>
          </a:p>
        </p:txBody>
      </p:sp>
      <p:sp>
        <p:nvSpPr>
          <p:cNvPr id="3076" name="Text Box 10"/>
          <p:cNvSpPr txBox="1">
            <a:spLocks noChangeArrowheads="1"/>
          </p:cNvSpPr>
          <p:nvPr/>
        </p:nvSpPr>
        <p:spPr bwMode="auto">
          <a:xfrm>
            <a:off x="2240505" y="4724400"/>
            <a:ext cx="4615367" cy="110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sz="2200" dirty="0" smtClean="0">
                <a:sym typeface="+mn-ea"/>
              </a:rPr>
              <a:t>北京师范大学</a:t>
            </a:r>
            <a:r>
              <a:rPr lang="zh-CN" altLang="en-US" sz="2200" dirty="0"/>
              <a:t>信息科学与技术学院  </a:t>
            </a:r>
            <a:endParaRPr lang="zh-CN" altLang="en-US" sz="2200" dirty="0" smtClean="0"/>
          </a:p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None/>
            </a:pPr>
            <a:r>
              <a:rPr lang="en-US" altLang="zh-CN" sz="2200" dirty="0" smtClean="0"/>
              <a:t>2016</a:t>
            </a:r>
            <a:r>
              <a:rPr lang="zh-CN" altLang="en-US" sz="2200" dirty="0"/>
              <a:t>年秋季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第</a:t>
            </a:r>
            <a:r>
              <a:rPr lang="en-US" altLang="zh-CN" dirty="0" smtClean="0">
                <a:ea typeface="宋体" panose="02010600030101010101" pitchFamily="2" charset="-122"/>
              </a:rPr>
              <a:t>13</a:t>
            </a:r>
            <a:r>
              <a:rPr lang="zh-CN" altLang="en-US" dirty="0" smtClean="0">
                <a:ea typeface="宋体" panose="02010600030101010101" pitchFamily="2" charset="-122"/>
              </a:rPr>
              <a:t>周 作业及</a:t>
            </a:r>
            <a:r>
              <a:rPr lang="zh-CN" dirty="0" smtClean="0">
                <a:ea typeface="宋体" panose="02010600030101010101" pitchFamily="2" charset="-122"/>
              </a:rPr>
              <a:t>上机</a:t>
            </a:r>
            <a:r>
              <a:rPr lang="zh-CN" altLang="en-US" dirty="0">
                <a:ea typeface="宋体" panose="02010600030101010101" pitchFamily="2" charset="-122"/>
              </a:rPr>
              <a:t>实践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309F6-2AF1-4E63-8445-75C2F9CD3C08}" type="slidenum">
              <a:rPr lang="en-US" altLang="zh-CN" smtClean="0"/>
              <a:t>2</a:t>
            </a:fld>
            <a:endParaRPr lang="en-US" altLang="zh-CN" dirty="0"/>
          </a:p>
        </p:txBody>
      </p:sp>
      <p:sp>
        <p:nvSpPr>
          <p:cNvPr id="11" name="Rectangle 3"/>
          <p:cNvSpPr>
            <a:spLocks noGrp="1"/>
          </p:cNvSpPr>
          <p:nvPr/>
        </p:nvSpPr>
        <p:spPr>
          <a:xfrm>
            <a:off x="350044" y="1018540"/>
            <a:ext cx="8458200" cy="431546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要求</a:t>
            </a:r>
            <a:r>
              <a:rPr lang="zh-CN" alt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：</a:t>
            </a:r>
            <a:r>
              <a:rPr 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编程题完成流程图、代码并提交；</a:t>
            </a:r>
            <a:endParaRPr lang="zh-CN" altLang="zh-CN" sz="2400" b="1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sym typeface="Wingdings" panose="05000000000000000000" pitchFamily="2" charset="2"/>
            </a:endParaRPr>
          </a:p>
          <a:p>
            <a:pPr algn="l" eaLnBrk="1" hangingPunct="1">
              <a:lnSpc>
                <a:spcPct val="150000"/>
              </a:lnSpc>
            </a:pPr>
            <a:r>
              <a:rPr lang="zh-CN" altLang="en-US" sz="2800" dirty="0"/>
              <a:t>（</a:t>
            </a:r>
            <a:r>
              <a:rPr lang="zh-CN" sz="2800" dirty="0"/>
              <a:t>1）</a:t>
            </a:r>
            <a:r>
              <a:rPr lang="zh-CN" altLang="en-US" sz="2800" dirty="0">
                <a:sym typeface="Wingdings" panose="05000000000000000000" pitchFamily="2" charset="2"/>
              </a:rPr>
              <a:t>计算</a:t>
            </a:r>
            <a:r>
              <a:rPr lang="en-US" altLang="zh-CN" sz="2800" dirty="0">
                <a:sym typeface="Wingdings" panose="05000000000000000000" pitchFamily="2" charset="2"/>
              </a:rPr>
              <a:t>s=</a:t>
            </a:r>
            <a:r>
              <a:rPr lang="en-US" altLang="zh-CN" sz="2800" dirty="0" err="1">
                <a:sym typeface="Wingdings" panose="05000000000000000000" pitchFamily="2" charset="2"/>
              </a:rPr>
              <a:t>a+aa+aaa+aa</a:t>
            </a:r>
            <a:r>
              <a:rPr lang="en-US" altLang="zh-CN" sz="2800" dirty="0">
                <a:sym typeface="Wingdings" panose="05000000000000000000" pitchFamily="2" charset="2"/>
              </a:rPr>
              <a:t>….a</a:t>
            </a:r>
            <a:r>
              <a:rPr lang="zh-CN" altLang="en-US" sz="2800" dirty="0">
                <a:sym typeface="Wingdings" panose="05000000000000000000" pitchFamily="2" charset="2"/>
              </a:rPr>
              <a:t>，其中</a:t>
            </a:r>
            <a:r>
              <a:rPr lang="en-US" altLang="zh-CN" sz="2800" dirty="0">
                <a:sym typeface="Wingdings" panose="05000000000000000000" pitchFamily="2" charset="2"/>
              </a:rPr>
              <a:t>a</a:t>
            </a:r>
            <a:r>
              <a:rPr lang="zh-CN" altLang="en-US" sz="2800" dirty="0">
                <a:sym typeface="Wingdings" panose="05000000000000000000" pitchFamily="2" charset="2"/>
              </a:rPr>
              <a:t>是一个数字。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algn="l"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提示：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sym typeface="Wingdings" panose="05000000000000000000" pitchFamily="2" charset="2"/>
            </a:endParaRPr>
          </a:p>
          <a:p>
            <a:pPr marL="800100" lvl="1" indent="-3429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接收用户输入的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a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和加数个数；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sym typeface="Wingdings" panose="05000000000000000000" pitchFamily="2" charset="2"/>
            </a:endParaRPr>
          </a:p>
          <a:p>
            <a:pPr marL="800100" lvl="1" indent="-3429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利用循环结构将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a,aa,aaa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等每个加数计算出来并存入列表；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sym typeface="Wingdings" panose="05000000000000000000" pitchFamily="2" charset="2"/>
            </a:endParaRPr>
          </a:p>
          <a:p>
            <a:pPr marL="800100" lvl="1" indent="-3429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将列表内各元素相加并输出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25212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第</a:t>
            </a:r>
            <a:r>
              <a:rPr lang="en-US" altLang="zh-CN" dirty="0" smtClean="0">
                <a:ea typeface="宋体" panose="02010600030101010101" pitchFamily="2" charset="-122"/>
              </a:rPr>
              <a:t>13</a:t>
            </a:r>
            <a:r>
              <a:rPr lang="zh-CN" altLang="en-US" dirty="0" smtClean="0">
                <a:ea typeface="宋体" panose="02010600030101010101" pitchFamily="2" charset="-122"/>
              </a:rPr>
              <a:t>周 作业及</a:t>
            </a:r>
            <a:r>
              <a:rPr lang="zh-CN" dirty="0" smtClean="0">
                <a:ea typeface="宋体" panose="02010600030101010101" pitchFamily="2" charset="-122"/>
              </a:rPr>
              <a:t>上机</a:t>
            </a:r>
            <a:r>
              <a:rPr lang="zh-CN" altLang="en-US" dirty="0">
                <a:ea typeface="宋体" panose="02010600030101010101" pitchFamily="2" charset="-122"/>
              </a:rPr>
              <a:t>实践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309F6-2AF1-4E63-8445-75C2F9CD3C08}" type="slidenum">
              <a:rPr lang="en-US" altLang="zh-CN" smtClean="0"/>
              <a:t>3</a:t>
            </a:fld>
            <a:endParaRPr lang="en-US" altLang="zh-CN" dirty="0"/>
          </a:p>
        </p:txBody>
      </p:sp>
      <p:sp>
        <p:nvSpPr>
          <p:cNvPr id="11" name="Rectangle 3"/>
          <p:cNvSpPr>
            <a:spLocks noGrp="1"/>
          </p:cNvSpPr>
          <p:nvPr/>
        </p:nvSpPr>
        <p:spPr>
          <a:xfrm>
            <a:off x="350044" y="1018540"/>
            <a:ext cx="8458200" cy="462026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dirty="0" smtClean="0"/>
              <a:t>（</a:t>
            </a:r>
            <a:r>
              <a:rPr lang="en-US" altLang="zh-CN" sz="2800" dirty="0"/>
              <a:t>2</a:t>
            </a:r>
            <a:r>
              <a:rPr lang="zh-CN" sz="2800" dirty="0"/>
              <a:t>）</a:t>
            </a:r>
            <a:r>
              <a:rPr lang="zh-CN" altLang="en-US" sz="2800" dirty="0"/>
              <a:t>日期计算：输入某年某月某日，判断这一天是这一年的第几天？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algn="l"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提示：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sym typeface="Wingdings" panose="05000000000000000000" pitchFamily="2" charset="2"/>
            </a:endParaRPr>
          </a:p>
          <a:p>
            <a:pPr marL="800100" lvl="1" indent="-3429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定义一个函数来计算该年是否为闰年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800100" lvl="1" indent="-3429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用户输入年月日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800100" lvl="1" indent="-3429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列表里存放每个月的天数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800100" lvl="1" indent="-3429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计算天数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800100" lvl="1" indent="-3429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输出结果</a:t>
            </a:r>
          </a:p>
        </p:txBody>
      </p:sp>
    </p:spTree>
    <p:extLst>
      <p:ext uri="{BB962C8B-B14F-4D97-AF65-F5344CB8AC3E}">
        <p14:creationId xmlns:p14="http://schemas.microsoft.com/office/powerpoint/2010/main" val="32264340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第</a:t>
            </a:r>
            <a:r>
              <a:rPr lang="en-US" altLang="zh-CN" dirty="0" smtClean="0">
                <a:ea typeface="宋体" panose="02010600030101010101" pitchFamily="2" charset="-122"/>
              </a:rPr>
              <a:t>13</a:t>
            </a:r>
            <a:r>
              <a:rPr lang="zh-CN" altLang="en-US" dirty="0" smtClean="0">
                <a:ea typeface="宋体" panose="02010600030101010101" pitchFamily="2" charset="-122"/>
              </a:rPr>
              <a:t>周 作业及</a:t>
            </a:r>
            <a:r>
              <a:rPr lang="zh-CN" dirty="0" smtClean="0">
                <a:ea typeface="宋体" panose="02010600030101010101" pitchFamily="2" charset="-122"/>
              </a:rPr>
              <a:t>上机</a:t>
            </a:r>
            <a:r>
              <a:rPr lang="zh-CN" altLang="en-US" dirty="0">
                <a:ea typeface="宋体" panose="02010600030101010101" pitchFamily="2" charset="-122"/>
              </a:rPr>
              <a:t>实践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309F6-2AF1-4E63-8445-75C2F9CD3C08}" type="slidenum">
              <a:rPr lang="en-US" altLang="zh-CN" smtClean="0"/>
              <a:t>4</a:t>
            </a:fld>
            <a:endParaRPr lang="en-US" altLang="zh-CN" dirty="0"/>
          </a:p>
        </p:txBody>
      </p:sp>
      <p:sp>
        <p:nvSpPr>
          <p:cNvPr id="11" name="Rectangle 3"/>
          <p:cNvSpPr>
            <a:spLocks noGrp="1"/>
          </p:cNvSpPr>
          <p:nvPr/>
        </p:nvSpPr>
        <p:spPr>
          <a:xfrm>
            <a:off x="350044" y="1018540"/>
            <a:ext cx="8458200" cy="507746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zh-CN" altLang="en-US" sz="2400" dirty="0"/>
              <a:t>约瑟夫</a:t>
            </a:r>
            <a:r>
              <a:rPr lang="zh-CN" altLang="en-US" sz="2400" dirty="0" smtClean="0"/>
              <a:t>环：共有</a:t>
            </a:r>
            <a:r>
              <a:rPr lang="en-US" altLang="zh-CN" sz="2400" dirty="0"/>
              <a:t>n</a:t>
            </a:r>
            <a:r>
              <a:rPr lang="zh-CN" altLang="en-US" sz="2400" dirty="0"/>
              <a:t>个人站成一圈，顺时针依次编号为</a:t>
            </a:r>
            <a:r>
              <a:rPr lang="en-US" altLang="zh-CN" sz="2400" dirty="0"/>
              <a:t>1</a:t>
            </a:r>
            <a:r>
              <a:rPr lang="zh-CN" altLang="en-US" sz="2400" dirty="0"/>
              <a:t>到</a:t>
            </a:r>
            <a:r>
              <a:rPr lang="en-US" altLang="zh-CN" sz="2400" dirty="0"/>
              <a:t>n</a:t>
            </a:r>
            <a:r>
              <a:rPr lang="zh-CN" altLang="en-US" sz="2400" dirty="0"/>
              <a:t>，现在从第</a:t>
            </a:r>
            <a:r>
              <a:rPr lang="en-US" altLang="zh-CN" sz="2400" dirty="0"/>
              <a:t>a</a:t>
            </a:r>
            <a:r>
              <a:rPr lang="zh-CN" altLang="en-US" sz="2400" dirty="0"/>
              <a:t>个人开始报数，顺时针或者逆时针（交替）报数，报第</a:t>
            </a:r>
            <a:r>
              <a:rPr lang="en-US" altLang="zh-CN" sz="2400" dirty="0"/>
              <a:t>m</a:t>
            </a:r>
            <a:r>
              <a:rPr lang="zh-CN" altLang="en-US" sz="2400" dirty="0"/>
              <a:t>个数的人出局，直到所有人都出局，请按出局顺序输出每个人的编号</a:t>
            </a:r>
            <a:r>
              <a:rPr lang="zh-CN" altLang="en-US" sz="3200" dirty="0"/>
              <a:t>。 </a:t>
            </a:r>
            <a:endParaRPr lang="en-US" altLang="zh-CN" sz="3200" dirty="0" smtClean="0"/>
          </a:p>
          <a:p>
            <a:pPr algn="l"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提示：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sym typeface="Wingdings" panose="05000000000000000000" pitchFamily="2" charset="2"/>
            </a:endParaRPr>
          </a:p>
          <a:p>
            <a:pPr marL="800100" lvl="1" indent="-3429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建立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个人的列表，按顺序存储每人号码 </a:t>
            </a:r>
          </a:p>
          <a:p>
            <a:pPr marL="800100" lvl="1" indent="-3429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定义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递归函数 </a:t>
            </a:r>
          </a:p>
          <a:p>
            <a:pPr marL="800100" lvl="1" indent="-3429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每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调用一次函数输出一个出局的人的号码，并从列表里删除该号码 </a:t>
            </a:r>
          </a:p>
          <a:p>
            <a:pPr marL="800100" lvl="1" indent="-3429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递归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调用 </a:t>
            </a:r>
          </a:p>
        </p:txBody>
      </p:sp>
    </p:spTree>
    <p:extLst>
      <p:ext uri="{BB962C8B-B14F-4D97-AF65-F5344CB8AC3E}">
        <p14:creationId xmlns:p14="http://schemas.microsoft.com/office/powerpoint/2010/main" val="2404953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8">
      <a:dk1>
        <a:srgbClr val="000000"/>
      </a:dk1>
      <a:lt1>
        <a:srgbClr val="FFFFFF"/>
      </a:lt1>
      <a:dk2>
        <a:srgbClr val="800080"/>
      </a:dk2>
      <a:lt2>
        <a:srgbClr val="1C1C1C"/>
      </a:lt2>
      <a:accent1>
        <a:srgbClr val="777777"/>
      </a:accent1>
      <a:accent2>
        <a:srgbClr val="FFCF01"/>
      </a:accent2>
      <a:accent3>
        <a:srgbClr val="FFFFFF"/>
      </a:accent3>
      <a:accent4>
        <a:srgbClr val="000000"/>
      </a:accent4>
      <a:accent5>
        <a:srgbClr val="BDBDBD"/>
      </a:accent5>
      <a:accent6>
        <a:srgbClr val="E7BB01"/>
      </a:accent6>
      <a:hlink>
        <a:srgbClr val="800080"/>
      </a:hlink>
      <a:folHlink>
        <a:srgbClr val="800080"/>
      </a:folHlink>
    </a:clrScheme>
    <a:fontScheme name="Blends">
      <a:majorFont>
        <a:latin typeface="Verdana"/>
        <a:ea typeface=""/>
        <a:cs typeface="Times New Roman"/>
      </a:majorFont>
      <a:minorFont>
        <a:latin typeface="Verdan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anose="05000000000000000000" pitchFamily="2" charset="2"/>
          <a:buChar char="n"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anose="05000000000000000000" pitchFamily="2" charset="2"/>
          <a:buChar char="n"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800080"/>
        </a:dk2>
        <a:lt2>
          <a:srgbClr val="1C1C1C"/>
        </a:lt2>
        <a:accent1>
          <a:srgbClr val="777777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E7BB01"/>
        </a:accent6>
        <a:hlink>
          <a:srgbClr val="800080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C:\Programs\MsOffice\Templates\Presentation Designs\Straight Edge.pot</Template>
  <TotalTime>27</TotalTime>
  <Words>237</Words>
  <Application>Microsoft Office PowerPoint</Application>
  <PresentationFormat>全屏显示(4:3)</PresentationFormat>
  <Paragraphs>30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楷体_GB2312</vt:lpstr>
      <vt:lpstr>宋体</vt:lpstr>
      <vt:lpstr>Arial</vt:lpstr>
      <vt:lpstr>Tahoma</vt:lpstr>
      <vt:lpstr>Times New Roman</vt:lpstr>
      <vt:lpstr>Verdana</vt:lpstr>
      <vt:lpstr>Wingdings</vt:lpstr>
      <vt:lpstr>Blends</vt:lpstr>
      <vt:lpstr>交互式Python编程入门 作业及上机（第9讲）</vt:lpstr>
      <vt:lpstr>第13周 作业及上机实践</vt:lpstr>
      <vt:lpstr>第13周 作业及上机实践</vt:lpstr>
      <vt:lpstr>第13周 作业及上机实践</vt:lpstr>
    </vt:vector>
  </TitlesOfParts>
  <Company>University of Washington, CS 4 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with Python</dc:title>
  <dc:creator>Marty Stepp</dc:creator>
  <cp:lastModifiedBy>hanon</cp:lastModifiedBy>
  <cp:revision>1776</cp:revision>
  <cp:lastPrinted>2009-04-22T19:24:00Z</cp:lastPrinted>
  <dcterms:created xsi:type="dcterms:W3CDTF">2009-04-22T19:24:00Z</dcterms:created>
  <dcterms:modified xsi:type="dcterms:W3CDTF">2016-12-01T05:08:33Z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